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285" r:id="rId11"/>
    <p:sldId id="301" r:id="rId12"/>
    <p:sldId id="302" r:id="rId13"/>
    <p:sldId id="303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C2525-F7B6-49AE-8E1F-D750B6D8A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1BFE3-BDB8-4ED5-9B9A-4D6604002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D9AE3-8184-4029-91A0-462649FA6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DECA5-3536-4A45-828F-5D075F7C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17E53-DDE3-4D2A-ADAF-DFBA4749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85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76ACD-C5EF-4450-8A15-146A509C0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26F2DF-6A89-45DE-BF12-C0E5171AB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2B428-8A54-4484-BE0D-CAC57D3C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18B28-DC17-4F83-949E-793CF711D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60BA9-90DC-4054-B8FE-1FD2A7EB1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7458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5ED1A1-FD39-43D0-9D2B-E97F07919F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A626F6-A411-4456-A5DE-C25669061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0A27B-3AA0-4DF6-8418-C057B7E2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74632-97AF-429F-B147-D2284A5AE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79DAB-5FCD-4C1E-819E-A4E1EF68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243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58F7-7D23-4566-B9B2-B050860A2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EF2B3-BB4E-4FD2-AAF6-AA9BF79B4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22C0E-DCEF-468B-98B5-A7368B4D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F0E66-B8BC-4805-ADE6-4E935FD3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EDF8F-92CC-4121-B94B-81A3D117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721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6EF5-3719-481B-8EB7-D895F4C0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D4088-6DD0-4E5C-9EAC-BD62C247C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313E-A6C6-486F-A385-97F9B198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E84E1-A3CB-4B93-B0B7-700B4FE9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870F7-DE59-4CF5-9F0F-83D08AE2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354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86A6-B91F-4DDB-8703-8BE79B9F0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9E379-6AB5-4F26-9DD4-79C6A65E6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F5FAA-F479-45D3-9756-17E17C81D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FF26A-53D7-43AF-BDFE-BAA07D6C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30447-32A6-437B-825F-1A7FBE38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4FFDA-EF55-4CB4-9229-5DEDF0915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994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6AF1-26B3-48CB-9D62-AE858E305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3878B-3D1A-4DA0-87D9-79D49EA29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39565-8957-4DFB-A404-F71C08761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4B5A4-828F-434D-9195-4EC7419F4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70BCA0-774D-4D99-A474-BFE2DB29F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63D476-957D-419B-AAC3-B947CE99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7604A8-0780-41FE-BC20-09C56F454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864902-2164-41C2-9400-33AD9A25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854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78EF6-F1D6-4756-806F-A9DAA4FE6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E3E0EA-99D5-4E5A-BD13-9A9AB750D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371E3-30F6-49B1-B610-A9F21BC62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69E40-6414-4DB0-B236-C0F8D738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9E9407-BD27-4C19-9CF7-60E9ACB6A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523953-BA42-44B8-85C6-226B6DFE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FD23F-0888-4DEB-8C4B-034CE3EE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767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5AB55-BE72-4302-9EA7-5476FFFA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F6996-8C87-4008-9C7B-9D8F20749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8799F4-C4D6-46A3-9E19-0CA387300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D892E-CB5F-4A05-9633-E0C7E13E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E3984-1D42-4273-9120-40C28D7E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6E28E-F374-4282-B437-FDDE4771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26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C017-1DCC-416B-B12E-600C9B30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E2C23-CA33-479E-ACB4-4C8B500ED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456A33-C48F-4550-9673-933DBAE85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999A3-F154-4CB2-B13E-0C40B175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9216B-42A6-48BB-8A1A-72758CED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4D12E-D0EB-4355-8689-762279390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57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6B9EBD-8C77-4EC1-A4C9-9FA74A905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64E02-3479-488C-BE8D-AEA2AE73A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125AB-82B3-4049-B96B-BE817BA63A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8B89D-AC26-47FA-87CF-1763EC1CBCE8}" type="datetimeFigureOut">
              <a:rPr lang="en-IN" smtClean="0"/>
              <a:t>16-11-2021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3B9E5-EA7B-45FB-8194-561832D53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1D4FA-C2F6-4505-BA5E-1F1FE2276D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51AFF-792F-4B76-8624-AD1905A8A2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221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EE144-47C7-4D0B-AB6C-CF0CE81D1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24062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Weaning in Mechanically Ventilated</a:t>
            </a:r>
            <a:endParaRPr lang="en-IN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1C508-AB04-45E8-B394-FD91541418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7083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6E1C7-C59C-4A8F-858B-C1ABC4479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Weaning Procedures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69816-2D18-4C72-A5FB-355284C53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Spontaneous breathing trials (whether single or multiple trials) lead to </a:t>
            </a:r>
            <a:r>
              <a:rPr lang="en-US" dirty="0" err="1"/>
              <a:t>extubation</a:t>
            </a:r>
            <a:r>
              <a:rPr lang="en-US" dirty="0"/>
              <a:t> more quickly than those receiving pressure support and SMIV for weaning purposes in patients who are Mechanically Ventilated for more than 1 week.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042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3B96CE0F-1749-41D8-A8D0-7C27EEA4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84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Weaning Protocol</a:t>
            </a:r>
            <a:endParaRPr lang="en-IN" sz="4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2A06EC-677A-478A-95E4-EE3686355380}"/>
              </a:ext>
            </a:extLst>
          </p:cNvPr>
          <p:cNvSpPr txBox="1"/>
          <p:nvPr/>
        </p:nvSpPr>
        <p:spPr>
          <a:xfrm>
            <a:off x="838200" y="1199867"/>
            <a:ext cx="10501162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1. Does the Patient Show: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Evidence of some reversal of Underlying cause for Ventilatory Failure?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Presence of inspiratory effort?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Hemodynamic Stability? (absence of myocardial Ischemia, hypotension, use of vasopressor)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Adequate oxygenation and acid base status? (PaO</a:t>
            </a:r>
            <a:r>
              <a:rPr lang="en-US" baseline="-25000" dirty="0"/>
              <a:t>2</a:t>
            </a:r>
            <a:r>
              <a:rPr lang="en-US" dirty="0"/>
              <a:t>/ FiO</a:t>
            </a:r>
            <a:r>
              <a:rPr lang="en-US" baseline="-25000" dirty="0"/>
              <a:t>2 </a:t>
            </a:r>
            <a:r>
              <a:rPr lang="en-US" dirty="0"/>
              <a:t>&gt; 150cmH</a:t>
            </a:r>
            <a:r>
              <a:rPr lang="en-US" baseline="-25000" dirty="0"/>
              <a:t>2</a:t>
            </a:r>
            <a:r>
              <a:rPr lang="en-US" dirty="0"/>
              <a:t>O, PEEP &lt;8cmH</a:t>
            </a:r>
            <a:r>
              <a:rPr lang="en-US" baseline="-25000" dirty="0"/>
              <a:t>2</a:t>
            </a:r>
            <a:r>
              <a:rPr lang="en-US" dirty="0"/>
              <a:t>O and pH ≥ 7.25)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Light Sedation or better? (brief eye contact to Voice command)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6460C1-1436-4FD8-B85E-41104AD411AE}"/>
              </a:ext>
            </a:extLst>
          </p:cNvPr>
          <p:cNvSpPr txBox="1"/>
          <p:nvPr/>
        </p:nvSpPr>
        <p:spPr>
          <a:xfrm>
            <a:off x="852638" y="3856133"/>
            <a:ext cx="105156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Perform and measure rapid shallow breathing index (RSBI or f/V</a:t>
            </a:r>
            <a:r>
              <a:rPr lang="en-US" baseline="-25000" dirty="0"/>
              <a:t>T</a:t>
            </a:r>
            <a:r>
              <a:rPr lang="en-US" dirty="0"/>
              <a:t>) with mandatory frequency turned off and pressure support ≤ 8cmH</a:t>
            </a:r>
            <a:r>
              <a:rPr lang="en-US" baseline="-25000" dirty="0"/>
              <a:t>2</a:t>
            </a:r>
            <a:r>
              <a:rPr lang="en-US" dirty="0"/>
              <a:t>O, PEEP ≤ 5cmH</a:t>
            </a:r>
            <a:r>
              <a:rPr lang="en-US" baseline="-25000" dirty="0"/>
              <a:t>2</a:t>
            </a:r>
            <a:r>
              <a:rPr lang="en-US" dirty="0"/>
              <a:t>O, measurement taken following ≥ 3min of spontaneous breathing.</a:t>
            </a:r>
          </a:p>
          <a:p>
            <a:endParaRPr lang="en-US" dirty="0"/>
          </a:p>
          <a:p>
            <a:r>
              <a:rPr lang="en-US" dirty="0"/>
              <a:t>Is RSBI (f/V</a:t>
            </a:r>
            <a:r>
              <a:rPr lang="en-US" baseline="-25000" dirty="0"/>
              <a:t>t</a:t>
            </a:r>
            <a:r>
              <a:rPr lang="en-US" dirty="0"/>
              <a:t>) &lt; 100 breaths/min/L?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193669-C973-442D-A15C-6642C7C64BF7}"/>
              </a:ext>
            </a:extLst>
          </p:cNvPr>
          <p:cNvSpPr txBox="1"/>
          <p:nvPr/>
        </p:nvSpPr>
        <p:spPr>
          <a:xfrm>
            <a:off x="838200" y="5882159"/>
            <a:ext cx="1050116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Can patient tolerate spontaneous breathing trial for </a:t>
            </a:r>
            <a:r>
              <a:rPr lang="en-US" dirty="0" err="1"/>
              <a:t>upto</a:t>
            </a:r>
            <a:r>
              <a:rPr lang="en-US" dirty="0"/>
              <a:t> 30mins without termination?</a:t>
            </a:r>
          </a:p>
          <a:p>
            <a:r>
              <a:rPr lang="en-US" dirty="0"/>
              <a:t>If Yes, proceed to ventilator Discontinuation or evaluate for </a:t>
            </a:r>
            <a:r>
              <a:rPr lang="en-US" dirty="0" err="1"/>
              <a:t>extubation</a:t>
            </a:r>
            <a:r>
              <a:rPr lang="en-US" dirty="0"/>
              <a:t>. If no, repeat WEANING next day.</a:t>
            </a:r>
            <a:endParaRPr lang="en-IN" dirty="0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C7C4E32C-07E6-44BA-8074-DB03BBDA3C01}"/>
              </a:ext>
            </a:extLst>
          </p:cNvPr>
          <p:cNvSpPr/>
          <p:nvPr/>
        </p:nvSpPr>
        <p:spPr>
          <a:xfrm>
            <a:off x="5600700" y="3164427"/>
            <a:ext cx="381000" cy="5522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2CE77A-FBFE-4BEF-9367-4A5722852D66}"/>
              </a:ext>
            </a:extLst>
          </p:cNvPr>
          <p:cNvSpPr txBox="1"/>
          <p:nvPr/>
        </p:nvSpPr>
        <p:spPr>
          <a:xfrm>
            <a:off x="6211906" y="3070367"/>
            <a:ext cx="4938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yes to all 5 questions, proceed to step 2. If no to any one question, postpone weaning until next day</a:t>
            </a:r>
            <a:endParaRPr lang="en-IN" dirty="0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14F3CF8D-939C-4BE5-8D32-92FF8B87847F}"/>
              </a:ext>
            </a:extLst>
          </p:cNvPr>
          <p:cNvSpPr/>
          <p:nvPr/>
        </p:nvSpPr>
        <p:spPr>
          <a:xfrm>
            <a:off x="5600700" y="5198701"/>
            <a:ext cx="381000" cy="5522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DFB470-7D7A-4A5D-8DBA-420BED79C948}"/>
              </a:ext>
            </a:extLst>
          </p:cNvPr>
          <p:cNvSpPr txBox="1"/>
          <p:nvPr/>
        </p:nvSpPr>
        <p:spPr>
          <a:xfrm>
            <a:off x="6088781" y="5151670"/>
            <a:ext cx="5052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Yes, proceed to step 3, if no postpone weaning until next day.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705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7ED1-D1B1-49B8-A04A-3EA671D8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Indicators of Weaning Failure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894933-D4B3-49B0-BBE0-DCCCFD4C540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03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0613009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7601077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Indicators of Weaning Failure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047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Indicators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13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Blood Gases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Increasing PaCO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( &gt; 50mmhg)</a:t>
                      </a:r>
                    </a:p>
                    <a:p>
                      <a:r>
                        <a:rPr lang="en-US" baseline="0" dirty="0"/>
                        <a:t>Decreasing pH (&lt;7.30)</a:t>
                      </a:r>
                    </a:p>
                    <a:p>
                      <a:r>
                        <a:rPr lang="en-US" baseline="0" dirty="0"/>
                        <a:t>Decreasing PaO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( &lt; 60mmhg)</a:t>
                      </a:r>
                    </a:p>
                    <a:p>
                      <a:r>
                        <a:rPr lang="en-US" baseline="0" dirty="0"/>
                        <a:t>Decreasing SpO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( &lt;90%)</a:t>
                      </a:r>
                    </a:p>
                    <a:p>
                      <a:r>
                        <a:rPr lang="en-US" baseline="0" dirty="0"/>
                        <a:t>Decreasing PaO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/FiO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 (&lt; 150mmhg)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59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Vital Signs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Changing blood pressure (20mmhg systolic or 10mmhg Diastolic)</a:t>
                      </a:r>
                    </a:p>
                    <a:p>
                      <a:r>
                        <a:rPr lang="en-US" dirty="0"/>
                        <a:t>Increasing heart rate (by 20/min, or &gt;110/min)</a:t>
                      </a:r>
                    </a:p>
                    <a:p>
                      <a:r>
                        <a:rPr lang="en-US" dirty="0"/>
                        <a:t>Abnormal ECG (presence of arrhythmia)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0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Respiratory Parameters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Decreasing V</a:t>
                      </a:r>
                      <a:r>
                        <a:rPr lang="en-US" baseline="-25000" dirty="0"/>
                        <a:t>T</a:t>
                      </a:r>
                      <a:r>
                        <a:rPr lang="en-US" baseline="0" dirty="0"/>
                        <a:t> (&lt;250ml)</a:t>
                      </a:r>
                    </a:p>
                    <a:p>
                      <a:r>
                        <a:rPr lang="en-US" baseline="0" dirty="0"/>
                        <a:t>Increasing f (&gt;30/min)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4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565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9B66-47FB-478F-92A2-6D3E30CD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Summary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B6921-1210-4459-A4F7-5F8F46CF5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absolute criteria that can guarantee successful weaning every time. </a:t>
            </a:r>
          </a:p>
          <a:p>
            <a:r>
              <a:rPr lang="en-US" dirty="0"/>
              <a:t>The criteria for weaning provided here cannot be expected to be accurate at all times, they are nevertheless very useful as a guide and a starting point for weaning trials</a:t>
            </a:r>
            <a:r>
              <a:rPr lang="en-US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5679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7305" y="2971800"/>
            <a:ext cx="45173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645" dirty="0"/>
              <a:t>THANK</a:t>
            </a:r>
            <a:r>
              <a:rPr sz="7200" spc="-254" dirty="0"/>
              <a:t> </a:t>
            </a:r>
            <a:r>
              <a:rPr sz="7200" spc="-1095" dirty="0"/>
              <a:t>YOU</a:t>
            </a:r>
            <a:endParaRPr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65A6A0-4C65-440A-8095-2D61FB272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C1A839-1ADF-41E8-81FF-454DC148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Weaning is the process of withdrawing mechanical ventilatory support and transferring the work of breathing from ventilator to the patient.</a:t>
            </a:r>
          </a:p>
          <a:p>
            <a:pPr>
              <a:lnSpc>
                <a:spcPct val="150000"/>
              </a:lnSpc>
            </a:pPr>
            <a:r>
              <a:rPr lang="en-US" dirty="0"/>
              <a:t>Some patients can tolerate an abrupt termination of ventilatory support, this would include those who have been on ventilator for a relatively short time (usually no more than 1-2 days</a:t>
            </a:r>
          </a:p>
          <a:p>
            <a:pPr>
              <a:lnSpc>
                <a:spcPct val="150000"/>
              </a:lnSpc>
            </a:pPr>
            <a:r>
              <a:rPr lang="en-US" dirty="0"/>
              <a:t>For other patients, successful weaning requires a more gradual withdrawal of mechanical ventilatory support.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24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C3D3B-129B-405A-8C47-979AF976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CE2E1-512E-4CFF-84C9-5EFE8AF82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Weaning Success is defined as absence of ventilatory support 48 </a:t>
            </a:r>
            <a:r>
              <a:rPr lang="en-US" dirty="0" err="1"/>
              <a:t>hrs</a:t>
            </a:r>
            <a:r>
              <a:rPr lang="en-US" dirty="0"/>
              <a:t> following </a:t>
            </a:r>
            <a:r>
              <a:rPr lang="en-US" dirty="0" err="1"/>
              <a:t>extubation</a:t>
            </a:r>
            <a:r>
              <a:rPr lang="en-US" dirty="0"/>
              <a:t>. While the spontaneous breaths are unassisted by Mechanical Ventilation, supplemental oxygen, bronchodilators, pressure support ventilation, or continuous positive may be used to support and maintain adequate spontaneous ventilation and oxygenation. </a:t>
            </a:r>
          </a:p>
          <a:p>
            <a:pPr>
              <a:lnSpc>
                <a:spcPct val="150000"/>
              </a:lnSpc>
            </a:pPr>
            <a:r>
              <a:rPr lang="en-US" dirty="0"/>
              <a:t>Weaning failure is defined as a failure of </a:t>
            </a:r>
            <a:r>
              <a:rPr lang="en-US" dirty="0" err="1"/>
              <a:t>sponatnoeus</a:t>
            </a:r>
            <a:r>
              <a:rPr lang="en-US" dirty="0"/>
              <a:t> breathing trial (SBT) or the need for reintubation within 48 hours following </a:t>
            </a:r>
            <a:r>
              <a:rPr lang="en-US" dirty="0" err="1"/>
              <a:t>extubation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9788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FDDF-2455-420A-8884-57D7DCF8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Patient Condition prior to weaning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120181-6122-4766-8FCD-D1895079B6E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00200"/>
          <a:ext cx="10515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3657863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35005028"/>
                    </a:ext>
                  </a:extLst>
                </a:gridCol>
              </a:tblGrid>
              <a:tr h="30670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Conditions that may hinder a Successful Weaning Outcome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739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Condition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Example</a:t>
                      </a:r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06332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r>
                        <a:rPr lang="en-US" dirty="0"/>
                        <a:t>Patient/pathophysiological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Fever</a:t>
                      </a:r>
                    </a:p>
                    <a:p>
                      <a:r>
                        <a:rPr lang="en-US" dirty="0"/>
                        <a:t>Infection</a:t>
                      </a:r>
                    </a:p>
                    <a:p>
                      <a:r>
                        <a:rPr lang="en-US" dirty="0"/>
                        <a:t>Renal Failure</a:t>
                      </a:r>
                    </a:p>
                    <a:p>
                      <a:r>
                        <a:rPr lang="en-US" dirty="0"/>
                        <a:t>Sepsis</a:t>
                      </a:r>
                    </a:p>
                    <a:p>
                      <a:r>
                        <a:rPr lang="en-US" dirty="0"/>
                        <a:t>Sleep Deprivation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639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Cardiac/Circulatory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Arrhythmias</a:t>
                      </a:r>
                    </a:p>
                    <a:p>
                      <a:r>
                        <a:rPr lang="en-US" dirty="0"/>
                        <a:t>Blood pressure (high or low)</a:t>
                      </a:r>
                    </a:p>
                    <a:p>
                      <a:r>
                        <a:rPr lang="en-US" dirty="0"/>
                        <a:t>Cardiac Output</a:t>
                      </a:r>
                    </a:p>
                    <a:p>
                      <a:r>
                        <a:rPr lang="en-US" dirty="0"/>
                        <a:t>Fluid Imbalance</a:t>
                      </a:r>
                    </a:p>
                    <a:p>
                      <a:r>
                        <a:rPr lang="en-US" dirty="0"/>
                        <a:t>Anemia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516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Dietary/acid-base/electrolytes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Nutritional or caloric deficit</a:t>
                      </a:r>
                    </a:p>
                    <a:p>
                      <a:r>
                        <a:rPr lang="en-US" dirty="0"/>
                        <a:t>Acid Base Imbalance</a:t>
                      </a:r>
                    </a:p>
                    <a:p>
                      <a:r>
                        <a:rPr lang="en-US" dirty="0"/>
                        <a:t>Electrolyte Imbalance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20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328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A74D-0F30-4A8D-8C7D-7092FC8C7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Weaning Criteria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1B9098-165E-43D3-922B-10D6BA4586D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82553825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666283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1745902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Common Weaning Criteria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6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Category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Example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Note</a:t>
                      </a:r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46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Clinical Criteria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Resolution of Acute phase of disease</a:t>
                      </a:r>
                    </a:p>
                    <a:p>
                      <a:r>
                        <a:rPr lang="en-US" dirty="0"/>
                        <a:t>Adequate cough</a:t>
                      </a:r>
                    </a:p>
                    <a:p>
                      <a:r>
                        <a:rPr lang="en-US" dirty="0"/>
                        <a:t>Absence of excessive secretions</a:t>
                      </a:r>
                    </a:p>
                    <a:p>
                      <a:r>
                        <a:rPr lang="en-US" dirty="0"/>
                        <a:t>Cardiovascular and hemodynamic stability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76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Ventilatory Criteria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Spontaneous Breathing Trial</a:t>
                      </a:r>
                    </a:p>
                    <a:p>
                      <a:r>
                        <a:rPr lang="en-US" dirty="0"/>
                        <a:t>PaCO</a:t>
                      </a:r>
                      <a:r>
                        <a:rPr lang="en-US" baseline="-25000" dirty="0"/>
                        <a:t>2</a:t>
                      </a:r>
                    </a:p>
                    <a:p>
                      <a:r>
                        <a:rPr lang="en-US" baseline="0" dirty="0"/>
                        <a:t>Spontaneous V</a:t>
                      </a:r>
                      <a:r>
                        <a:rPr lang="en-US" baseline="-25000" dirty="0"/>
                        <a:t>t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Minute </a:t>
                      </a:r>
                      <a:r>
                        <a:rPr lang="en-US" baseline="0" dirty="0" err="1"/>
                        <a:t>Ventiation</a:t>
                      </a:r>
                      <a:endParaRPr lang="en-IN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Tolerates for 20-30mins</a:t>
                      </a:r>
                    </a:p>
                    <a:p>
                      <a:r>
                        <a:rPr lang="en-US" dirty="0"/>
                        <a:t>&lt; 50mmhg with normal pH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&gt;5ml/kg 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&lt;10L with satisfactory ABG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992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Oxygenation Criteria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 without PEEP</a:t>
                      </a:r>
                    </a:p>
                    <a:p>
                      <a:r>
                        <a:rPr lang="en-US" baseline="0" dirty="0"/>
                        <a:t>PaO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with PEEP (&lt;8cm H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O)</a:t>
                      </a:r>
                    </a:p>
                    <a:p>
                      <a:r>
                        <a:rPr lang="en-US" baseline="0" dirty="0"/>
                        <a:t>SaO</a:t>
                      </a:r>
                      <a:r>
                        <a:rPr lang="en-US" baseline="-25000" dirty="0"/>
                        <a:t>2</a:t>
                      </a:r>
                      <a:endParaRPr lang="en-IN" baseline="-25000" dirty="0"/>
                    </a:p>
                    <a:p>
                      <a:r>
                        <a:rPr lang="en-US" baseline="0" dirty="0"/>
                        <a:t>P</a:t>
                      </a:r>
                      <a:r>
                        <a:rPr lang="en-IN" baseline="0" dirty="0"/>
                        <a:t>aO</a:t>
                      </a:r>
                      <a:r>
                        <a:rPr lang="en-IN" baseline="-25000" dirty="0"/>
                        <a:t>2</a:t>
                      </a:r>
                      <a:r>
                        <a:rPr lang="en-IN" baseline="0" dirty="0"/>
                        <a:t>/FiO</a:t>
                      </a:r>
                      <a:r>
                        <a:rPr lang="en-IN" baseline="-25000" dirty="0"/>
                        <a:t>2 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&gt;60mmhg at FiO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up to 0.4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baseline="0" dirty="0"/>
                        <a:t>&gt;100mmhg at FiO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 up to 0.4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baseline="0" dirty="0"/>
                        <a:t>&gt; 90% at FiO</a:t>
                      </a:r>
                      <a:r>
                        <a:rPr lang="en-US" baseline="-25000" dirty="0"/>
                        <a:t>2 </a:t>
                      </a:r>
                      <a:r>
                        <a:rPr lang="en-US" baseline="0" dirty="0"/>
                        <a:t>up to 0.4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IN" dirty="0"/>
                        <a:t>≥ 150mmhg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69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49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98AD-A6AC-4932-A80F-1664F4FDE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Weaning Procedures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111F4-D7ED-4160-B509-8E2484300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Spontaneous Breathing Trial: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The Patient is discontinued from full ventilatory support and placed on a spontaneous breathing mode via the ventilator or T-tube for up to 30 minutes.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Oxygen and low level pressure support may be used to supplement oxygenation and augment spontaneous breathing.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Criteria for passing SBT: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 normal respiratory pattern (i.e., absence of rapid shallow breathing),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adequate gas exchange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 hemodynamic stability</a:t>
            </a:r>
          </a:p>
          <a:p>
            <a:pPr marL="457200" lvl="1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7752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C1C9-0EF6-4B07-8FC8-D6D644B8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Weaning Procedures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471B8-53E9-4A22-9A6D-2FC5017AF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Failure of SBT: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Patient who fail SBT, often do so within the first 20-30mins of the trial.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Clinical signs and symptoms: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Agitation and anxiety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Diminished mental status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Diaphoresis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Cyanosis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Evidence of increased work of Breathing.  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30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E04F9-455D-4FCF-9240-D19353D1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Weaning Procedures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027A0-9C17-42BC-9A9C-FF39F5DA9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SIMV ( not recommended as a stand-alone mode for weaning)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/>
              <a:t>Step wise approach: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Reduce SIMV frequency by 1-3 breaths/min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Monitor SpO</a:t>
            </a:r>
            <a:r>
              <a:rPr lang="en-US" baseline="-25000" dirty="0"/>
              <a:t>2</a:t>
            </a:r>
            <a:r>
              <a:rPr lang="en-US" dirty="0"/>
              <a:t>, obtain ABG as needed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Reduce SIMV frequency further until a frequency of 2-4/min is reached. This may take only hours for patients with normal cardiopulmonary </a:t>
            </a:r>
            <a:r>
              <a:rPr lang="en-US" dirty="0" err="1"/>
              <a:t>fucntions</a:t>
            </a:r>
            <a:r>
              <a:rPr lang="en-US" dirty="0"/>
              <a:t> but days for those with abnormal functions;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If patient tolerates step (3), consider </a:t>
            </a:r>
            <a:r>
              <a:rPr lang="en-US" dirty="0" err="1"/>
              <a:t>extubation</a:t>
            </a:r>
            <a:r>
              <a:rPr lang="en-US" dirty="0"/>
              <a:t> when blood gases and vital signs are satisfactory. </a:t>
            </a:r>
          </a:p>
        </p:txBody>
      </p:sp>
    </p:spTree>
    <p:extLst>
      <p:ext uri="{BB962C8B-B14F-4D97-AF65-F5344CB8AC3E}">
        <p14:creationId xmlns:p14="http://schemas.microsoft.com/office/powerpoint/2010/main" val="2036118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4CAF-057A-4281-9325-4700A953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Weaning Procedures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A6ED6-AD10-4C51-AE78-051BE1D97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Pressure Support Ventilation (PSV):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PSV maybe used in conjunction with spontaneous breathing or SIMV mode.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Start PSV at a level of 5-15 cmH</a:t>
            </a:r>
            <a:r>
              <a:rPr lang="en-US" baseline="-25000" dirty="0"/>
              <a:t>2</a:t>
            </a:r>
            <a:r>
              <a:rPr lang="en-US" dirty="0"/>
              <a:t>O to augment a spontaneous V</a:t>
            </a:r>
            <a:r>
              <a:rPr lang="en-US" baseline="-25000" dirty="0"/>
              <a:t>T </a:t>
            </a:r>
            <a:r>
              <a:rPr lang="en-US" dirty="0"/>
              <a:t>until a desired V</a:t>
            </a:r>
            <a:r>
              <a:rPr lang="en-US" baseline="-25000" dirty="0"/>
              <a:t>T </a:t>
            </a:r>
            <a:r>
              <a:rPr lang="en-US" dirty="0"/>
              <a:t>(10-15 ml/kg) or spontaneous frequency (≤ 25/min) is reached;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Decrease the pressure support (PS) level by 3-6 cmH</a:t>
            </a:r>
            <a:r>
              <a:rPr lang="en-US" baseline="-25000" dirty="0"/>
              <a:t>2</a:t>
            </a:r>
            <a:r>
              <a:rPr lang="en-US" dirty="0"/>
              <a:t>O intervals until a level of close to 5cm H</a:t>
            </a:r>
            <a:r>
              <a:rPr lang="en-US" baseline="-25000" dirty="0"/>
              <a:t>2</a:t>
            </a:r>
            <a:r>
              <a:rPr lang="en-US" dirty="0"/>
              <a:t>O is reached;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If patient tolerates step (3), consider </a:t>
            </a:r>
            <a:r>
              <a:rPr lang="en-US" dirty="0" err="1"/>
              <a:t>extubation</a:t>
            </a:r>
            <a:r>
              <a:rPr lang="en-US" dirty="0"/>
              <a:t> when blood gases and vital signs are satisfactory.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93826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971</Words>
  <Application>Microsoft Office PowerPoint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Weaning in Mechanically Ventilated</vt:lpstr>
      <vt:lpstr>Introduction</vt:lpstr>
      <vt:lpstr>Definition</vt:lpstr>
      <vt:lpstr>Patient Condition prior to weaning</vt:lpstr>
      <vt:lpstr>Weaning Criteria</vt:lpstr>
      <vt:lpstr>Weaning Procedures</vt:lpstr>
      <vt:lpstr>Weaning Procedures</vt:lpstr>
      <vt:lpstr>Weaning Procedures</vt:lpstr>
      <vt:lpstr>Weaning Procedures</vt:lpstr>
      <vt:lpstr>Weaning Procedures</vt:lpstr>
      <vt:lpstr>Weaning Protocol</vt:lpstr>
      <vt:lpstr>Indicators of Weaning Failure</vt:lpstr>
      <vt:lpstr>Summary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Weaning in Mechanically Ventilated</dc:title>
  <dc:creator>Ayush Kishore Srivastava</dc:creator>
  <cp:lastModifiedBy>Ayush Kishore Srivastava</cp:lastModifiedBy>
  <cp:revision>1</cp:revision>
  <dcterms:created xsi:type="dcterms:W3CDTF">2021-11-16T07:24:09Z</dcterms:created>
  <dcterms:modified xsi:type="dcterms:W3CDTF">2021-11-16T07:24:51Z</dcterms:modified>
</cp:coreProperties>
</file>