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9.jpg" ContentType="image/png"/>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4.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0"/>
  </p:notesMasterIdLst>
  <p:sldIdLst>
    <p:sldId id="305" r:id="rId6"/>
    <p:sldId id="282" r:id="rId7"/>
    <p:sldId id="307" r:id="rId8"/>
    <p:sldId id="269" r:id="rId9"/>
    <p:sldId id="270" r:id="rId10"/>
    <p:sldId id="304" r:id="rId11"/>
    <p:sldId id="272" r:id="rId12"/>
    <p:sldId id="273" r:id="rId13"/>
    <p:sldId id="274" r:id="rId14"/>
    <p:sldId id="268" r:id="rId15"/>
    <p:sldId id="308" r:id="rId16"/>
    <p:sldId id="288" r:id="rId17"/>
    <p:sldId id="290" r:id="rId18"/>
    <p:sldId id="291" r:id="rId19"/>
    <p:sldId id="292" r:id="rId20"/>
    <p:sldId id="293" r:id="rId21"/>
    <p:sldId id="294" r:id="rId22"/>
    <p:sldId id="289" r:id="rId23"/>
    <p:sldId id="295" r:id="rId24"/>
    <p:sldId id="284" r:id="rId25"/>
    <p:sldId id="296" r:id="rId26"/>
    <p:sldId id="278" r:id="rId27"/>
    <p:sldId id="310" r:id="rId28"/>
    <p:sldId id="285" r:id="rId29"/>
    <p:sldId id="297" r:id="rId30"/>
    <p:sldId id="299" r:id="rId31"/>
    <p:sldId id="300" r:id="rId32"/>
    <p:sldId id="301" r:id="rId33"/>
    <p:sldId id="302" r:id="rId34"/>
    <p:sldId id="303" r:id="rId35"/>
    <p:sldId id="309" r:id="rId36"/>
    <p:sldId id="258" r:id="rId37"/>
    <p:sldId id="281" r:id="rId38"/>
    <p:sldId id="260" r:id="rId39"/>
    <p:sldId id="261" r:id="rId40"/>
    <p:sldId id="262" r:id="rId41"/>
    <p:sldId id="263" r:id="rId42"/>
    <p:sldId id="264" r:id="rId43"/>
    <p:sldId id="265" r:id="rId44"/>
    <p:sldId id="266" r:id="rId45"/>
    <p:sldId id="267" r:id="rId46"/>
    <p:sldId id="279" r:id="rId47"/>
    <p:sldId id="280"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5" d="100"/>
          <a:sy n="125" d="100"/>
        </p:scale>
        <p:origin x="-1216" y="-19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ush Kishore Srivastava" userId="dde09d3a-b264-4809-8cc5-aebcc210138a" providerId="ADAL" clId="{DBBFD170-E0A9-4B27-929E-16F80C835E28}"/>
    <pc:docChg chg="modSld">
      <pc:chgData name="Ayush Kishore Srivastava" userId="dde09d3a-b264-4809-8cc5-aebcc210138a" providerId="ADAL" clId="{DBBFD170-E0A9-4B27-929E-16F80C835E28}" dt="2022-01-25T18:47:28.592" v="2"/>
      <pc:docMkLst>
        <pc:docMk/>
      </pc:docMkLst>
      <pc:sldChg chg="modSp">
        <pc:chgData name="Ayush Kishore Srivastava" userId="dde09d3a-b264-4809-8cc5-aebcc210138a" providerId="ADAL" clId="{DBBFD170-E0A9-4B27-929E-16F80C835E28}" dt="2022-01-25T18:47:28.592" v="2"/>
        <pc:sldMkLst>
          <pc:docMk/>
          <pc:sldMk cId="420691339" sldId="285"/>
        </pc:sldMkLst>
        <pc:graphicFrameChg chg="mod">
          <ac:chgData name="Ayush Kishore Srivastava" userId="dde09d3a-b264-4809-8cc5-aebcc210138a" providerId="ADAL" clId="{DBBFD170-E0A9-4B27-929E-16F80C835E28}" dt="2022-01-25T18:47:28.592" v="2"/>
          <ac:graphicFrameMkLst>
            <pc:docMk/>
            <pc:sldMk cId="420691339" sldId="285"/>
            <ac:graphicFrameMk id="4" creationId="{F1B8D154-7542-41DD-A58D-A7B8A5F8A62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57FAE-640A-4CBE-8E63-CC1621A368DA}" type="doc">
      <dgm:prSet loTypeId="urn:microsoft.com/office/officeart/2005/8/layout/radial3" loCatId="cycle" qsTypeId="urn:microsoft.com/office/officeart/2005/8/quickstyle/simple5" qsCatId="simple" csTypeId="urn:microsoft.com/office/officeart/2005/8/colors/accent1_2" csCatId="accent1" phldr="1"/>
      <dgm:spPr/>
      <dgm:t>
        <a:bodyPr/>
        <a:lstStyle/>
        <a:p>
          <a:endParaRPr lang="en-IN"/>
        </a:p>
      </dgm:t>
    </dgm:pt>
    <dgm:pt modelId="{CD16A844-367A-42F4-96BE-F1220E94A95A}">
      <dgm:prSet phldrT="[Text]"/>
      <dgm:spPr/>
      <dgm:t>
        <a:bodyPr/>
        <a:lstStyle/>
        <a:p>
          <a:r>
            <a:rPr lang="en-US" dirty="0"/>
            <a:t>H+</a:t>
          </a:r>
          <a:endParaRPr lang="en-IN" dirty="0"/>
        </a:p>
      </dgm:t>
    </dgm:pt>
    <dgm:pt modelId="{B000A44C-B817-4618-8B50-9D52019AAD72}" type="parTrans" cxnId="{4DB95D99-CCF8-4450-A949-4B826AC10CFD}">
      <dgm:prSet/>
      <dgm:spPr/>
      <dgm:t>
        <a:bodyPr/>
        <a:lstStyle/>
        <a:p>
          <a:endParaRPr lang="en-IN"/>
        </a:p>
      </dgm:t>
    </dgm:pt>
    <dgm:pt modelId="{CDA45E21-73E8-4680-904E-28A2B0868475}" type="sibTrans" cxnId="{4DB95D99-CCF8-4450-A949-4B826AC10CFD}">
      <dgm:prSet/>
      <dgm:spPr/>
      <dgm:t>
        <a:bodyPr/>
        <a:lstStyle/>
        <a:p>
          <a:endParaRPr lang="en-IN"/>
        </a:p>
      </dgm:t>
    </dgm:pt>
    <dgm:pt modelId="{79262A00-620B-4D47-B807-FD70971E98EF}">
      <dgm:prSet phldrT="[Text]"/>
      <dgm:spPr/>
      <dgm:t>
        <a:bodyPr/>
        <a:lstStyle/>
        <a:p>
          <a:r>
            <a:rPr lang="en-US" dirty="0"/>
            <a:t>Ingestion</a:t>
          </a:r>
          <a:endParaRPr lang="en-IN" dirty="0"/>
        </a:p>
      </dgm:t>
    </dgm:pt>
    <dgm:pt modelId="{3195B1AB-6198-4CB8-A551-A2A892EE6896}" type="parTrans" cxnId="{53CEA718-BE12-4AC2-82AC-B7EDB29933B7}">
      <dgm:prSet/>
      <dgm:spPr/>
      <dgm:t>
        <a:bodyPr/>
        <a:lstStyle/>
        <a:p>
          <a:endParaRPr lang="en-IN"/>
        </a:p>
      </dgm:t>
    </dgm:pt>
    <dgm:pt modelId="{09F39C69-029E-4ABA-A39B-55CE00C07023}" type="sibTrans" cxnId="{53CEA718-BE12-4AC2-82AC-B7EDB29933B7}">
      <dgm:prSet/>
      <dgm:spPr/>
      <dgm:t>
        <a:bodyPr/>
        <a:lstStyle/>
        <a:p>
          <a:endParaRPr lang="en-IN"/>
        </a:p>
      </dgm:t>
    </dgm:pt>
    <dgm:pt modelId="{DFCD7754-0F08-4AE6-BDA3-1409BB9962CA}">
      <dgm:prSet phldrT="[Text]"/>
      <dgm:spPr/>
      <dgm:t>
        <a:bodyPr/>
        <a:lstStyle/>
        <a:p>
          <a:r>
            <a:rPr lang="en-US" dirty="0"/>
            <a:t>Excretion</a:t>
          </a:r>
          <a:endParaRPr lang="en-IN" dirty="0"/>
        </a:p>
      </dgm:t>
    </dgm:pt>
    <dgm:pt modelId="{66E366AB-77F0-45AA-BFFF-DED7C4714539}" type="parTrans" cxnId="{AF463E32-CB59-4834-8D4F-6FCE5E8DFF16}">
      <dgm:prSet/>
      <dgm:spPr/>
      <dgm:t>
        <a:bodyPr/>
        <a:lstStyle/>
        <a:p>
          <a:endParaRPr lang="en-IN"/>
        </a:p>
      </dgm:t>
    </dgm:pt>
    <dgm:pt modelId="{26601964-E411-4B20-99CA-6A10D596D140}" type="sibTrans" cxnId="{AF463E32-CB59-4834-8D4F-6FCE5E8DFF16}">
      <dgm:prSet/>
      <dgm:spPr/>
      <dgm:t>
        <a:bodyPr/>
        <a:lstStyle/>
        <a:p>
          <a:endParaRPr lang="en-IN"/>
        </a:p>
      </dgm:t>
    </dgm:pt>
    <dgm:pt modelId="{89BF1EAD-E81D-448C-81F7-10F553F1EC12}">
      <dgm:prSet phldrT="[Text]"/>
      <dgm:spPr/>
      <dgm:t>
        <a:bodyPr/>
        <a:lstStyle/>
        <a:p>
          <a:r>
            <a:rPr lang="en-US" dirty="0"/>
            <a:t>Metabolism</a:t>
          </a:r>
          <a:endParaRPr lang="en-IN" dirty="0"/>
        </a:p>
      </dgm:t>
    </dgm:pt>
    <dgm:pt modelId="{EEC5C357-8046-4ECE-88DE-6C3FD71FE4FC}" type="parTrans" cxnId="{05B96F03-F140-4F9D-A43D-2CB7EF3E119E}">
      <dgm:prSet/>
      <dgm:spPr/>
      <dgm:t>
        <a:bodyPr/>
        <a:lstStyle/>
        <a:p>
          <a:endParaRPr lang="en-IN"/>
        </a:p>
      </dgm:t>
    </dgm:pt>
    <dgm:pt modelId="{F1B21A1E-0D45-4D40-A8C6-D2D23901D7C1}" type="sibTrans" cxnId="{05B96F03-F140-4F9D-A43D-2CB7EF3E119E}">
      <dgm:prSet/>
      <dgm:spPr/>
      <dgm:t>
        <a:bodyPr/>
        <a:lstStyle/>
        <a:p>
          <a:endParaRPr lang="en-IN"/>
        </a:p>
      </dgm:t>
    </dgm:pt>
    <dgm:pt modelId="{3248CB3D-E369-476B-852E-D3277CB35EF1}">
      <dgm:prSet phldrT="[Text]"/>
      <dgm:spPr/>
      <dgm:t>
        <a:bodyPr/>
        <a:lstStyle/>
        <a:p>
          <a:r>
            <a:rPr lang="en-US" dirty="0"/>
            <a:t>Hemoglobin</a:t>
          </a:r>
          <a:endParaRPr lang="en-IN" dirty="0"/>
        </a:p>
      </dgm:t>
    </dgm:pt>
    <dgm:pt modelId="{A62C598F-204E-4EDC-BF0B-E1EB5948590C}" type="parTrans" cxnId="{893C904E-BAC3-4C1C-9C6E-955EB43FC0AB}">
      <dgm:prSet/>
      <dgm:spPr/>
      <dgm:t>
        <a:bodyPr/>
        <a:lstStyle/>
        <a:p>
          <a:endParaRPr lang="en-IN"/>
        </a:p>
      </dgm:t>
    </dgm:pt>
    <dgm:pt modelId="{88137228-025E-4328-9198-764BF6B8E119}" type="sibTrans" cxnId="{893C904E-BAC3-4C1C-9C6E-955EB43FC0AB}">
      <dgm:prSet/>
      <dgm:spPr/>
      <dgm:t>
        <a:bodyPr/>
        <a:lstStyle/>
        <a:p>
          <a:endParaRPr lang="en-IN"/>
        </a:p>
      </dgm:t>
    </dgm:pt>
    <dgm:pt modelId="{E536EFEF-0945-4E08-9E3F-AC43AA4AAB95}">
      <dgm:prSet phldrT="[Text]"/>
      <dgm:spPr/>
      <dgm:t>
        <a:bodyPr/>
        <a:lstStyle/>
        <a:p>
          <a:r>
            <a:rPr lang="en-US" dirty="0"/>
            <a:t>Protein</a:t>
          </a:r>
          <a:endParaRPr lang="en-IN" dirty="0"/>
        </a:p>
      </dgm:t>
    </dgm:pt>
    <dgm:pt modelId="{56BD0F6C-783F-456A-8CD8-326316AEB633}" type="parTrans" cxnId="{F5CD7689-3202-4BDD-A113-AD13EBF5ED40}">
      <dgm:prSet/>
      <dgm:spPr/>
      <dgm:t>
        <a:bodyPr/>
        <a:lstStyle/>
        <a:p>
          <a:endParaRPr lang="en-IN"/>
        </a:p>
      </dgm:t>
    </dgm:pt>
    <dgm:pt modelId="{65B83AD3-2076-44E0-AA4C-708417D76BE2}" type="sibTrans" cxnId="{F5CD7689-3202-4BDD-A113-AD13EBF5ED40}">
      <dgm:prSet/>
      <dgm:spPr/>
      <dgm:t>
        <a:bodyPr/>
        <a:lstStyle/>
        <a:p>
          <a:endParaRPr lang="en-IN"/>
        </a:p>
      </dgm:t>
    </dgm:pt>
    <dgm:pt modelId="{6C7F6BDE-D41D-4529-A88D-F518E103697A}">
      <dgm:prSet phldrT="[Text]"/>
      <dgm:spPr/>
      <dgm:t>
        <a:bodyPr/>
        <a:lstStyle/>
        <a:p>
          <a:r>
            <a:rPr lang="en-US" dirty="0"/>
            <a:t>H</a:t>
          </a:r>
          <a:r>
            <a:rPr lang="en-US" baseline="-25000" dirty="0"/>
            <a:t>2</a:t>
          </a:r>
          <a:r>
            <a:rPr lang="en-US" dirty="0"/>
            <a:t>CO</a:t>
          </a:r>
          <a:r>
            <a:rPr lang="en-US" baseline="-25000" dirty="0"/>
            <a:t>3</a:t>
          </a:r>
          <a:endParaRPr lang="en-IN" baseline="-25000" dirty="0"/>
        </a:p>
      </dgm:t>
    </dgm:pt>
    <dgm:pt modelId="{E0A0A7B8-206D-40B6-B1BC-018A8BE100D8}" type="parTrans" cxnId="{F5F67046-F9D6-4C2E-8FA9-0753B61AB966}">
      <dgm:prSet/>
      <dgm:spPr/>
      <dgm:t>
        <a:bodyPr/>
        <a:lstStyle/>
        <a:p>
          <a:endParaRPr lang="en-IN"/>
        </a:p>
      </dgm:t>
    </dgm:pt>
    <dgm:pt modelId="{D7D1909B-AE91-496C-9CF1-E0B7FF0CF057}" type="sibTrans" cxnId="{F5F67046-F9D6-4C2E-8FA9-0753B61AB966}">
      <dgm:prSet/>
      <dgm:spPr/>
      <dgm:t>
        <a:bodyPr/>
        <a:lstStyle/>
        <a:p>
          <a:endParaRPr lang="en-IN"/>
        </a:p>
      </dgm:t>
    </dgm:pt>
    <dgm:pt modelId="{8BEB53E7-0C6B-4C00-9B52-78B266888585}">
      <dgm:prSet phldrT="[Text]"/>
      <dgm:spPr/>
      <dgm:t>
        <a:bodyPr/>
        <a:lstStyle/>
        <a:p>
          <a:r>
            <a:rPr lang="en-US" dirty="0"/>
            <a:t>Metabolism</a:t>
          </a:r>
          <a:endParaRPr lang="en-IN" dirty="0"/>
        </a:p>
      </dgm:t>
    </dgm:pt>
    <dgm:pt modelId="{F2FDE07A-FC18-4942-AB14-1F8F99338666}" type="parTrans" cxnId="{76508001-265F-4E68-8B1C-8D4AF6490950}">
      <dgm:prSet/>
      <dgm:spPr/>
      <dgm:t>
        <a:bodyPr/>
        <a:lstStyle/>
        <a:p>
          <a:endParaRPr lang="en-IN"/>
        </a:p>
      </dgm:t>
    </dgm:pt>
    <dgm:pt modelId="{AE66BBEC-D1F2-4C6F-9651-0A73E41C05E8}" type="sibTrans" cxnId="{76508001-265F-4E68-8B1C-8D4AF6490950}">
      <dgm:prSet/>
      <dgm:spPr/>
      <dgm:t>
        <a:bodyPr/>
        <a:lstStyle/>
        <a:p>
          <a:endParaRPr lang="en-IN"/>
        </a:p>
      </dgm:t>
    </dgm:pt>
    <dgm:pt modelId="{0ED4BBA1-1D7B-44B0-9032-8C254A83E288}" type="pres">
      <dgm:prSet presAssocID="{01B57FAE-640A-4CBE-8E63-CC1621A368DA}" presName="composite" presStyleCnt="0">
        <dgm:presLayoutVars>
          <dgm:chMax val="1"/>
          <dgm:dir/>
          <dgm:resizeHandles val="exact"/>
        </dgm:presLayoutVars>
      </dgm:prSet>
      <dgm:spPr/>
    </dgm:pt>
    <dgm:pt modelId="{63E7514D-72B7-4378-848A-8D9981F3F000}" type="pres">
      <dgm:prSet presAssocID="{01B57FAE-640A-4CBE-8E63-CC1621A368DA}" presName="radial" presStyleCnt="0">
        <dgm:presLayoutVars>
          <dgm:animLvl val="ctr"/>
        </dgm:presLayoutVars>
      </dgm:prSet>
      <dgm:spPr/>
    </dgm:pt>
    <dgm:pt modelId="{23D168CD-960F-4474-AF5D-5E241AA18AB2}" type="pres">
      <dgm:prSet presAssocID="{CD16A844-367A-42F4-96BE-F1220E94A95A}" presName="centerShape" presStyleLbl="vennNode1" presStyleIdx="0" presStyleCnt="8" custLinFactNeighborX="0"/>
      <dgm:spPr/>
    </dgm:pt>
    <dgm:pt modelId="{48E23138-6987-4823-8FF5-C8BF46CD3B13}" type="pres">
      <dgm:prSet presAssocID="{79262A00-620B-4D47-B807-FD70971E98EF}" presName="node" presStyleLbl="vennNode1" presStyleIdx="1" presStyleCnt="8">
        <dgm:presLayoutVars>
          <dgm:bulletEnabled val="1"/>
        </dgm:presLayoutVars>
      </dgm:prSet>
      <dgm:spPr/>
    </dgm:pt>
    <dgm:pt modelId="{00ABAC8D-FC73-4B35-BBF0-D3F5428CEB60}" type="pres">
      <dgm:prSet presAssocID="{DFCD7754-0F08-4AE6-BDA3-1409BB9962CA}" presName="node" presStyleLbl="vennNode1" presStyleIdx="2" presStyleCnt="8">
        <dgm:presLayoutVars>
          <dgm:bulletEnabled val="1"/>
        </dgm:presLayoutVars>
      </dgm:prSet>
      <dgm:spPr/>
    </dgm:pt>
    <dgm:pt modelId="{AE168CA4-C3E6-464A-909C-033DBD767559}" type="pres">
      <dgm:prSet presAssocID="{89BF1EAD-E81D-448C-81F7-10F553F1EC12}" presName="node" presStyleLbl="vennNode1" presStyleIdx="3" presStyleCnt="8">
        <dgm:presLayoutVars>
          <dgm:bulletEnabled val="1"/>
        </dgm:presLayoutVars>
      </dgm:prSet>
      <dgm:spPr/>
    </dgm:pt>
    <dgm:pt modelId="{470E15A3-2FD5-411D-A21B-C600F7DB3C7E}" type="pres">
      <dgm:prSet presAssocID="{3248CB3D-E369-476B-852E-D3277CB35EF1}" presName="node" presStyleLbl="vennNode1" presStyleIdx="4" presStyleCnt="8">
        <dgm:presLayoutVars>
          <dgm:bulletEnabled val="1"/>
        </dgm:presLayoutVars>
      </dgm:prSet>
      <dgm:spPr/>
    </dgm:pt>
    <dgm:pt modelId="{1B6CADE7-EBCF-4542-97E5-708A4A835A19}" type="pres">
      <dgm:prSet presAssocID="{E536EFEF-0945-4E08-9E3F-AC43AA4AAB95}" presName="node" presStyleLbl="vennNode1" presStyleIdx="5" presStyleCnt="8">
        <dgm:presLayoutVars>
          <dgm:bulletEnabled val="1"/>
        </dgm:presLayoutVars>
      </dgm:prSet>
      <dgm:spPr/>
    </dgm:pt>
    <dgm:pt modelId="{1573F2AA-0123-4C39-A01F-5263D50EF2CE}" type="pres">
      <dgm:prSet presAssocID="{6C7F6BDE-D41D-4529-A88D-F518E103697A}" presName="node" presStyleLbl="vennNode1" presStyleIdx="6" presStyleCnt="8">
        <dgm:presLayoutVars>
          <dgm:bulletEnabled val="1"/>
        </dgm:presLayoutVars>
      </dgm:prSet>
      <dgm:spPr/>
    </dgm:pt>
    <dgm:pt modelId="{29EDFC0A-71F2-4569-B542-CBE06FF0B422}" type="pres">
      <dgm:prSet presAssocID="{8BEB53E7-0C6B-4C00-9B52-78B266888585}" presName="node" presStyleLbl="vennNode1" presStyleIdx="7" presStyleCnt="8">
        <dgm:presLayoutVars>
          <dgm:bulletEnabled val="1"/>
        </dgm:presLayoutVars>
      </dgm:prSet>
      <dgm:spPr/>
    </dgm:pt>
  </dgm:ptLst>
  <dgm:cxnLst>
    <dgm:cxn modelId="{76508001-265F-4E68-8B1C-8D4AF6490950}" srcId="{CD16A844-367A-42F4-96BE-F1220E94A95A}" destId="{8BEB53E7-0C6B-4C00-9B52-78B266888585}" srcOrd="6" destOrd="0" parTransId="{F2FDE07A-FC18-4942-AB14-1F8F99338666}" sibTransId="{AE66BBEC-D1F2-4C6F-9651-0A73E41C05E8}"/>
    <dgm:cxn modelId="{05B96F03-F140-4F9D-A43D-2CB7EF3E119E}" srcId="{CD16A844-367A-42F4-96BE-F1220E94A95A}" destId="{89BF1EAD-E81D-448C-81F7-10F553F1EC12}" srcOrd="2" destOrd="0" parTransId="{EEC5C357-8046-4ECE-88DE-6C3FD71FE4FC}" sibTransId="{F1B21A1E-0D45-4D40-A8C6-D2D23901D7C1}"/>
    <dgm:cxn modelId="{53CEA718-BE12-4AC2-82AC-B7EDB29933B7}" srcId="{CD16A844-367A-42F4-96BE-F1220E94A95A}" destId="{79262A00-620B-4D47-B807-FD70971E98EF}" srcOrd="0" destOrd="0" parTransId="{3195B1AB-6198-4CB8-A551-A2A892EE6896}" sibTransId="{09F39C69-029E-4ABA-A39B-55CE00C07023}"/>
    <dgm:cxn modelId="{2AA53832-06FC-4D0E-A3C5-12468A9B190F}" type="presOf" srcId="{DFCD7754-0F08-4AE6-BDA3-1409BB9962CA}" destId="{00ABAC8D-FC73-4B35-BBF0-D3F5428CEB60}" srcOrd="0" destOrd="0" presId="urn:microsoft.com/office/officeart/2005/8/layout/radial3"/>
    <dgm:cxn modelId="{AF463E32-CB59-4834-8D4F-6FCE5E8DFF16}" srcId="{CD16A844-367A-42F4-96BE-F1220E94A95A}" destId="{DFCD7754-0F08-4AE6-BDA3-1409BB9962CA}" srcOrd="1" destOrd="0" parTransId="{66E366AB-77F0-45AA-BFFF-DED7C4714539}" sibTransId="{26601964-E411-4B20-99CA-6A10D596D140}"/>
    <dgm:cxn modelId="{CB436E65-15D2-422B-9AD4-4C64FCC87049}" type="presOf" srcId="{01B57FAE-640A-4CBE-8E63-CC1621A368DA}" destId="{0ED4BBA1-1D7B-44B0-9032-8C254A83E288}" srcOrd="0" destOrd="0" presId="urn:microsoft.com/office/officeart/2005/8/layout/radial3"/>
    <dgm:cxn modelId="{F5F67046-F9D6-4C2E-8FA9-0753B61AB966}" srcId="{CD16A844-367A-42F4-96BE-F1220E94A95A}" destId="{6C7F6BDE-D41D-4529-A88D-F518E103697A}" srcOrd="5" destOrd="0" parTransId="{E0A0A7B8-206D-40B6-B1BC-018A8BE100D8}" sibTransId="{D7D1909B-AE91-496C-9CF1-E0B7FF0CF057}"/>
    <dgm:cxn modelId="{064B076C-0D98-49CB-A709-F2B3F0FE3423}" type="presOf" srcId="{E536EFEF-0945-4E08-9E3F-AC43AA4AAB95}" destId="{1B6CADE7-EBCF-4542-97E5-708A4A835A19}" srcOrd="0" destOrd="0" presId="urn:microsoft.com/office/officeart/2005/8/layout/radial3"/>
    <dgm:cxn modelId="{893C904E-BAC3-4C1C-9C6E-955EB43FC0AB}" srcId="{CD16A844-367A-42F4-96BE-F1220E94A95A}" destId="{3248CB3D-E369-476B-852E-D3277CB35EF1}" srcOrd="3" destOrd="0" parTransId="{A62C598F-204E-4EDC-BF0B-E1EB5948590C}" sibTransId="{88137228-025E-4328-9198-764BF6B8E119}"/>
    <dgm:cxn modelId="{BCD85F85-3FB9-48C7-8687-C55FC4784FC5}" type="presOf" srcId="{6C7F6BDE-D41D-4529-A88D-F518E103697A}" destId="{1573F2AA-0123-4C39-A01F-5263D50EF2CE}" srcOrd="0" destOrd="0" presId="urn:microsoft.com/office/officeart/2005/8/layout/radial3"/>
    <dgm:cxn modelId="{190D1186-FB53-4A00-BDC7-0250B97C0EFC}" type="presOf" srcId="{79262A00-620B-4D47-B807-FD70971E98EF}" destId="{48E23138-6987-4823-8FF5-C8BF46CD3B13}" srcOrd="0" destOrd="0" presId="urn:microsoft.com/office/officeart/2005/8/layout/radial3"/>
    <dgm:cxn modelId="{F5CD7689-3202-4BDD-A113-AD13EBF5ED40}" srcId="{CD16A844-367A-42F4-96BE-F1220E94A95A}" destId="{E536EFEF-0945-4E08-9E3F-AC43AA4AAB95}" srcOrd="4" destOrd="0" parTransId="{56BD0F6C-783F-456A-8CD8-326316AEB633}" sibTransId="{65B83AD3-2076-44E0-AA4C-708417D76BE2}"/>
    <dgm:cxn modelId="{4DB95D99-CCF8-4450-A949-4B826AC10CFD}" srcId="{01B57FAE-640A-4CBE-8E63-CC1621A368DA}" destId="{CD16A844-367A-42F4-96BE-F1220E94A95A}" srcOrd="0" destOrd="0" parTransId="{B000A44C-B817-4618-8B50-9D52019AAD72}" sibTransId="{CDA45E21-73E8-4680-904E-28A2B0868475}"/>
    <dgm:cxn modelId="{6252C2AA-8CAD-48E1-A568-1E2171ED2926}" type="presOf" srcId="{CD16A844-367A-42F4-96BE-F1220E94A95A}" destId="{23D168CD-960F-4474-AF5D-5E241AA18AB2}" srcOrd="0" destOrd="0" presId="urn:microsoft.com/office/officeart/2005/8/layout/radial3"/>
    <dgm:cxn modelId="{BA6C6EDC-862F-435F-B784-EE989A63CEF7}" type="presOf" srcId="{8BEB53E7-0C6B-4C00-9B52-78B266888585}" destId="{29EDFC0A-71F2-4569-B542-CBE06FF0B422}" srcOrd="0" destOrd="0" presId="urn:microsoft.com/office/officeart/2005/8/layout/radial3"/>
    <dgm:cxn modelId="{F25FE7E5-40A9-46E2-866C-380D9A7E3A75}" type="presOf" srcId="{89BF1EAD-E81D-448C-81F7-10F553F1EC12}" destId="{AE168CA4-C3E6-464A-909C-033DBD767559}" srcOrd="0" destOrd="0" presId="urn:microsoft.com/office/officeart/2005/8/layout/radial3"/>
    <dgm:cxn modelId="{4AC43BE8-BCE8-434E-85AB-AC1BB7880A7F}" type="presOf" srcId="{3248CB3D-E369-476B-852E-D3277CB35EF1}" destId="{470E15A3-2FD5-411D-A21B-C600F7DB3C7E}" srcOrd="0" destOrd="0" presId="urn:microsoft.com/office/officeart/2005/8/layout/radial3"/>
    <dgm:cxn modelId="{39D9C66B-BCD0-4899-BEFD-891EF7F1DBB3}" type="presParOf" srcId="{0ED4BBA1-1D7B-44B0-9032-8C254A83E288}" destId="{63E7514D-72B7-4378-848A-8D9981F3F000}" srcOrd="0" destOrd="0" presId="urn:microsoft.com/office/officeart/2005/8/layout/radial3"/>
    <dgm:cxn modelId="{C18D83F2-81F0-43CB-86EF-01CF0E2E1D12}" type="presParOf" srcId="{63E7514D-72B7-4378-848A-8D9981F3F000}" destId="{23D168CD-960F-4474-AF5D-5E241AA18AB2}" srcOrd="0" destOrd="0" presId="urn:microsoft.com/office/officeart/2005/8/layout/radial3"/>
    <dgm:cxn modelId="{5ECF801B-3448-4061-8BB6-BD27284E85E6}" type="presParOf" srcId="{63E7514D-72B7-4378-848A-8D9981F3F000}" destId="{48E23138-6987-4823-8FF5-C8BF46CD3B13}" srcOrd="1" destOrd="0" presId="urn:microsoft.com/office/officeart/2005/8/layout/radial3"/>
    <dgm:cxn modelId="{852E2D0C-789B-432D-9BB0-F172F9EACAE3}" type="presParOf" srcId="{63E7514D-72B7-4378-848A-8D9981F3F000}" destId="{00ABAC8D-FC73-4B35-BBF0-D3F5428CEB60}" srcOrd="2" destOrd="0" presId="urn:microsoft.com/office/officeart/2005/8/layout/radial3"/>
    <dgm:cxn modelId="{E49DE7D3-6AA0-4B16-8888-6C782AC5DD3E}" type="presParOf" srcId="{63E7514D-72B7-4378-848A-8D9981F3F000}" destId="{AE168CA4-C3E6-464A-909C-033DBD767559}" srcOrd="3" destOrd="0" presId="urn:microsoft.com/office/officeart/2005/8/layout/radial3"/>
    <dgm:cxn modelId="{249EC802-F35C-4F3C-8905-3945F2891CF7}" type="presParOf" srcId="{63E7514D-72B7-4378-848A-8D9981F3F000}" destId="{470E15A3-2FD5-411D-A21B-C600F7DB3C7E}" srcOrd="4" destOrd="0" presId="urn:microsoft.com/office/officeart/2005/8/layout/radial3"/>
    <dgm:cxn modelId="{0170DAB7-DAD9-4149-8802-7AAEB1A20BDE}" type="presParOf" srcId="{63E7514D-72B7-4378-848A-8D9981F3F000}" destId="{1B6CADE7-EBCF-4542-97E5-708A4A835A19}" srcOrd="5" destOrd="0" presId="urn:microsoft.com/office/officeart/2005/8/layout/radial3"/>
    <dgm:cxn modelId="{2C105844-1C91-4A4C-BD3F-73892321B894}" type="presParOf" srcId="{63E7514D-72B7-4378-848A-8D9981F3F000}" destId="{1573F2AA-0123-4C39-A01F-5263D50EF2CE}" srcOrd="6" destOrd="0" presId="urn:microsoft.com/office/officeart/2005/8/layout/radial3"/>
    <dgm:cxn modelId="{73AB04A1-C629-4BE8-85EB-49EF6280CE5D}" type="presParOf" srcId="{63E7514D-72B7-4378-848A-8D9981F3F000}" destId="{29EDFC0A-71F2-4569-B542-CBE06FF0B422}" srcOrd="7"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168CD-960F-4474-AF5D-5E241AA18AB2}">
      <dsp:nvSpPr>
        <dsp:cNvPr id="0" name=""/>
        <dsp:cNvSpPr/>
      </dsp:nvSpPr>
      <dsp:spPr>
        <a:xfrm>
          <a:off x="4062337" y="1026850"/>
          <a:ext cx="2456126" cy="2456126"/>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H+</a:t>
          </a:r>
          <a:endParaRPr lang="en-IN" sz="6500" kern="1200" dirty="0"/>
        </a:p>
      </dsp:txBody>
      <dsp:txXfrm>
        <a:off x="4422028" y="1386541"/>
        <a:ext cx="1736744" cy="1736744"/>
      </dsp:txXfrm>
    </dsp:sp>
    <dsp:sp modelId="{48E23138-6987-4823-8FF5-C8BF46CD3B13}">
      <dsp:nvSpPr>
        <dsp:cNvPr id="0" name=""/>
        <dsp:cNvSpPr/>
      </dsp:nvSpPr>
      <dsp:spPr>
        <a:xfrm>
          <a:off x="4676369" y="40476"/>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Ingestion</a:t>
          </a:r>
          <a:endParaRPr lang="en-IN" sz="1300" kern="1200" dirty="0"/>
        </a:p>
      </dsp:txBody>
      <dsp:txXfrm>
        <a:off x="4856215" y="220322"/>
        <a:ext cx="868371" cy="868371"/>
      </dsp:txXfrm>
    </dsp:sp>
    <dsp:sp modelId="{00ABAC8D-FC73-4B35-BBF0-D3F5428CEB60}">
      <dsp:nvSpPr>
        <dsp:cNvPr id="0" name=""/>
        <dsp:cNvSpPr/>
      </dsp:nvSpPr>
      <dsp:spPr>
        <a:xfrm>
          <a:off x="5927616" y="643045"/>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Excretion</a:t>
          </a:r>
          <a:endParaRPr lang="en-IN" sz="1300" kern="1200" dirty="0"/>
        </a:p>
      </dsp:txBody>
      <dsp:txXfrm>
        <a:off x="6107462" y="822891"/>
        <a:ext cx="868371" cy="868371"/>
      </dsp:txXfrm>
    </dsp:sp>
    <dsp:sp modelId="{AE168CA4-C3E6-464A-909C-033DBD767559}">
      <dsp:nvSpPr>
        <dsp:cNvPr id="0" name=""/>
        <dsp:cNvSpPr/>
      </dsp:nvSpPr>
      <dsp:spPr>
        <a:xfrm>
          <a:off x="6236649" y="1997006"/>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Metabolism</a:t>
          </a:r>
          <a:endParaRPr lang="en-IN" sz="1300" kern="1200" dirty="0"/>
        </a:p>
      </dsp:txBody>
      <dsp:txXfrm>
        <a:off x="6416495" y="2176852"/>
        <a:ext cx="868371" cy="868371"/>
      </dsp:txXfrm>
    </dsp:sp>
    <dsp:sp modelId="{470E15A3-2FD5-411D-A21B-C600F7DB3C7E}">
      <dsp:nvSpPr>
        <dsp:cNvPr id="0" name=""/>
        <dsp:cNvSpPr/>
      </dsp:nvSpPr>
      <dsp:spPr>
        <a:xfrm>
          <a:off x="5370759" y="3082798"/>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Hemoglobin</a:t>
          </a:r>
          <a:endParaRPr lang="en-IN" sz="1300" kern="1200" dirty="0"/>
        </a:p>
      </dsp:txBody>
      <dsp:txXfrm>
        <a:off x="5550605" y="3262644"/>
        <a:ext cx="868371" cy="868371"/>
      </dsp:txXfrm>
    </dsp:sp>
    <dsp:sp modelId="{1B6CADE7-EBCF-4542-97E5-708A4A835A19}">
      <dsp:nvSpPr>
        <dsp:cNvPr id="0" name=""/>
        <dsp:cNvSpPr/>
      </dsp:nvSpPr>
      <dsp:spPr>
        <a:xfrm>
          <a:off x="3981979" y="3082798"/>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Protein</a:t>
          </a:r>
          <a:endParaRPr lang="en-IN" sz="1300" kern="1200" dirty="0"/>
        </a:p>
      </dsp:txBody>
      <dsp:txXfrm>
        <a:off x="4161825" y="3262644"/>
        <a:ext cx="868371" cy="868371"/>
      </dsp:txXfrm>
    </dsp:sp>
    <dsp:sp modelId="{1573F2AA-0123-4C39-A01F-5263D50EF2CE}">
      <dsp:nvSpPr>
        <dsp:cNvPr id="0" name=""/>
        <dsp:cNvSpPr/>
      </dsp:nvSpPr>
      <dsp:spPr>
        <a:xfrm>
          <a:off x="3116089" y="1997006"/>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a:t>
          </a:r>
          <a:r>
            <a:rPr lang="en-US" sz="1300" kern="1200" baseline="-25000" dirty="0"/>
            <a:t>2</a:t>
          </a:r>
          <a:r>
            <a:rPr lang="en-US" sz="1300" kern="1200" dirty="0"/>
            <a:t>CO</a:t>
          </a:r>
          <a:r>
            <a:rPr lang="en-US" sz="1300" kern="1200" baseline="-25000" dirty="0"/>
            <a:t>3</a:t>
          </a:r>
          <a:endParaRPr lang="en-IN" sz="1300" kern="1200" baseline="-25000" dirty="0"/>
        </a:p>
      </dsp:txBody>
      <dsp:txXfrm>
        <a:off x="3295935" y="2176852"/>
        <a:ext cx="868371" cy="868371"/>
      </dsp:txXfrm>
    </dsp:sp>
    <dsp:sp modelId="{29EDFC0A-71F2-4569-B542-CBE06FF0B422}">
      <dsp:nvSpPr>
        <dsp:cNvPr id="0" name=""/>
        <dsp:cNvSpPr/>
      </dsp:nvSpPr>
      <dsp:spPr>
        <a:xfrm>
          <a:off x="3425121" y="643045"/>
          <a:ext cx="1228063" cy="1228063"/>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Metabolism</a:t>
          </a:r>
          <a:endParaRPr lang="en-IN" sz="1300" kern="1200" dirty="0"/>
        </a:p>
      </dsp:txBody>
      <dsp:txXfrm>
        <a:off x="3604967" y="822891"/>
        <a:ext cx="868371" cy="86837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4F91B-AFE5-4D94-899A-4F5F6F810FEA}" type="datetimeFigureOut">
              <a:rPr lang="en-IN" smtClean="0"/>
              <a:t>25-01-2022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A040D-20CA-4212-B865-E40B7C8B1B2B}" type="slidenum">
              <a:rPr lang="en-IN" smtClean="0"/>
              <a:t>‹#›</a:t>
            </a:fld>
            <a:endParaRPr lang="en-IN"/>
          </a:p>
        </p:txBody>
      </p:sp>
    </p:spTree>
    <p:extLst>
      <p:ext uri="{BB962C8B-B14F-4D97-AF65-F5344CB8AC3E}">
        <p14:creationId xmlns:p14="http://schemas.microsoft.com/office/powerpoint/2010/main" val="33568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rgbClr val="FF0000"/>
                </a:solidFill>
                <a:latin typeface="Arial" pitchFamily="34" charset="0"/>
                <a:ea typeface="MS PGothic" panose="020B0600070205080204" pitchFamily="34" charset="-128"/>
                <a:cs typeface="+mn-cs"/>
              </a:rPr>
              <a:t>May add the MOH logo if required/requested by host country government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5F9EDA-F266-42C4-ACEE-B2F97896B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2643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5F9EDA-F266-42C4-ACEE-B2F97896B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002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CE274-A9F0-4625-97A9-ED7529B83C8C}"/>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B2E8617-B8EB-49D7-96B4-A6C9DA6E3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4678FBD5-F2F9-437D-94E3-6737A76C4CCF}"/>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2" descr="A picture containing drawing&#10;&#10;Description generated with very high confidence">
            <a:extLst>
              <a:ext uri="{FF2B5EF4-FFF2-40B4-BE49-F238E27FC236}">
                <a16:creationId xmlns:a16="http://schemas.microsoft.com/office/drawing/2014/main" id="{96950530-DE10-41EA-B01B-1DE8EE8DF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7084" y="5251450"/>
            <a:ext cx="198966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 close up of a sign&#10;&#10;Description generated with very high confidence">
            <a:extLst>
              <a:ext uri="{FF2B5EF4-FFF2-40B4-BE49-F238E27FC236}">
                <a16:creationId xmlns:a16="http://schemas.microsoft.com/office/drawing/2014/main" id="{ECA03FF2-B9B9-45C0-9985-FE9726605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9867" y="5249864"/>
            <a:ext cx="21336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1" name="Slide Number Placeholder 5">
            <a:extLst>
              <a:ext uri="{FF2B5EF4-FFF2-40B4-BE49-F238E27FC236}">
                <a16:creationId xmlns:a16="http://schemas.microsoft.com/office/drawing/2014/main" id="{24C21234-8744-40B6-A2D9-CA5907FBEC29}"/>
              </a:ext>
            </a:extLst>
          </p:cNvPr>
          <p:cNvSpPr>
            <a:spLocks noGrp="1"/>
          </p:cNvSpPr>
          <p:nvPr>
            <p:ph type="sldNum" sz="quarter" idx="12"/>
          </p:nvPr>
        </p:nvSpPr>
        <p:spPr/>
        <p:txBody>
          <a:bodyPr/>
          <a:lstStyle>
            <a:lvl1pPr>
              <a:defRPr/>
            </a:lvl1pPr>
          </a:lstStyle>
          <a:p>
            <a:fld id="{91875705-4EB7-4052-941D-FB671504DE81}" type="slidenum">
              <a:rPr lang="en-US" altLang="en-US"/>
              <a:pPr/>
              <a:t>‹#›</a:t>
            </a:fld>
            <a:endParaRPr lang="en-US" altLang="en-US"/>
          </a:p>
        </p:txBody>
      </p:sp>
    </p:spTree>
    <p:extLst>
      <p:ext uri="{BB962C8B-B14F-4D97-AF65-F5344CB8AC3E}">
        <p14:creationId xmlns:p14="http://schemas.microsoft.com/office/powerpoint/2010/main" val="259628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09926A-CACE-4D61-88B3-F36EBEA533EB}"/>
              </a:ext>
            </a:extLst>
          </p:cNvPr>
          <p:cNvSpPr>
            <a:spLocks noGrp="1"/>
          </p:cNvSpPr>
          <p:nvPr>
            <p:ph type="dt" sz="half" idx="10"/>
          </p:nvPr>
        </p:nvSpPr>
        <p:spPr/>
        <p:txBody>
          <a:bodyPr/>
          <a:lstStyle>
            <a:lvl1pPr>
              <a:defRPr/>
            </a:lvl1pPr>
          </a:lstStyle>
          <a:p>
            <a:pPr>
              <a:defRPr/>
            </a:pPr>
            <a:fld id="{0846EC9B-4D38-445B-810E-16156BC74C04}" type="datetime1">
              <a:rPr lang="en-US"/>
              <a:pPr>
                <a:defRPr/>
              </a:pPr>
              <a:t>1/25/2022</a:t>
            </a:fld>
            <a:endParaRPr lang="en-US"/>
          </a:p>
        </p:txBody>
      </p:sp>
      <p:sp>
        <p:nvSpPr>
          <p:cNvPr id="4" name="Footer Placeholder 4">
            <a:extLst>
              <a:ext uri="{FF2B5EF4-FFF2-40B4-BE49-F238E27FC236}">
                <a16:creationId xmlns:a16="http://schemas.microsoft.com/office/drawing/2014/main" id="{69FE0168-4467-458F-9302-0BF125133731}"/>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5" name="Slide Number Placeholder 5">
            <a:extLst>
              <a:ext uri="{FF2B5EF4-FFF2-40B4-BE49-F238E27FC236}">
                <a16:creationId xmlns:a16="http://schemas.microsoft.com/office/drawing/2014/main" id="{ADEC7BE4-5BF3-4A4F-B7CC-D98A32A54DF3}"/>
              </a:ext>
            </a:extLst>
          </p:cNvPr>
          <p:cNvSpPr>
            <a:spLocks noGrp="1"/>
          </p:cNvSpPr>
          <p:nvPr>
            <p:ph type="sldNum" sz="quarter" idx="12"/>
          </p:nvPr>
        </p:nvSpPr>
        <p:spPr/>
        <p:txBody>
          <a:bodyPr/>
          <a:lstStyle>
            <a:lvl1pPr>
              <a:defRPr/>
            </a:lvl1pPr>
          </a:lstStyle>
          <a:p>
            <a:fld id="{9F941C2A-6BAB-4279-B849-D6389F34E1CF}" type="slidenum">
              <a:rPr lang="en-US" altLang="en-US"/>
              <a:pPr/>
              <a:t>‹#›</a:t>
            </a:fld>
            <a:endParaRPr lang="en-US" altLang="en-US"/>
          </a:p>
        </p:txBody>
      </p:sp>
    </p:spTree>
    <p:extLst>
      <p:ext uri="{BB962C8B-B14F-4D97-AF65-F5344CB8AC3E}">
        <p14:creationId xmlns:p14="http://schemas.microsoft.com/office/powerpoint/2010/main" val="355526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417B0ED-9D25-494A-9879-2269D48D7443}"/>
              </a:ext>
            </a:extLst>
          </p:cNvPr>
          <p:cNvSpPr>
            <a:spLocks noGrp="1"/>
          </p:cNvSpPr>
          <p:nvPr>
            <p:ph type="ftr" sz="quarter" idx="10"/>
          </p:nvPr>
        </p:nvSpPr>
        <p:spPr/>
        <p:txBody>
          <a:bodyPr/>
          <a:lstStyle>
            <a:lvl1pPr>
              <a:defRPr>
                <a:solidFill>
                  <a:schemeClr val="tx1"/>
                </a:solidFill>
              </a:defRPr>
            </a:lvl1pPr>
          </a:lstStyle>
          <a:p>
            <a:pPr>
              <a:defRPr/>
            </a:pPr>
            <a:r>
              <a:rPr lang="en-US"/>
              <a:t>Reaching Impact, Saturation, and Epidemic Control (RISE)</a:t>
            </a:r>
          </a:p>
        </p:txBody>
      </p:sp>
    </p:spTree>
    <p:extLst>
      <p:ext uri="{BB962C8B-B14F-4D97-AF65-F5344CB8AC3E}">
        <p14:creationId xmlns:p14="http://schemas.microsoft.com/office/powerpoint/2010/main" val="921371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CE274-A9F0-4625-97A9-ED7529B83C8C}"/>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B2E8617-B8EB-49D7-96B4-A6C9DA6E3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4678FBD5-F2F9-437D-94E3-6737A76C4CCF}"/>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2" descr="A picture containing drawing&#10;&#10;Description generated with very high confidence">
            <a:extLst>
              <a:ext uri="{FF2B5EF4-FFF2-40B4-BE49-F238E27FC236}">
                <a16:creationId xmlns:a16="http://schemas.microsoft.com/office/drawing/2014/main" id="{96950530-DE10-41EA-B01B-1DE8EE8DF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7084" y="5251450"/>
            <a:ext cx="198966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 close up of a sign&#10;&#10;Description generated with very high confidence">
            <a:extLst>
              <a:ext uri="{FF2B5EF4-FFF2-40B4-BE49-F238E27FC236}">
                <a16:creationId xmlns:a16="http://schemas.microsoft.com/office/drawing/2014/main" id="{ECA03FF2-B9B9-45C0-9985-FE9726605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9867" y="5249864"/>
            <a:ext cx="21336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1" name="Slide Number Placeholder 5">
            <a:extLst>
              <a:ext uri="{FF2B5EF4-FFF2-40B4-BE49-F238E27FC236}">
                <a16:creationId xmlns:a16="http://schemas.microsoft.com/office/drawing/2014/main" id="{24C21234-8744-40B6-A2D9-CA5907FBEC29}"/>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142221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921F0-C1FF-4CC9-8E71-1A99DD2CB89D}"/>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417A853-4067-47D9-B20E-EE5ED4FE9030}"/>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4ABD97-F27F-446E-96FB-FF339087E177}"/>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B52697D0-5DBD-447C-9225-17BE3DF9F996}"/>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327239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Higher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0DDF0D-AB9E-4926-946C-32BDC0E2A274}"/>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5" name="Rectangle 4">
            <a:extLst>
              <a:ext uri="{FF2B5EF4-FFF2-40B4-BE49-F238E27FC236}">
                <a16:creationId xmlns:a16="http://schemas.microsoft.com/office/drawing/2014/main" id="{2C9A599E-432C-4DFC-A1ED-029C85FCA214}"/>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7E77387-1CD7-4AB4-9335-D5717C57F6EB}"/>
              </a:ext>
            </a:extLst>
          </p:cNvPr>
          <p:cNvCxnSpPr/>
          <p:nvPr/>
        </p:nvCxnSpPr>
        <p:spPr>
          <a:xfrm>
            <a:off x="1096433" y="1027113"/>
            <a:ext cx="9442451" cy="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097280" y="286604"/>
            <a:ext cx="9440779" cy="707002"/>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9A89EB62-5AEB-488A-AA66-F75D21882AB4}"/>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393527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63526"/>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1B2FE1A-2A5E-42DF-9479-EADA8D27A637}"/>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96787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8C7DE63D-F74C-47AD-956C-3BCA9E21DB1B}"/>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106814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7E6BCB-A9ED-4050-8CF4-BA02E15FFA6C}"/>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21F7E5F-CA1F-457B-9D7D-0A4B786D69C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BA3A2A8F-C19D-418B-8C1E-75A20C9EE157}"/>
              </a:ext>
            </a:extLst>
          </p:cNvPr>
          <p:cNvSpPr>
            <a:spLocks noGrp="1"/>
          </p:cNvSpPr>
          <p:nvPr>
            <p:ph type="sldNum" sz="quarter" idx="12"/>
          </p:nvPr>
        </p:nvSpPr>
        <p:spPr/>
        <p:txBody>
          <a:bodyPr/>
          <a:lstStyle>
            <a:lvl1pPr>
              <a:defRPr>
                <a:solidFill>
                  <a:schemeClr val="tx2"/>
                </a:solidFill>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231220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D041DE-7CAA-4670-AC05-433D2F250CEE}"/>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F05ABA4-B09C-45D7-AE77-58A5281041D0}"/>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6923EF0B-A821-49BA-8282-D225F57492F8}"/>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702353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66321C-66C4-4AB5-8AAB-9E319A371B0B}"/>
              </a:ext>
            </a:extLst>
          </p:cNvPr>
          <p:cNvSpPr>
            <a:spLocks noGrp="1"/>
          </p:cNvSpPr>
          <p:nvPr>
            <p:ph type="dt" sz="half" idx="10"/>
          </p:nvPr>
        </p:nvSpPr>
        <p:spPr/>
        <p:txBody>
          <a:bodyPr/>
          <a:lstStyle>
            <a:lvl1pPr>
              <a:defRPr/>
            </a:lvl1pPr>
          </a:lstStyle>
          <a:p>
            <a:fld id="{A893AD90-5DC5-4FE6-9A3A-13B27489E9AA}" type="datetimeFigureOut">
              <a:rPr lang="en-IN" smtClean="0"/>
              <a:t>25-01-2022</a:t>
            </a:fld>
            <a:endParaRPr lang="en-IN"/>
          </a:p>
        </p:txBody>
      </p:sp>
      <p:sp>
        <p:nvSpPr>
          <p:cNvPr id="5" name="Footer Placeholder 4">
            <a:extLst>
              <a:ext uri="{FF2B5EF4-FFF2-40B4-BE49-F238E27FC236}">
                <a16:creationId xmlns:a16="http://schemas.microsoft.com/office/drawing/2014/main" id="{65914577-58DE-42B7-A2D4-DF2859164928}"/>
              </a:ext>
            </a:extLst>
          </p:cNvPr>
          <p:cNvSpPr>
            <a:spLocks noGrp="1"/>
          </p:cNvSpPr>
          <p:nvPr>
            <p:ph type="ftr" sz="quarter" idx="11"/>
          </p:nvPr>
        </p:nvSpPr>
        <p:spPr/>
        <p:txBody>
          <a:bodyPr/>
          <a:lstStyle>
            <a:lvl1pPr>
              <a:defRPr/>
            </a:lvl1pPr>
          </a:lstStyle>
          <a:p>
            <a:endParaRPr lang="en-IN"/>
          </a:p>
        </p:txBody>
      </p:sp>
      <p:sp>
        <p:nvSpPr>
          <p:cNvPr id="6" name="Slide Number Placeholder 5">
            <a:extLst>
              <a:ext uri="{FF2B5EF4-FFF2-40B4-BE49-F238E27FC236}">
                <a16:creationId xmlns:a16="http://schemas.microsoft.com/office/drawing/2014/main" id="{0B9C70C5-7B84-4C84-8A2D-F71E9F8D00C8}"/>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62831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921F0-C1FF-4CC9-8E71-1A99DD2CB89D}"/>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417A853-4067-47D9-B20E-EE5ED4FE9030}"/>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4ABD97-F27F-446E-96FB-FF339087E177}"/>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B52697D0-5DBD-447C-9225-17BE3DF9F996}"/>
              </a:ext>
            </a:extLst>
          </p:cNvPr>
          <p:cNvSpPr>
            <a:spLocks noGrp="1"/>
          </p:cNvSpPr>
          <p:nvPr>
            <p:ph type="sldNum" sz="quarter" idx="12"/>
          </p:nvPr>
        </p:nvSpPr>
        <p:spPr/>
        <p:txBody>
          <a:bodyPr/>
          <a:lstStyle>
            <a:lvl1pPr>
              <a:defRPr/>
            </a:lvl1pPr>
          </a:lstStyle>
          <a:p>
            <a:fld id="{64D462C5-3F1D-49E6-BCE8-D7EE55007787}" type="slidenum">
              <a:rPr lang="en-US" altLang="en-US"/>
              <a:pPr/>
              <a:t>‹#›</a:t>
            </a:fld>
            <a:endParaRPr lang="en-US" altLang="en-US"/>
          </a:p>
        </p:txBody>
      </p:sp>
    </p:spTree>
    <p:extLst>
      <p:ext uri="{BB962C8B-B14F-4D97-AF65-F5344CB8AC3E}">
        <p14:creationId xmlns:p14="http://schemas.microsoft.com/office/powerpoint/2010/main" val="1348525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531FE-1D37-445D-A179-49A872A3AD47}"/>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AFDA3A4-CCD8-46EF-8D7D-B289A1C51368}"/>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069C21B-8511-49F2-8D87-FC77002513C5}"/>
              </a:ext>
            </a:extLst>
          </p:cNvPr>
          <p:cNvSpPr>
            <a:spLocks noGrp="1"/>
          </p:cNvSpPr>
          <p:nvPr>
            <p:ph type="dt" sz="half" idx="10"/>
          </p:nvPr>
        </p:nvSpPr>
        <p:spPr/>
        <p:txBody>
          <a:bodyPr/>
          <a:lstStyle>
            <a:lvl1pPr>
              <a:defRPr/>
            </a:lvl1pPr>
          </a:lstStyle>
          <a:p>
            <a:fld id="{A893AD90-5DC5-4FE6-9A3A-13B27489E9AA}" type="datetimeFigureOut">
              <a:rPr lang="en-IN" smtClean="0"/>
              <a:t>25-01-2022</a:t>
            </a:fld>
            <a:endParaRPr lang="en-IN"/>
          </a:p>
        </p:txBody>
      </p:sp>
      <p:sp>
        <p:nvSpPr>
          <p:cNvPr id="7" name="Footer Placeholder 4">
            <a:extLst>
              <a:ext uri="{FF2B5EF4-FFF2-40B4-BE49-F238E27FC236}">
                <a16:creationId xmlns:a16="http://schemas.microsoft.com/office/drawing/2014/main" id="{4EB5476F-6325-4F32-9769-9830E92B8116}"/>
              </a:ext>
            </a:extLst>
          </p:cNvPr>
          <p:cNvSpPr>
            <a:spLocks noGrp="1"/>
          </p:cNvSpPr>
          <p:nvPr>
            <p:ph type="ftr" sz="quarter" idx="11"/>
          </p:nvPr>
        </p:nvSpPr>
        <p:spPr/>
        <p:txBody>
          <a:bodyPr/>
          <a:lstStyle>
            <a:lvl1pPr>
              <a:defRPr/>
            </a:lvl1pPr>
          </a:lstStyle>
          <a:p>
            <a:endParaRPr lang="en-IN"/>
          </a:p>
        </p:txBody>
      </p:sp>
      <p:sp>
        <p:nvSpPr>
          <p:cNvPr id="8" name="Slide Number Placeholder 5">
            <a:extLst>
              <a:ext uri="{FF2B5EF4-FFF2-40B4-BE49-F238E27FC236}">
                <a16:creationId xmlns:a16="http://schemas.microsoft.com/office/drawing/2014/main" id="{5ECFD5ED-3960-4826-800B-40919DE196D7}"/>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2394044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09926A-CACE-4D61-88B3-F36EBEA533EB}"/>
              </a:ext>
            </a:extLst>
          </p:cNvPr>
          <p:cNvSpPr>
            <a:spLocks noGrp="1"/>
          </p:cNvSpPr>
          <p:nvPr>
            <p:ph type="dt" sz="half" idx="10"/>
          </p:nvPr>
        </p:nvSpPr>
        <p:spPr/>
        <p:txBody>
          <a:bodyPr/>
          <a:lstStyle>
            <a:lvl1pPr>
              <a:defRPr/>
            </a:lvl1pPr>
          </a:lstStyle>
          <a:p>
            <a:fld id="{A893AD90-5DC5-4FE6-9A3A-13B27489E9AA}" type="datetimeFigureOut">
              <a:rPr lang="en-IN" smtClean="0"/>
              <a:t>25-01-2022</a:t>
            </a:fld>
            <a:endParaRPr lang="en-IN"/>
          </a:p>
        </p:txBody>
      </p:sp>
      <p:sp>
        <p:nvSpPr>
          <p:cNvPr id="4" name="Footer Placeholder 4">
            <a:extLst>
              <a:ext uri="{FF2B5EF4-FFF2-40B4-BE49-F238E27FC236}">
                <a16:creationId xmlns:a16="http://schemas.microsoft.com/office/drawing/2014/main" id="{69FE0168-4467-458F-9302-0BF125133731}"/>
              </a:ext>
            </a:extLst>
          </p:cNvPr>
          <p:cNvSpPr>
            <a:spLocks noGrp="1"/>
          </p:cNvSpPr>
          <p:nvPr>
            <p:ph type="ftr" sz="quarter" idx="11"/>
          </p:nvPr>
        </p:nvSpPr>
        <p:spPr/>
        <p:txBody>
          <a:bodyPr/>
          <a:lstStyle>
            <a:lvl1pPr>
              <a:defRPr/>
            </a:lvl1pPr>
          </a:lstStyle>
          <a:p>
            <a:endParaRPr lang="en-IN"/>
          </a:p>
        </p:txBody>
      </p:sp>
      <p:sp>
        <p:nvSpPr>
          <p:cNvPr id="5" name="Slide Number Placeholder 5">
            <a:extLst>
              <a:ext uri="{FF2B5EF4-FFF2-40B4-BE49-F238E27FC236}">
                <a16:creationId xmlns:a16="http://schemas.microsoft.com/office/drawing/2014/main" id="{ADEC7BE4-5BF3-4A4F-B7CC-D98A32A54DF3}"/>
              </a:ext>
            </a:extLst>
          </p:cNvPr>
          <p:cNvSpPr>
            <a:spLocks noGrp="1"/>
          </p:cNvSpPr>
          <p:nvPr>
            <p:ph type="sldNum" sz="quarter" idx="12"/>
          </p:nvPr>
        </p:nvSpPr>
        <p:spPr/>
        <p:txBody>
          <a:bodyPr/>
          <a:lstStyle>
            <a:lvl1pPr>
              <a:defRPr/>
            </a:lvl1pPr>
          </a:lstStyle>
          <a:p>
            <a:fld id="{91ED389B-D35D-4BDB-AE17-D0501A6AE20D}" type="slidenum">
              <a:rPr lang="en-IN" smtClean="0"/>
              <a:t>‹#›</a:t>
            </a:fld>
            <a:endParaRPr lang="en-IN"/>
          </a:p>
        </p:txBody>
      </p:sp>
    </p:spTree>
    <p:extLst>
      <p:ext uri="{BB962C8B-B14F-4D97-AF65-F5344CB8AC3E}">
        <p14:creationId xmlns:p14="http://schemas.microsoft.com/office/powerpoint/2010/main" val="45712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417B0ED-9D25-494A-9879-2269D48D7443}"/>
              </a:ext>
            </a:extLst>
          </p:cNvPr>
          <p:cNvSpPr>
            <a:spLocks noGrp="1"/>
          </p:cNvSpPr>
          <p:nvPr>
            <p:ph type="ftr" sz="quarter" idx="10"/>
          </p:nvPr>
        </p:nvSpPr>
        <p:spPr/>
        <p:txBody>
          <a:bodyPr/>
          <a:lstStyle>
            <a:lvl1pPr>
              <a:defRPr>
                <a:solidFill>
                  <a:schemeClr val="tx1"/>
                </a:solidFill>
              </a:defRPr>
            </a:lvl1pPr>
          </a:lstStyle>
          <a:p>
            <a:endParaRPr lang="en-IN"/>
          </a:p>
        </p:txBody>
      </p:sp>
    </p:spTree>
    <p:extLst>
      <p:ext uri="{BB962C8B-B14F-4D97-AF65-F5344CB8AC3E}">
        <p14:creationId xmlns:p14="http://schemas.microsoft.com/office/powerpoint/2010/main" val="19841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6A78-0773-43BF-BABA-00EB33334E9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BF6820-2B1E-42EE-A6FE-836A2258FC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490A74-98F8-4186-B2A8-262C61E242E4}"/>
              </a:ext>
            </a:extLst>
          </p:cNvPr>
          <p:cNvSpPr>
            <a:spLocks noGrp="1"/>
          </p:cNvSpPr>
          <p:nvPr>
            <p:ph type="dt" sz="half" idx="10"/>
          </p:nvPr>
        </p:nvSpPr>
        <p:spPr/>
        <p:txBody>
          <a:bodyPr/>
          <a:lstStyle/>
          <a:p>
            <a:fld id="{A893AD90-5DC5-4FE6-9A3A-13B27489E9AA}" type="datetimeFigureOut">
              <a:rPr lang="en-IN" smtClean="0"/>
              <a:t>25-01-2022</a:t>
            </a:fld>
            <a:endParaRPr lang="en-IN"/>
          </a:p>
        </p:txBody>
      </p:sp>
      <p:sp>
        <p:nvSpPr>
          <p:cNvPr id="5" name="Footer Placeholder 4">
            <a:extLst>
              <a:ext uri="{FF2B5EF4-FFF2-40B4-BE49-F238E27FC236}">
                <a16:creationId xmlns:a16="http://schemas.microsoft.com/office/drawing/2014/main" id="{3FA0672B-C4DA-4DA2-9044-07B114137F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248AB9-EF56-46D6-87BB-075EF2527FD1}"/>
              </a:ext>
            </a:extLst>
          </p:cNvPr>
          <p:cNvSpPr>
            <a:spLocks noGrp="1"/>
          </p:cNvSpPr>
          <p:nvPr>
            <p:ph type="sldNum" sz="quarter" idx="12"/>
          </p:nvPr>
        </p:nvSpPr>
        <p:spPr/>
        <p:txBody>
          <a:bodyPr/>
          <a:lstStyle/>
          <a:p>
            <a:fld id="{91ED389B-D35D-4BDB-AE17-D0501A6AE20D}" type="slidenum">
              <a:rPr lang="en-IN" smtClean="0"/>
              <a:t>‹#›</a:t>
            </a:fld>
            <a:endParaRPr lang="en-IN"/>
          </a:p>
        </p:txBody>
      </p:sp>
    </p:spTree>
    <p:extLst>
      <p:ext uri="{BB962C8B-B14F-4D97-AF65-F5344CB8AC3E}">
        <p14:creationId xmlns:p14="http://schemas.microsoft.com/office/powerpoint/2010/main" val="4146905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2437B-D1D2-4400-B142-17949D93B223}"/>
              </a:ext>
            </a:extLst>
          </p:cNvPr>
          <p:cNvSpPr>
            <a:spLocks noGrp="1"/>
          </p:cNvSpPr>
          <p:nvPr>
            <p:ph type="dt" sz="half" idx="10"/>
          </p:nvPr>
        </p:nvSpPr>
        <p:spPr/>
        <p:txBody>
          <a:bodyPr/>
          <a:lstStyle/>
          <a:p>
            <a:fld id="{A893AD90-5DC5-4FE6-9A3A-13B27489E9AA}" type="datetimeFigureOut">
              <a:rPr lang="en-IN" smtClean="0"/>
              <a:t>25-01-2022</a:t>
            </a:fld>
            <a:endParaRPr lang="en-IN"/>
          </a:p>
        </p:txBody>
      </p:sp>
      <p:sp>
        <p:nvSpPr>
          <p:cNvPr id="3" name="Footer Placeholder 2">
            <a:extLst>
              <a:ext uri="{FF2B5EF4-FFF2-40B4-BE49-F238E27FC236}">
                <a16:creationId xmlns:a16="http://schemas.microsoft.com/office/drawing/2014/main" id="{A5073B0E-ADA4-4C2E-9BF5-CC5747B7C1B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0195B67-A310-4E1D-AE11-B19BC5585030}"/>
              </a:ext>
            </a:extLst>
          </p:cNvPr>
          <p:cNvSpPr>
            <a:spLocks noGrp="1"/>
          </p:cNvSpPr>
          <p:nvPr>
            <p:ph type="sldNum" sz="quarter" idx="12"/>
          </p:nvPr>
        </p:nvSpPr>
        <p:spPr/>
        <p:txBody>
          <a:bodyPr/>
          <a:lstStyle/>
          <a:p>
            <a:fld id="{91ED389B-D35D-4BDB-AE17-D0501A6AE20D}" type="slidenum">
              <a:rPr lang="en-IN" smtClean="0"/>
              <a:t>‹#›</a:t>
            </a:fld>
            <a:endParaRPr lang="en-IN"/>
          </a:p>
        </p:txBody>
      </p:sp>
    </p:spTree>
    <p:extLst>
      <p:ext uri="{BB962C8B-B14F-4D97-AF65-F5344CB8AC3E}">
        <p14:creationId xmlns:p14="http://schemas.microsoft.com/office/powerpoint/2010/main" val="315998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igher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0DDF0D-AB9E-4926-946C-32BDC0E2A274}"/>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5" name="Rectangle 4">
            <a:extLst>
              <a:ext uri="{FF2B5EF4-FFF2-40B4-BE49-F238E27FC236}">
                <a16:creationId xmlns:a16="http://schemas.microsoft.com/office/drawing/2014/main" id="{2C9A599E-432C-4DFC-A1ED-029C85FCA214}"/>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7E77387-1CD7-4AB4-9335-D5717C57F6EB}"/>
              </a:ext>
            </a:extLst>
          </p:cNvPr>
          <p:cNvCxnSpPr/>
          <p:nvPr/>
        </p:nvCxnSpPr>
        <p:spPr>
          <a:xfrm>
            <a:off x="1096433" y="1027113"/>
            <a:ext cx="9442451" cy="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097280" y="286604"/>
            <a:ext cx="9440779" cy="707002"/>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9A89EB62-5AEB-488A-AA66-F75D21882AB4}"/>
              </a:ext>
            </a:extLst>
          </p:cNvPr>
          <p:cNvSpPr>
            <a:spLocks noGrp="1"/>
          </p:cNvSpPr>
          <p:nvPr>
            <p:ph type="sldNum" sz="quarter" idx="12"/>
          </p:nvPr>
        </p:nvSpPr>
        <p:spPr/>
        <p:txBody>
          <a:bodyPr/>
          <a:lstStyle>
            <a:lvl1pPr>
              <a:defRPr/>
            </a:lvl1pPr>
          </a:lstStyle>
          <a:p>
            <a:fld id="{93499085-2CFE-4487-B1C9-7205B032ABA1}" type="slidenum">
              <a:rPr lang="en-US" altLang="en-US"/>
              <a:pPr/>
              <a:t>‹#›</a:t>
            </a:fld>
            <a:endParaRPr lang="en-US" altLang="en-US"/>
          </a:p>
        </p:txBody>
      </p:sp>
    </p:spTree>
    <p:extLst>
      <p:ext uri="{BB962C8B-B14F-4D97-AF65-F5344CB8AC3E}">
        <p14:creationId xmlns:p14="http://schemas.microsoft.com/office/powerpoint/2010/main" val="186086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63526"/>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1B2FE1A-2A5E-42DF-9479-EADA8D27A637}"/>
              </a:ext>
            </a:extLst>
          </p:cNvPr>
          <p:cNvSpPr>
            <a:spLocks noGrp="1"/>
          </p:cNvSpPr>
          <p:nvPr>
            <p:ph type="sldNum" sz="quarter" idx="12"/>
          </p:nvPr>
        </p:nvSpPr>
        <p:spPr/>
        <p:txBody>
          <a:bodyPr/>
          <a:lstStyle>
            <a:lvl1pPr>
              <a:defRPr/>
            </a:lvl1pPr>
          </a:lstStyle>
          <a:p>
            <a:fld id="{69B92879-FB93-48B0-A498-33A0AC062574}" type="slidenum">
              <a:rPr lang="en-US" altLang="en-US"/>
              <a:pPr/>
              <a:t>‹#›</a:t>
            </a:fld>
            <a:endParaRPr lang="en-US" altLang="en-US"/>
          </a:p>
        </p:txBody>
      </p:sp>
    </p:spTree>
    <p:extLst>
      <p:ext uri="{BB962C8B-B14F-4D97-AF65-F5344CB8AC3E}">
        <p14:creationId xmlns:p14="http://schemas.microsoft.com/office/powerpoint/2010/main" val="180110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8C7DE63D-F74C-47AD-956C-3BCA9E21DB1B}"/>
              </a:ext>
            </a:extLst>
          </p:cNvPr>
          <p:cNvSpPr>
            <a:spLocks noGrp="1"/>
          </p:cNvSpPr>
          <p:nvPr>
            <p:ph type="sldNum" sz="quarter" idx="12"/>
          </p:nvPr>
        </p:nvSpPr>
        <p:spPr/>
        <p:txBody>
          <a:bodyPr/>
          <a:lstStyle>
            <a:lvl1pPr>
              <a:defRPr/>
            </a:lvl1pPr>
          </a:lstStyle>
          <a:p>
            <a:fld id="{4724C2EF-B2AB-4DC8-BC35-A47F52399D93}" type="slidenum">
              <a:rPr lang="en-US" altLang="en-US"/>
              <a:pPr/>
              <a:t>‹#›</a:t>
            </a:fld>
            <a:endParaRPr lang="en-US" altLang="en-US"/>
          </a:p>
        </p:txBody>
      </p:sp>
    </p:spTree>
    <p:extLst>
      <p:ext uri="{BB962C8B-B14F-4D97-AF65-F5344CB8AC3E}">
        <p14:creationId xmlns:p14="http://schemas.microsoft.com/office/powerpoint/2010/main" val="314407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7E6BCB-A9ED-4050-8CF4-BA02E15FFA6C}"/>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21F7E5F-CA1F-457B-9D7D-0A4B786D69C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BA3A2A8F-C19D-418B-8C1E-75A20C9EE157}"/>
              </a:ext>
            </a:extLst>
          </p:cNvPr>
          <p:cNvSpPr>
            <a:spLocks noGrp="1"/>
          </p:cNvSpPr>
          <p:nvPr>
            <p:ph type="sldNum" sz="quarter" idx="12"/>
          </p:nvPr>
        </p:nvSpPr>
        <p:spPr/>
        <p:txBody>
          <a:bodyPr/>
          <a:lstStyle>
            <a:lvl1pPr>
              <a:defRPr>
                <a:solidFill>
                  <a:schemeClr val="tx2"/>
                </a:solidFill>
              </a:defRPr>
            </a:lvl1pPr>
          </a:lstStyle>
          <a:p>
            <a:fld id="{5C8AF9E4-5A90-4ABD-937D-370850A7384D}" type="slidenum">
              <a:rPr lang="en-US" altLang="en-US"/>
              <a:pPr/>
              <a:t>‹#›</a:t>
            </a:fld>
            <a:endParaRPr lang="en-US" altLang="en-US"/>
          </a:p>
        </p:txBody>
      </p:sp>
    </p:spTree>
    <p:extLst>
      <p:ext uri="{BB962C8B-B14F-4D97-AF65-F5344CB8AC3E}">
        <p14:creationId xmlns:p14="http://schemas.microsoft.com/office/powerpoint/2010/main" val="291462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D041DE-7CAA-4670-AC05-433D2F250CEE}"/>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F05ABA4-B09C-45D7-AE77-58A5281041D0}"/>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6923EF0B-A821-49BA-8282-D225F57492F8}"/>
              </a:ext>
            </a:extLst>
          </p:cNvPr>
          <p:cNvSpPr>
            <a:spLocks noGrp="1"/>
          </p:cNvSpPr>
          <p:nvPr>
            <p:ph type="sldNum" sz="quarter" idx="12"/>
          </p:nvPr>
        </p:nvSpPr>
        <p:spPr/>
        <p:txBody>
          <a:bodyPr/>
          <a:lstStyle>
            <a:lvl1pPr>
              <a:defRPr/>
            </a:lvl1pPr>
          </a:lstStyle>
          <a:p>
            <a:fld id="{0D6F1A79-377C-490C-A83F-BDEB841F6595}" type="slidenum">
              <a:rPr lang="en-US" altLang="en-US"/>
              <a:pPr/>
              <a:t>‹#›</a:t>
            </a:fld>
            <a:endParaRPr lang="en-US" altLang="en-US"/>
          </a:p>
        </p:txBody>
      </p:sp>
    </p:spTree>
    <p:extLst>
      <p:ext uri="{BB962C8B-B14F-4D97-AF65-F5344CB8AC3E}">
        <p14:creationId xmlns:p14="http://schemas.microsoft.com/office/powerpoint/2010/main" val="91859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66321C-66C4-4AB5-8AAB-9E319A371B0B}"/>
              </a:ext>
            </a:extLst>
          </p:cNvPr>
          <p:cNvSpPr>
            <a:spLocks noGrp="1"/>
          </p:cNvSpPr>
          <p:nvPr>
            <p:ph type="dt" sz="half" idx="10"/>
          </p:nvPr>
        </p:nvSpPr>
        <p:spPr/>
        <p:txBody>
          <a:bodyPr/>
          <a:lstStyle>
            <a:lvl1pPr>
              <a:defRPr/>
            </a:lvl1pPr>
          </a:lstStyle>
          <a:p>
            <a:pPr>
              <a:defRPr/>
            </a:pPr>
            <a:fld id="{9833B55E-D0FA-4C46-9BF4-5D095C47E04B}" type="datetime1">
              <a:rPr lang="en-US"/>
              <a:pPr>
                <a:defRPr/>
              </a:pPr>
              <a:t>1/25/2022</a:t>
            </a:fld>
            <a:endParaRPr lang="en-US"/>
          </a:p>
        </p:txBody>
      </p:sp>
      <p:sp>
        <p:nvSpPr>
          <p:cNvPr id="5" name="Footer Placeholder 4">
            <a:extLst>
              <a:ext uri="{FF2B5EF4-FFF2-40B4-BE49-F238E27FC236}">
                <a16:creationId xmlns:a16="http://schemas.microsoft.com/office/drawing/2014/main" id="{65914577-58DE-42B7-A2D4-DF2859164928}"/>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6" name="Slide Number Placeholder 5">
            <a:extLst>
              <a:ext uri="{FF2B5EF4-FFF2-40B4-BE49-F238E27FC236}">
                <a16:creationId xmlns:a16="http://schemas.microsoft.com/office/drawing/2014/main" id="{0B9C70C5-7B84-4C84-8A2D-F71E9F8D00C8}"/>
              </a:ext>
            </a:extLst>
          </p:cNvPr>
          <p:cNvSpPr>
            <a:spLocks noGrp="1"/>
          </p:cNvSpPr>
          <p:nvPr>
            <p:ph type="sldNum" sz="quarter" idx="12"/>
          </p:nvPr>
        </p:nvSpPr>
        <p:spPr/>
        <p:txBody>
          <a:bodyPr/>
          <a:lstStyle>
            <a:lvl1pPr>
              <a:defRPr/>
            </a:lvl1pPr>
          </a:lstStyle>
          <a:p>
            <a:fld id="{AA04F2C4-EBE5-41A3-99D4-D15F2522DBC8}" type="slidenum">
              <a:rPr lang="en-US" altLang="en-US"/>
              <a:pPr/>
              <a:t>‹#›</a:t>
            </a:fld>
            <a:endParaRPr lang="en-US" altLang="en-US"/>
          </a:p>
        </p:txBody>
      </p:sp>
    </p:spTree>
    <p:extLst>
      <p:ext uri="{BB962C8B-B14F-4D97-AF65-F5344CB8AC3E}">
        <p14:creationId xmlns:p14="http://schemas.microsoft.com/office/powerpoint/2010/main" val="231217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531FE-1D37-445D-A179-49A872A3AD47}"/>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AFDA3A4-CCD8-46EF-8D7D-B289A1C51368}"/>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069C21B-8511-49F2-8D87-FC77002513C5}"/>
              </a:ext>
            </a:extLst>
          </p:cNvPr>
          <p:cNvSpPr>
            <a:spLocks noGrp="1"/>
          </p:cNvSpPr>
          <p:nvPr>
            <p:ph type="dt" sz="half" idx="10"/>
          </p:nvPr>
        </p:nvSpPr>
        <p:spPr/>
        <p:txBody>
          <a:bodyPr/>
          <a:lstStyle>
            <a:lvl1pPr>
              <a:defRPr/>
            </a:lvl1pPr>
          </a:lstStyle>
          <a:p>
            <a:pPr>
              <a:defRPr/>
            </a:pPr>
            <a:fld id="{0BCC588E-2D21-42C1-8956-C11296CA81F5}" type="datetime1">
              <a:rPr lang="en-US"/>
              <a:pPr>
                <a:defRPr/>
              </a:pPr>
              <a:t>1/25/2022</a:t>
            </a:fld>
            <a:endParaRPr lang="en-US"/>
          </a:p>
        </p:txBody>
      </p:sp>
      <p:sp>
        <p:nvSpPr>
          <p:cNvPr id="7" name="Footer Placeholder 4">
            <a:extLst>
              <a:ext uri="{FF2B5EF4-FFF2-40B4-BE49-F238E27FC236}">
                <a16:creationId xmlns:a16="http://schemas.microsoft.com/office/drawing/2014/main" id="{4EB5476F-6325-4F32-9769-9830E92B8116}"/>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8" name="Slide Number Placeholder 5">
            <a:extLst>
              <a:ext uri="{FF2B5EF4-FFF2-40B4-BE49-F238E27FC236}">
                <a16:creationId xmlns:a16="http://schemas.microsoft.com/office/drawing/2014/main" id="{5ECFD5ED-3960-4826-800B-40919DE196D7}"/>
              </a:ext>
            </a:extLst>
          </p:cNvPr>
          <p:cNvSpPr>
            <a:spLocks noGrp="1"/>
          </p:cNvSpPr>
          <p:nvPr>
            <p:ph type="sldNum" sz="quarter" idx="12"/>
          </p:nvPr>
        </p:nvSpPr>
        <p:spPr/>
        <p:txBody>
          <a:bodyPr/>
          <a:lstStyle>
            <a:lvl1pPr>
              <a:defRPr/>
            </a:lvl1pPr>
          </a:lstStyle>
          <a:p>
            <a:fld id="{80A71C80-4140-4CF8-93BF-84BBD1FE09E5}" type="slidenum">
              <a:rPr lang="en-US" altLang="en-US"/>
              <a:pPr/>
              <a:t>‹#›</a:t>
            </a:fld>
            <a:endParaRPr lang="en-US" altLang="en-US"/>
          </a:p>
        </p:txBody>
      </p:sp>
    </p:spTree>
    <p:extLst>
      <p:ext uri="{BB962C8B-B14F-4D97-AF65-F5344CB8AC3E}">
        <p14:creationId xmlns:p14="http://schemas.microsoft.com/office/powerpoint/2010/main" val="401643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207463-3DB8-4BDC-BF1B-F4BC3AFF6F08}"/>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FCD8C77-C200-4487-A39C-C0DEA9B17FCD}"/>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59E566A-9244-4322-A325-D22DD33081D7}"/>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4E00FE3-3D80-4F43-8716-87FC85F5E37D}"/>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2037F7-53C0-420F-AF5E-2B7889EC81E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675">
                <a:solidFill>
                  <a:srgbClr val="FFFFFF"/>
                </a:solidFill>
              </a:defRPr>
            </a:lvl1pPr>
          </a:lstStyle>
          <a:p>
            <a:pPr>
              <a:defRPr/>
            </a:pPr>
            <a:fld id="{7998CB1D-5B25-49BE-BA87-B7C0C85D5B87}" type="datetime1">
              <a:rPr lang="en-US"/>
              <a:pPr>
                <a:defRPr/>
              </a:pPr>
              <a:t>1/25/2022</a:t>
            </a:fld>
            <a:endParaRPr lang="en-US"/>
          </a:p>
        </p:txBody>
      </p:sp>
      <p:sp>
        <p:nvSpPr>
          <p:cNvPr id="5" name="Footer Placeholder 4">
            <a:extLst>
              <a:ext uri="{FF2B5EF4-FFF2-40B4-BE49-F238E27FC236}">
                <a16:creationId xmlns:a16="http://schemas.microsoft.com/office/drawing/2014/main" id="{CAD7F37F-0348-4032-BCE6-43FA03C2A594}"/>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675" cap="none" baseline="0">
                <a:solidFill>
                  <a:srgbClr val="FFFFFF"/>
                </a:solidFill>
              </a:defRPr>
            </a:lvl1pPr>
          </a:lstStyle>
          <a:p>
            <a:pPr>
              <a:defRPr/>
            </a:pPr>
            <a:r>
              <a:rPr lang="en-US"/>
              <a:t>Reaching Impact, Saturation, and Epidemic Control (RISE)</a:t>
            </a:r>
          </a:p>
        </p:txBody>
      </p:sp>
      <p:sp>
        <p:nvSpPr>
          <p:cNvPr id="6" name="Slide Number Placeholder 5">
            <a:extLst>
              <a:ext uri="{FF2B5EF4-FFF2-40B4-BE49-F238E27FC236}">
                <a16:creationId xmlns:a16="http://schemas.microsoft.com/office/drawing/2014/main" id="{4D7F1F61-88B7-44D8-AD90-BC5BCFED56C2}"/>
              </a:ext>
            </a:extLst>
          </p:cNvPr>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FFFFFF"/>
                </a:solidFill>
              </a:defRPr>
            </a:lvl1pPr>
          </a:lstStyle>
          <a:p>
            <a:fld id="{8C08E338-08F7-4E01-BA68-085849FBC9B9}" type="slidenum">
              <a:rPr lang="en-US" altLang="en-US"/>
              <a:pPr/>
              <a:t>‹#›</a:t>
            </a:fld>
            <a:endParaRPr lang="en-US" altLang="en-US"/>
          </a:p>
        </p:txBody>
      </p:sp>
      <p:cxnSp>
        <p:nvCxnSpPr>
          <p:cNvPr id="10" name="Straight Connector 9">
            <a:extLst>
              <a:ext uri="{FF2B5EF4-FFF2-40B4-BE49-F238E27FC236}">
                <a16:creationId xmlns:a16="http://schemas.microsoft.com/office/drawing/2014/main" id="{2F53BAFC-4D07-4324-A797-8393256BAF31}"/>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520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207463-3DB8-4BDC-BF1B-F4BC3AFF6F08}"/>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FCD8C77-C200-4487-A39C-C0DEA9B17FCD}"/>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59E566A-9244-4322-A325-D22DD33081D7}"/>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4E00FE3-3D80-4F43-8716-87FC85F5E37D}"/>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2037F7-53C0-420F-AF5E-2B7889EC81E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675">
                <a:solidFill>
                  <a:srgbClr val="FFFFFF"/>
                </a:solidFill>
              </a:defRPr>
            </a:lvl1pPr>
          </a:lstStyle>
          <a:p>
            <a:fld id="{A893AD90-5DC5-4FE6-9A3A-13B27489E9AA}" type="datetimeFigureOut">
              <a:rPr lang="en-IN" smtClean="0"/>
              <a:t>25-01-2022</a:t>
            </a:fld>
            <a:endParaRPr lang="en-IN"/>
          </a:p>
        </p:txBody>
      </p:sp>
      <p:sp>
        <p:nvSpPr>
          <p:cNvPr id="5" name="Footer Placeholder 4">
            <a:extLst>
              <a:ext uri="{FF2B5EF4-FFF2-40B4-BE49-F238E27FC236}">
                <a16:creationId xmlns:a16="http://schemas.microsoft.com/office/drawing/2014/main" id="{CAD7F37F-0348-4032-BCE6-43FA03C2A594}"/>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675" cap="none" baseline="0">
                <a:solidFill>
                  <a:srgbClr val="FFFFFF"/>
                </a:solidFill>
              </a:defRPr>
            </a:lvl1pPr>
          </a:lstStyle>
          <a:p>
            <a:endParaRPr lang="en-IN"/>
          </a:p>
        </p:txBody>
      </p:sp>
      <p:sp>
        <p:nvSpPr>
          <p:cNvPr id="6" name="Slide Number Placeholder 5">
            <a:extLst>
              <a:ext uri="{FF2B5EF4-FFF2-40B4-BE49-F238E27FC236}">
                <a16:creationId xmlns:a16="http://schemas.microsoft.com/office/drawing/2014/main" id="{4D7F1F61-88B7-44D8-AD90-BC5BCFED56C2}"/>
              </a:ext>
            </a:extLst>
          </p:cNvPr>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FFFFFF"/>
                </a:solidFill>
              </a:defRPr>
            </a:lvl1pPr>
          </a:lstStyle>
          <a:p>
            <a:fld id="{91ED389B-D35D-4BDB-AE17-D0501A6AE20D}" type="slidenum">
              <a:rPr lang="en-IN" smtClean="0"/>
              <a:t>‹#›</a:t>
            </a:fld>
            <a:endParaRPr lang="en-IN"/>
          </a:p>
        </p:txBody>
      </p:sp>
      <p:cxnSp>
        <p:nvCxnSpPr>
          <p:cNvPr id="10" name="Straight Connector 9">
            <a:extLst>
              <a:ext uri="{FF2B5EF4-FFF2-40B4-BE49-F238E27FC236}">
                <a16:creationId xmlns:a16="http://schemas.microsoft.com/office/drawing/2014/main" id="{2F53BAFC-4D07-4324-A797-8393256BAF31}"/>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559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3.xml"/><Relationship Id="rId1" Type="http://schemas.openxmlformats.org/officeDocument/2006/relationships/themeOverride" Target="../theme/themeOverride1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5.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6D92-6BF8-4FA8-8021-DB872EA7C895}"/>
              </a:ext>
            </a:extLst>
          </p:cNvPr>
          <p:cNvSpPr>
            <a:spLocks noGrp="1"/>
          </p:cNvSpPr>
          <p:nvPr>
            <p:ph type="title"/>
          </p:nvPr>
        </p:nvSpPr>
        <p:spPr>
          <a:xfrm>
            <a:off x="2401888" y="476250"/>
            <a:ext cx="7543800" cy="3716338"/>
          </a:xfrm>
        </p:spPr>
        <p:txBody>
          <a:bodyPr>
            <a:normAutofit/>
          </a:bodyPr>
          <a:lstStyle/>
          <a:p>
            <a:pPr algn="ctr" eaLnBrk="1" hangingPunct="1">
              <a:defRPr/>
            </a:pPr>
            <a:r>
              <a:rPr lang="en-US" sz="4400" dirty="0">
                <a:solidFill>
                  <a:schemeClr val="tx1"/>
                </a:solidFill>
                <a:latin typeface="+mn-lt"/>
              </a:rPr>
              <a:t>Reaching Impact, Saturation, and Epidemic Control (RISE): </a:t>
            </a:r>
            <a:br>
              <a:rPr lang="en-US" sz="3600" dirty="0">
                <a:solidFill>
                  <a:schemeClr val="tx1"/>
                </a:solidFill>
                <a:latin typeface="+mn-lt"/>
              </a:rPr>
            </a:br>
            <a:br>
              <a:rPr lang="en-US" sz="3600" dirty="0">
                <a:solidFill>
                  <a:schemeClr val="tx1"/>
                </a:solidFill>
                <a:latin typeface="+mn-lt"/>
              </a:rPr>
            </a:br>
            <a:br>
              <a:rPr lang="en-US" sz="3600" dirty="0">
                <a:solidFill>
                  <a:schemeClr val="tx1"/>
                </a:solidFill>
                <a:latin typeface="+mn-lt"/>
              </a:rPr>
            </a:br>
            <a:r>
              <a:rPr lang="en-US" sz="4000" b="1" dirty="0">
                <a:solidFill>
                  <a:schemeClr val="tx1"/>
                </a:solidFill>
                <a:latin typeface="+mn-lt"/>
              </a:rPr>
              <a:t>Blood Gas Analysis</a:t>
            </a:r>
            <a:br>
              <a:rPr lang="en-US" sz="3600" dirty="0">
                <a:solidFill>
                  <a:schemeClr val="tx1"/>
                </a:solidFill>
                <a:latin typeface="+mn-lt"/>
              </a:rPr>
            </a:br>
            <a:endParaRPr lang="en-US" sz="3600" dirty="0">
              <a:latin typeface="+mn-lt"/>
            </a:endParaRPr>
          </a:p>
        </p:txBody>
      </p:sp>
      <p:pic>
        <p:nvPicPr>
          <p:cNvPr id="12292" name="Picture 5" descr="C:\Users\kbrickson\OneDrive - Jhpiego\TMEC Initial Files\Branding and Marking Plan\BMP\USAID logo.png">
            <a:extLst>
              <a:ext uri="{FF2B5EF4-FFF2-40B4-BE49-F238E27FC236}">
                <a16:creationId xmlns:a16="http://schemas.microsoft.com/office/drawing/2014/main" id="{7D490B15-3603-4826-83E6-B7D494F77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842" b="12616"/>
          <a:stretch>
            <a:fillRect/>
          </a:stretch>
        </p:blipFill>
        <p:spPr bwMode="auto">
          <a:xfrm>
            <a:off x="3249353" y="5193030"/>
            <a:ext cx="28397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A drawing of a face&#10;&#10;Description automatically generated">
            <a:extLst>
              <a:ext uri="{FF2B5EF4-FFF2-40B4-BE49-F238E27FC236}">
                <a16:creationId xmlns:a16="http://schemas.microsoft.com/office/drawing/2014/main" id="{7D36A2DB-04A6-49B9-8C55-AF80B7AE1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840" y="5410200"/>
            <a:ext cx="1280160" cy="72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D2B9-3CF7-48BD-BFAF-89337A777CBC}"/>
              </a:ext>
            </a:extLst>
          </p:cNvPr>
          <p:cNvSpPr>
            <a:spLocks noGrp="1"/>
          </p:cNvSpPr>
          <p:nvPr>
            <p:ph type="title"/>
          </p:nvPr>
        </p:nvSpPr>
        <p:spPr/>
        <p:txBody>
          <a:bodyPr>
            <a:normAutofit/>
          </a:bodyPr>
          <a:lstStyle/>
          <a:p>
            <a:r>
              <a:rPr lang="en-US" sz="4000" dirty="0"/>
              <a:t>Sources of Error</a:t>
            </a:r>
            <a:endParaRPr lang="en-IN" sz="4000" dirty="0"/>
          </a:p>
        </p:txBody>
      </p:sp>
      <p:graphicFrame>
        <p:nvGraphicFramePr>
          <p:cNvPr id="4" name="Content Placeholder 3">
            <a:extLst>
              <a:ext uri="{FF2B5EF4-FFF2-40B4-BE49-F238E27FC236}">
                <a16:creationId xmlns:a16="http://schemas.microsoft.com/office/drawing/2014/main" id="{C191404F-16FE-4009-BD59-66E372EB2C2D}"/>
              </a:ext>
            </a:extLst>
          </p:cNvPr>
          <p:cNvGraphicFramePr>
            <a:graphicFrameLocks noGrp="1"/>
          </p:cNvGraphicFramePr>
          <p:nvPr>
            <p:ph idx="1"/>
            <p:extLst>
              <p:ext uri="{D42A27DB-BD31-4B8C-83A1-F6EECF244321}">
                <p14:modId xmlns:p14="http://schemas.microsoft.com/office/powerpoint/2010/main" val="2920720996"/>
              </p:ext>
            </p:extLst>
          </p:nvPr>
        </p:nvGraphicFramePr>
        <p:xfrm>
          <a:off x="838201" y="1819373"/>
          <a:ext cx="10515601" cy="4336330"/>
        </p:xfrm>
        <a:graphic>
          <a:graphicData uri="http://schemas.openxmlformats.org/drawingml/2006/table">
            <a:tbl>
              <a:tblPr firstRow="1" bandRow="1">
                <a:tableStyleId>{5C22544A-7EE6-4342-B048-85BDC9FD1C3A}</a:tableStyleId>
              </a:tblPr>
              <a:tblGrid>
                <a:gridCol w="687637">
                  <a:extLst>
                    <a:ext uri="{9D8B030D-6E8A-4147-A177-3AD203B41FA5}">
                      <a16:colId xmlns:a16="http://schemas.microsoft.com/office/drawing/2014/main" val="3356958976"/>
                    </a:ext>
                  </a:extLst>
                </a:gridCol>
                <a:gridCol w="3452517">
                  <a:extLst>
                    <a:ext uri="{9D8B030D-6E8A-4147-A177-3AD203B41FA5}">
                      <a16:colId xmlns:a16="http://schemas.microsoft.com/office/drawing/2014/main" val="2796379366"/>
                    </a:ext>
                  </a:extLst>
                </a:gridCol>
                <a:gridCol w="2526854">
                  <a:extLst>
                    <a:ext uri="{9D8B030D-6E8A-4147-A177-3AD203B41FA5}">
                      <a16:colId xmlns:a16="http://schemas.microsoft.com/office/drawing/2014/main" val="3764754612"/>
                    </a:ext>
                  </a:extLst>
                </a:gridCol>
                <a:gridCol w="3848593">
                  <a:extLst>
                    <a:ext uri="{9D8B030D-6E8A-4147-A177-3AD203B41FA5}">
                      <a16:colId xmlns:a16="http://schemas.microsoft.com/office/drawing/2014/main" val="1816772891"/>
                    </a:ext>
                  </a:extLst>
                </a:gridCol>
              </a:tblGrid>
              <a:tr h="574565">
                <a:tc>
                  <a:txBody>
                    <a:bodyPr/>
                    <a:lstStyle/>
                    <a:p>
                      <a:endParaRPr lang="en-IN" sz="1800" dirty="0"/>
                    </a:p>
                  </a:txBody>
                  <a:tcPr/>
                </a:tc>
                <a:tc>
                  <a:txBody>
                    <a:bodyPr/>
                    <a:lstStyle/>
                    <a:p>
                      <a:pPr algn="ctr"/>
                      <a:r>
                        <a:rPr lang="en-US" sz="1800" dirty="0"/>
                        <a:t>Problem</a:t>
                      </a:r>
                      <a:endParaRPr lang="en-IN" sz="1800" dirty="0"/>
                    </a:p>
                  </a:txBody>
                  <a:tcPr/>
                </a:tc>
                <a:tc>
                  <a:txBody>
                    <a:bodyPr/>
                    <a:lstStyle/>
                    <a:p>
                      <a:pPr algn="ctr"/>
                      <a:r>
                        <a:rPr lang="en-US" sz="1800" dirty="0"/>
                        <a:t>Effect</a:t>
                      </a:r>
                      <a:endParaRPr lang="en-IN" sz="1800" dirty="0"/>
                    </a:p>
                  </a:txBody>
                  <a:tcPr/>
                </a:tc>
                <a:tc>
                  <a:txBody>
                    <a:bodyPr/>
                    <a:lstStyle/>
                    <a:p>
                      <a:pPr algn="ctr"/>
                      <a:r>
                        <a:rPr lang="en-US" sz="1800" dirty="0"/>
                        <a:t>Solution</a:t>
                      </a:r>
                      <a:endParaRPr lang="en-IN" sz="1800" dirty="0"/>
                    </a:p>
                  </a:txBody>
                  <a:tcPr/>
                </a:tc>
                <a:extLst>
                  <a:ext uri="{0D108BD9-81ED-4DB2-BD59-A6C34878D82A}">
                    <a16:rowId xmlns:a16="http://schemas.microsoft.com/office/drawing/2014/main" val="1752665005"/>
                  </a:ext>
                </a:extLst>
              </a:tr>
              <a:tr h="1393246">
                <a:tc>
                  <a:txBody>
                    <a:bodyPr/>
                    <a:lstStyle/>
                    <a:p>
                      <a:r>
                        <a:rPr lang="en-US" sz="1800" dirty="0"/>
                        <a:t>1.</a:t>
                      </a:r>
                      <a:endParaRPr lang="en-IN" sz="1800" dirty="0"/>
                    </a:p>
                  </a:txBody>
                  <a:tcPr/>
                </a:tc>
                <a:tc>
                  <a:txBody>
                    <a:bodyPr/>
                    <a:lstStyle/>
                    <a:p>
                      <a:r>
                        <a:rPr lang="en-US" sz="1800" dirty="0"/>
                        <a:t>Gas </a:t>
                      </a:r>
                      <a:r>
                        <a:rPr lang="en-US" sz="1800" dirty="0" err="1"/>
                        <a:t>difussion</a:t>
                      </a:r>
                      <a:r>
                        <a:rPr lang="en-US" sz="1800" dirty="0"/>
                        <a:t> through plastic</a:t>
                      </a:r>
                    </a:p>
                    <a:p>
                      <a:r>
                        <a:rPr lang="en-US" sz="1800" dirty="0"/>
                        <a:t>Oxygen consumption by platelets and leucocytes</a:t>
                      </a:r>
                      <a:endParaRPr lang="en-IN" sz="1800" dirty="0"/>
                    </a:p>
                  </a:txBody>
                  <a:tcPr/>
                </a:tc>
                <a:tc>
                  <a:txBody>
                    <a:bodyPr/>
                    <a:lstStyle/>
                    <a:p>
                      <a:pPr algn="ctr"/>
                      <a:r>
                        <a:rPr lang="en-IN" sz="1800" dirty="0"/>
                        <a:t>↓↓ PaO</a:t>
                      </a:r>
                      <a:r>
                        <a:rPr lang="en-IN" sz="1800" baseline="-25000" dirty="0"/>
                        <a:t>2</a:t>
                      </a:r>
                      <a:endParaRPr lang="en-IN" sz="1800" dirty="0"/>
                    </a:p>
                  </a:txBody>
                  <a:tcPr/>
                </a:tc>
                <a:tc>
                  <a:txBody>
                    <a:bodyPr/>
                    <a:lstStyle/>
                    <a:p>
                      <a:r>
                        <a:rPr lang="en-US" sz="1800" dirty="0"/>
                        <a:t>Place on Ice</a:t>
                      </a:r>
                    </a:p>
                    <a:p>
                      <a:r>
                        <a:rPr lang="en-US" sz="1800" dirty="0"/>
                        <a:t>Analyze within 15 mins</a:t>
                      </a:r>
                      <a:endParaRPr lang="en-IN" sz="1800" dirty="0"/>
                    </a:p>
                  </a:txBody>
                  <a:tcPr/>
                </a:tc>
                <a:extLst>
                  <a:ext uri="{0D108BD9-81ED-4DB2-BD59-A6C34878D82A}">
                    <a16:rowId xmlns:a16="http://schemas.microsoft.com/office/drawing/2014/main" val="2265193088"/>
                  </a:ext>
                </a:extLst>
              </a:tr>
              <a:tr h="1393246">
                <a:tc>
                  <a:txBody>
                    <a:bodyPr/>
                    <a:lstStyle/>
                    <a:p>
                      <a:r>
                        <a:rPr lang="en-US" sz="1800" dirty="0"/>
                        <a:t>2.</a:t>
                      </a:r>
                      <a:endParaRPr lang="en-IN" sz="1800" dirty="0"/>
                    </a:p>
                  </a:txBody>
                  <a:tcPr/>
                </a:tc>
                <a:tc>
                  <a:txBody>
                    <a:bodyPr/>
                    <a:lstStyle/>
                    <a:p>
                      <a:r>
                        <a:rPr lang="en-US" sz="1800" dirty="0"/>
                        <a:t>Use of Heparin</a:t>
                      </a:r>
                      <a:endParaRPr lang="en-IN" sz="1800" dirty="0"/>
                    </a:p>
                  </a:txBody>
                  <a:tcPr/>
                </a:tc>
                <a:tc>
                  <a:txBody>
                    <a:bodyPr/>
                    <a:lstStyle/>
                    <a:p>
                      <a:pPr algn="ctr"/>
                      <a:r>
                        <a:rPr lang="en-US" sz="1800" dirty="0"/>
                        <a:t>Can ↓pH</a:t>
                      </a:r>
                    </a:p>
                    <a:p>
                      <a:pPr algn="ctr"/>
                      <a:r>
                        <a:rPr lang="en-US" sz="1800" dirty="0"/>
                        <a:t>Dilute PaCO</a:t>
                      </a:r>
                      <a:r>
                        <a:rPr lang="en-US" sz="1800" baseline="-25000" dirty="0"/>
                        <a:t>2</a:t>
                      </a:r>
                      <a:endParaRPr lang="en-IN" sz="1800" dirty="0"/>
                    </a:p>
                  </a:txBody>
                  <a:tcPr/>
                </a:tc>
                <a:tc>
                  <a:txBody>
                    <a:bodyPr/>
                    <a:lstStyle/>
                    <a:p>
                      <a:r>
                        <a:rPr lang="en-US" sz="1800" dirty="0"/>
                        <a:t>Minimal heparin to be used in the syringe</a:t>
                      </a:r>
                    </a:p>
                    <a:p>
                      <a:r>
                        <a:rPr lang="en-US" sz="1800" dirty="0"/>
                        <a:t>At least 2ml of Blood</a:t>
                      </a:r>
                      <a:endParaRPr lang="en-IN" sz="1800" dirty="0"/>
                    </a:p>
                  </a:txBody>
                  <a:tcPr/>
                </a:tc>
                <a:extLst>
                  <a:ext uri="{0D108BD9-81ED-4DB2-BD59-A6C34878D82A}">
                    <a16:rowId xmlns:a16="http://schemas.microsoft.com/office/drawing/2014/main" val="3933801577"/>
                  </a:ext>
                </a:extLst>
              </a:tr>
              <a:tr h="975273">
                <a:tc>
                  <a:txBody>
                    <a:bodyPr/>
                    <a:lstStyle/>
                    <a:p>
                      <a:r>
                        <a:rPr lang="en-US" sz="1800" dirty="0"/>
                        <a:t>3.</a:t>
                      </a:r>
                      <a:endParaRPr lang="en-IN" sz="1800" dirty="0"/>
                    </a:p>
                  </a:txBody>
                  <a:tcPr/>
                </a:tc>
                <a:tc>
                  <a:txBody>
                    <a:bodyPr/>
                    <a:lstStyle/>
                    <a:p>
                      <a:r>
                        <a:rPr lang="en-US" sz="1800" dirty="0"/>
                        <a:t>Air Bubbles</a:t>
                      </a:r>
                      <a:endParaRPr lang="en-IN" sz="1800" dirty="0"/>
                    </a:p>
                  </a:txBody>
                  <a:tcPr/>
                </a:tc>
                <a:tc>
                  <a:txBody>
                    <a:bodyPr/>
                    <a:lstStyle/>
                    <a:p>
                      <a:pPr algn="ctr"/>
                      <a:r>
                        <a:rPr lang="en-IN" sz="1800" dirty="0"/>
                        <a:t>↑ PaO</a:t>
                      </a:r>
                      <a:r>
                        <a:rPr lang="en-IN" sz="1800" baseline="-25000" dirty="0"/>
                        <a:t>2</a:t>
                      </a:r>
                    </a:p>
                    <a:p>
                      <a:pPr algn="ctr"/>
                      <a:r>
                        <a:rPr lang="en-IN" sz="1800" baseline="0" dirty="0"/>
                        <a:t>↓PaCO</a:t>
                      </a:r>
                      <a:r>
                        <a:rPr lang="en-IN" sz="1800" baseline="-25000" dirty="0"/>
                        <a:t>2</a:t>
                      </a:r>
                      <a:endParaRPr lang="en-IN" sz="1800" baseline="0" dirty="0"/>
                    </a:p>
                  </a:txBody>
                  <a:tcPr/>
                </a:tc>
                <a:tc>
                  <a:txBody>
                    <a:bodyPr/>
                    <a:lstStyle/>
                    <a:p>
                      <a:r>
                        <a:rPr lang="en-US" sz="1800" dirty="0"/>
                        <a:t>Gently tap syringe to remove bubbles</a:t>
                      </a:r>
                    </a:p>
                    <a:p>
                      <a:r>
                        <a:rPr lang="en-US" sz="1800" dirty="0"/>
                        <a:t>Analyze early</a:t>
                      </a:r>
                      <a:endParaRPr lang="en-IN" sz="1800" dirty="0"/>
                    </a:p>
                  </a:txBody>
                  <a:tcPr/>
                </a:tc>
                <a:extLst>
                  <a:ext uri="{0D108BD9-81ED-4DB2-BD59-A6C34878D82A}">
                    <a16:rowId xmlns:a16="http://schemas.microsoft.com/office/drawing/2014/main" val="3710156446"/>
                  </a:ext>
                </a:extLst>
              </a:tr>
            </a:tbl>
          </a:graphicData>
        </a:graphic>
      </p:graphicFrame>
    </p:spTree>
    <p:extLst>
      <p:ext uri="{BB962C8B-B14F-4D97-AF65-F5344CB8AC3E}">
        <p14:creationId xmlns:p14="http://schemas.microsoft.com/office/powerpoint/2010/main" val="252037019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4876801" y="2438400"/>
            <a:ext cx="4868863"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solidFill>
                  <a:schemeClr val="tx1">
                    <a:lumMod val="75000"/>
                    <a:lumOff val="25000"/>
                  </a:schemeClr>
                </a:solidFill>
              </a:rPr>
              <a:t>Acid Base Hemostasis</a:t>
            </a:r>
            <a:endParaRPr lang="en-US" sz="1375" dirty="0">
              <a:solidFill>
                <a:schemeClr val="tx1">
                  <a:lumMod val="75000"/>
                  <a:lumOff val="25000"/>
                </a:schemeClr>
              </a:solidFill>
            </a:endParaRPr>
          </a:p>
        </p:txBody>
      </p:sp>
      <p:pic>
        <p:nvPicPr>
          <p:cNvPr id="4" name="Picture 3">
            <a:extLst>
              <a:ext uri="{FF2B5EF4-FFF2-40B4-BE49-F238E27FC236}">
                <a16:creationId xmlns:a16="http://schemas.microsoft.com/office/drawing/2014/main" id="{8793447B-1260-460F-8A42-73113EBD6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253" y="3241701"/>
            <a:ext cx="7832907" cy="1403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55921-BBF5-47AD-A330-721F0D12D3B3}"/>
              </a:ext>
            </a:extLst>
          </p:cNvPr>
          <p:cNvSpPr>
            <a:spLocks noGrp="1"/>
          </p:cNvSpPr>
          <p:nvPr>
            <p:ph type="title"/>
          </p:nvPr>
        </p:nvSpPr>
        <p:spPr/>
        <p:txBody>
          <a:bodyPr/>
          <a:lstStyle/>
          <a:p>
            <a:r>
              <a:rPr lang="en-US" dirty="0"/>
              <a:t>Introduction</a:t>
            </a:r>
            <a:endParaRPr lang="en-IN" dirty="0"/>
          </a:p>
        </p:txBody>
      </p:sp>
      <p:sp>
        <p:nvSpPr>
          <p:cNvPr id="5" name="Content Placeholder 4">
            <a:extLst>
              <a:ext uri="{FF2B5EF4-FFF2-40B4-BE49-F238E27FC236}">
                <a16:creationId xmlns:a16="http://schemas.microsoft.com/office/drawing/2014/main" id="{A423276B-64A0-4D8E-9056-EAB76F7641A7}"/>
              </a:ext>
            </a:extLst>
          </p:cNvPr>
          <p:cNvSpPr>
            <a:spLocks noGrp="1"/>
          </p:cNvSpPr>
          <p:nvPr>
            <p:ph idx="1"/>
          </p:nvPr>
        </p:nvSpPr>
        <p:spPr/>
        <p:txBody>
          <a:bodyPr/>
          <a:lstStyle/>
          <a:p>
            <a:pPr>
              <a:lnSpc>
                <a:spcPct val="150000"/>
              </a:lnSpc>
            </a:pPr>
            <a:r>
              <a:rPr lang="en-US" sz="2000" dirty="0"/>
              <a:t>Precise Regulation of pH ( 7.35 to 7.45) is essential.</a:t>
            </a:r>
          </a:p>
          <a:p>
            <a:pPr>
              <a:lnSpc>
                <a:spcPct val="150000"/>
              </a:lnSpc>
            </a:pPr>
            <a:r>
              <a:rPr lang="en-US" sz="2000" dirty="0"/>
              <a:t>Proper balance between acid and bases in the ECF is crucial for normal physiology of the body and for cellular metabolism.</a:t>
            </a:r>
          </a:p>
          <a:p>
            <a:pPr>
              <a:lnSpc>
                <a:spcPct val="150000"/>
              </a:lnSpc>
            </a:pPr>
            <a:r>
              <a:rPr lang="en-US" sz="2000" dirty="0"/>
              <a:t>Outside the acceptable range of pH (&lt; 7.2 or &gt; 7.55), proteins are denatured, causing enzymes and ion channels to malfunction.</a:t>
            </a:r>
            <a:endParaRPr lang="en-IN" sz="2000" dirty="0"/>
          </a:p>
        </p:txBody>
      </p:sp>
    </p:spTree>
    <p:extLst>
      <p:ext uri="{BB962C8B-B14F-4D97-AF65-F5344CB8AC3E}">
        <p14:creationId xmlns:p14="http://schemas.microsoft.com/office/powerpoint/2010/main" val="205388205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A726-4924-4983-BC18-DD996A305F2A}"/>
              </a:ext>
            </a:extLst>
          </p:cNvPr>
          <p:cNvSpPr>
            <a:spLocks noGrp="1"/>
          </p:cNvSpPr>
          <p:nvPr>
            <p:ph type="title"/>
          </p:nvPr>
        </p:nvSpPr>
        <p:spPr/>
        <p:txBody>
          <a:bodyPr/>
          <a:lstStyle/>
          <a:p>
            <a:r>
              <a:rPr lang="en-US" dirty="0"/>
              <a:t>Basic Terminology</a:t>
            </a:r>
            <a:endParaRPr lang="en-IN" dirty="0"/>
          </a:p>
        </p:txBody>
      </p:sp>
      <p:sp>
        <p:nvSpPr>
          <p:cNvPr id="3" name="Content Placeholder 2">
            <a:extLst>
              <a:ext uri="{FF2B5EF4-FFF2-40B4-BE49-F238E27FC236}">
                <a16:creationId xmlns:a16="http://schemas.microsoft.com/office/drawing/2014/main" id="{1E443665-83E4-452A-BB45-9E4442B33F03}"/>
              </a:ext>
            </a:extLst>
          </p:cNvPr>
          <p:cNvSpPr>
            <a:spLocks noGrp="1"/>
          </p:cNvSpPr>
          <p:nvPr>
            <p:ph idx="1"/>
          </p:nvPr>
        </p:nvSpPr>
        <p:spPr/>
        <p:txBody>
          <a:bodyPr/>
          <a:lstStyle/>
          <a:p>
            <a:pPr marL="0" indent="0">
              <a:buNone/>
            </a:pPr>
            <a:endParaRPr lang="en-IN" dirty="0"/>
          </a:p>
        </p:txBody>
      </p:sp>
      <p:graphicFrame>
        <p:nvGraphicFramePr>
          <p:cNvPr id="4" name="Table 3">
            <a:extLst>
              <a:ext uri="{FF2B5EF4-FFF2-40B4-BE49-F238E27FC236}">
                <a16:creationId xmlns:a16="http://schemas.microsoft.com/office/drawing/2014/main" id="{8C6E15AC-96E2-4415-AE8C-B14A6E0C2EB6}"/>
              </a:ext>
            </a:extLst>
          </p:cNvPr>
          <p:cNvGraphicFramePr>
            <a:graphicFrameLocks noGrp="1"/>
          </p:cNvGraphicFramePr>
          <p:nvPr>
            <p:extLst>
              <p:ext uri="{D42A27DB-BD31-4B8C-83A1-F6EECF244321}">
                <p14:modId xmlns:p14="http://schemas.microsoft.com/office/powerpoint/2010/main" val="3774992546"/>
              </p:ext>
            </p:extLst>
          </p:nvPr>
        </p:nvGraphicFramePr>
        <p:xfrm>
          <a:off x="867833" y="1736726"/>
          <a:ext cx="10515599" cy="4531994"/>
        </p:xfrm>
        <a:graphic>
          <a:graphicData uri="http://schemas.openxmlformats.org/drawingml/2006/table">
            <a:tbl>
              <a:tblPr firstRow="1" bandRow="1">
                <a:tableStyleId>{5C22544A-7EE6-4342-B048-85BDC9FD1C3A}</a:tableStyleId>
              </a:tblPr>
              <a:tblGrid>
                <a:gridCol w="1322581">
                  <a:extLst>
                    <a:ext uri="{9D8B030D-6E8A-4147-A177-3AD203B41FA5}">
                      <a16:colId xmlns:a16="http://schemas.microsoft.com/office/drawing/2014/main" val="2611242864"/>
                    </a:ext>
                  </a:extLst>
                </a:gridCol>
                <a:gridCol w="9193018">
                  <a:extLst>
                    <a:ext uri="{9D8B030D-6E8A-4147-A177-3AD203B41FA5}">
                      <a16:colId xmlns:a16="http://schemas.microsoft.com/office/drawing/2014/main" val="268432459"/>
                    </a:ext>
                  </a:extLst>
                </a:gridCol>
              </a:tblGrid>
              <a:tr h="620142">
                <a:tc gridSpan="2">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924720396"/>
                  </a:ext>
                </a:extLst>
              </a:tr>
              <a:tr h="1070384">
                <a:tc>
                  <a:txBody>
                    <a:bodyPr/>
                    <a:lstStyle/>
                    <a:p>
                      <a:r>
                        <a:rPr lang="en-US" sz="2000" b="1" dirty="0"/>
                        <a:t>pH</a:t>
                      </a:r>
                      <a:endParaRPr lang="en-IN" sz="2000" b="1" dirty="0"/>
                    </a:p>
                  </a:txBody>
                  <a:tcPr/>
                </a:tc>
                <a:tc>
                  <a:txBody>
                    <a:bodyPr/>
                    <a:lstStyle/>
                    <a:p>
                      <a:r>
                        <a:rPr lang="en-US" sz="2000" dirty="0"/>
                        <a:t>pH signifies free hydrogen ion concentration. pH is inversely related to H</a:t>
                      </a:r>
                      <a:r>
                        <a:rPr lang="en-US" sz="2000" baseline="30000" dirty="0"/>
                        <a:t>+ </a:t>
                      </a:r>
                      <a:r>
                        <a:rPr lang="en-US" sz="2000" dirty="0"/>
                        <a:t>ion concentration.</a:t>
                      </a:r>
                      <a:endParaRPr lang="en-IN" sz="2000" dirty="0"/>
                    </a:p>
                  </a:txBody>
                  <a:tcPr/>
                </a:tc>
                <a:extLst>
                  <a:ext uri="{0D108BD9-81ED-4DB2-BD59-A6C34878D82A}">
                    <a16:rowId xmlns:a16="http://schemas.microsoft.com/office/drawing/2014/main" val="990613505"/>
                  </a:ext>
                </a:extLst>
              </a:tr>
              <a:tr h="800592">
                <a:tc>
                  <a:txBody>
                    <a:bodyPr/>
                    <a:lstStyle/>
                    <a:p>
                      <a:r>
                        <a:rPr lang="en-US" sz="2000" b="1" dirty="0"/>
                        <a:t>Acid</a:t>
                      </a:r>
                      <a:endParaRPr lang="en-IN" sz="2000" b="1" dirty="0"/>
                    </a:p>
                  </a:txBody>
                  <a:tcPr/>
                </a:tc>
                <a:tc>
                  <a:txBody>
                    <a:bodyPr/>
                    <a:lstStyle/>
                    <a:p>
                      <a:r>
                        <a:rPr lang="en-US" sz="2000" dirty="0"/>
                        <a:t>A substance that can “donate” H</a:t>
                      </a:r>
                      <a:r>
                        <a:rPr lang="en-US" sz="2000" baseline="30000" dirty="0"/>
                        <a:t>+ </a:t>
                      </a:r>
                      <a:r>
                        <a:rPr lang="en-US" sz="2000" baseline="0" dirty="0"/>
                        <a:t>ion or when added to solution raises H</a:t>
                      </a:r>
                      <a:r>
                        <a:rPr lang="en-US" sz="2000" baseline="30000" dirty="0"/>
                        <a:t>+ </a:t>
                      </a:r>
                      <a:r>
                        <a:rPr lang="en-US" sz="2000" baseline="0" dirty="0"/>
                        <a:t>ion conc. (</a:t>
                      </a:r>
                      <a:r>
                        <a:rPr lang="en-US" sz="2000" baseline="0" dirty="0" err="1"/>
                        <a:t>i.e</a:t>
                      </a:r>
                      <a:r>
                        <a:rPr lang="en-US" sz="2000" baseline="0" dirty="0"/>
                        <a:t> lowers pH)</a:t>
                      </a:r>
                      <a:endParaRPr lang="en-IN" sz="2000" dirty="0"/>
                    </a:p>
                  </a:txBody>
                  <a:tcPr/>
                </a:tc>
                <a:extLst>
                  <a:ext uri="{0D108BD9-81ED-4DB2-BD59-A6C34878D82A}">
                    <a16:rowId xmlns:a16="http://schemas.microsoft.com/office/drawing/2014/main" val="282641554"/>
                  </a:ext>
                </a:extLst>
              </a:tr>
              <a:tr h="800592">
                <a:tc>
                  <a:txBody>
                    <a:bodyPr/>
                    <a:lstStyle/>
                    <a:p>
                      <a:r>
                        <a:rPr lang="en-US" sz="2000" b="1" dirty="0"/>
                        <a:t>Base</a:t>
                      </a:r>
                      <a:endParaRPr lang="en-IN" sz="2000" b="1" dirty="0"/>
                    </a:p>
                  </a:txBody>
                  <a:tcPr/>
                </a:tc>
                <a:tc>
                  <a:txBody>
                    <a:bodyPr/>
                    <a:lstStyle/>
                    <a:p>
                      <a:r>
                        <a:rPr lang="en-US" sz="2000" dirty="0"/>
                        <a:t>A substance that can “accept” H</a:t>
                      </a:r>
                      <a:r>
                        <a:rPr lang="en-US" sz="2000" baseline="30000" dirty="0"/>
                        <a:t>+ </a:t>
                      </a:r>
                      <a:r>
                        <a:rPr lang="en-US" sz="2000" baseline="0" dirty="0"/>
                        <a:t>ion or when added to solution lowers H</a:t>
                      </a:r>
                      <a:r>
                        <a:rPr lang="en-US" sz="2000" baseline="30000" dirty="0"/>
                        <a:t>+ </a:t>
                      </a:r>
                      <a:r>
                        <a:rPr lang="en-US" sz="2000" baseline="0" dirty="0"/>
                        <a:t>ion conc. (</a:t>
                      </a:r>
                      <a:r>
                        <a:rPr lang="en-US" sz="2000" baseline="0" dirty="0" err="1"/>
                        <a:t>i.e</a:t>
                      </a:r>
                      <a:r>
                        <a:rPr lang="en-US" sz="2000" baseline="0" dirty="0"/>
                        <a:t> raises pH)</a:t>
                      </a:r>
                      <a:endParaRPr lang="en-IN" sz="2000" dirty="0"/>
                    </a:p>
                  </a:txBody>
                  <a:tcPr/>
                </a:tc>
                <a:extLst>
                  <a:ext uri="{0D108BD9-81ED-4DB2-BD59-A6C34878D82A}">
                    <a16:rowId xmlns:a16="http://schemas.microsoft.com/office/drawing/2014/main" val="3842814985"/>
                  </a:ext>
                </a:extLst>
              </a:tr>
              <a:tr h="620142">
                <a:tc>
                  <a:txBody>
                    <a:bodyPr/>
                    <a:lstStyle/>
                    <a:p>
                      <a:r>
                        <a:rPr lang="en-US" sz="2000" b="1" dirty="0"/>
                        <a:t>Anion</a:t>
                      </a:r>
                      <a:endParaRPr lang="en-IN" sz="2000" b="1" dirty="0"/>
                    </a:p>
                  </a:txBody>
                  <a:tcPr/>
                </a:tc>
                <a:tc>
                  <a:txBody>
                    <a:bodyPr/>
                    <a:lstStyle/>
                    <a:p>
                      <a:r>
                        <a:rPr lang="en-US" sz="2000" dirty="0"/>
                        <a:t>An ion with negative charge is anion (</a:t>
                      </a:r>
                      <a:r>
                        <a:rPr lang="en-US" sz="2000" dirty="0" err="1"/>
                        <a:t>e.g</a:t>
                      </a:r>
                      <a:r>
                        <a:rPr lang="en-US" sz="2000" dirty="0"/>
                        <a:t> Cl</a:t>
                      </a:r>
                      <a:r>
                        <a:rPr lang="en-US" sz="2000" baseline="30000" dirty="0"/>
                        <a:t>-</a:t>
                      </a:r>
                      <a:r>
                        <a:rPr lang="en-US" sz="2000" baseline="0" dirty="0"/>
                        <a:t>, HCO</a:t>
                      </a:r>
                      <a:r>
                        <a:rPr lang="en-US" sz="2000" baseline="-25000" dirty="0"/>
                        <a:t>3</a:t>
                      </a:r>
                      <a:r>
                        <a:rPr lang="en-US" sz="2000" baseline="30000" dirty="0"/>
                        <a:t>-</a:t>
                      </a:r>
                      <a:r>
                        <a:rPr lang="en-US" sz="2000" baseline="0" dirty="0"/>
                        <a:t>)</a:t>
                      </a:r>
                      <a:endParaRPr lang="en-IN" sz="2000" dirty="0"/>
                    </a:p>
                  </a:txBody>
                  <a:tcPr/>
                </a:tc>
                <a:extLst>
                  <a:ext uri="{0D108BD9-81ED-4DB2-BD59-A6C34878D82A}">
                    <a16:rowId xmlns:a16="http://schemas.microsoft.com/office/drawing/2014/main" val="1056990917"/>
                  </a:ext>
                </a:extLst>
              </a:tr>
              <a:tr h="620142">
                <a:tc>
                  <a:txBody>
                    <a:bodyPr/>
                    <a:lstStyle/>
                    <a:p>
                      <a:r>
                        <a:rPr lang="en-US" sz="2000" b="1" dirty="0"/>
                        <a:t>Cation</a:t>
                      </a:r>
                      <a:endParaRPr lang="en-IN" sz="2000" b="1" dirty="0"/>
                    </a:p>
                  </a:txBody>
                  <a:tcPr/>
                </a:tc>
                <a:tc>
                  <a:txBody>
                    <a:bodyPr/>
                    <a:lstStyle/>
                    <a:p>
                      <a:r>
                        <a:rPr lang="en-US" sz="2000" dirty="0"/>
                        <a:t>A ion with a positive charge is Cation (</a:t>
                      </a:r>
                      <a:r>
                        <a:rPr lang="en-US" sz="2000" dirty="0" err="1"/>
                        <a:t>i.e</a:t>
                      </a:r>
                      <a:r>
                        <a:rPr lang="en-US" sz="2000" dirty="0"/>
                        <a:t> Na</a:t>
                      </a:r>
                      <a:r>
                        <a:rPr lang="en-US" sz="2000" baseline="30000" dirty="0"/>
                        <a:t>+, </a:t>
                      </a:r>
                      <a:r>
                        <a:rPr lang="en-US" sz="2000" baseline="0" dirty="0"/>
                        <a:t>K</a:t>
                      </a:r>
                      <a:r>
                        <a:rPr lang="en-US" sz="2000" baseline="30000" dirty="0"/>
                        <a:t>+</a:t>
                      </a:r>
                      <a:r>
                        <a:rPr lang="en-US" sz="2000" baseline="0" dirty="0"/>
                        <a:t>)</a:t>
                      </a:r>
                      <a:endParaRPr lang="en-IN" sz="2000" dirty="0"/>
                    </a:p>
                  </a:txBody>
                  <a:tcPr/>
                </a:tc>
                <a:extLst>
                  <a:ext uri="{0D108BD9-81ED-4DB2-BD59-A6C34878D82A}">
                    <a16:rowId xmlns:a16="http://schemas.microsoft.com/office/drawing/2014/main" val="3957690190"/>
                  </a:ext>
                </a:extLst>
              </a:tr>
            </a:tbl>
          </a:graphicData>
        </a:graphic>
      </p:graphicFrame>
    </p:spTree>
    <p:extLst>
      <p:ext uri="{BB962C8B-B14F-4D97-AF65-F5344CB8AC3E}">
        <p14:creationId xmlns:p14="http://schemas.microsoft.com/office/powerpoint/2010/main" val="94121103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61B5-2475-4470-B8AE-09F957DF293C}"/>
              </a:ext>
            </a:extLst>
          </p:cNvPr>
          <p:cNvSpPr>
            <a:spLocks noGrp="1"/>
          </p:cNvSpPr>
          <p:nvPr>
            <p:ph type="title"/>
          </p:nvPr>
        </p:nvSpPr>
        <p:spPr/>
        <p:txBody>
          <a:bodyPr/>
          <a:lstStyle/>
          <a:p>
            <a:r>
              <a:rPr lang="en-US" dirty="0"/>
              <a:t>Basic Terminology</a:t>
            </a:r>
            <a:endParaRPr lang="en-IN" dirty="0"/>
          </a:p>
        </p:txBody>
      </p:sp>
      <p:graphicFrame>
        <p:nvGraphicFramePr>
          <p:cNvPr id="4" name="Content Placeholder 3">
            <a:extLst>
              <a:ext uri="{FF2B5EF4-FFF2-40B4-BE49-F238E27FC236}">
                <a16:creationId xmlns:a16="http://schemas.microsoft.com/office/drawing/2014/main" id="{759A2D4D-FA01-499A-8F4C-941D8F76E729}"/>
              </a:ext>
            </a:extLst>
          </p:cNvPr>
          <p:cNvGraphicFramePr>
            <a:graphicFrameLocks noGrp="1"/>
          </p:cNvGraphicFramePr>
          <p:nvPr>
            <p:ph idx="1"/>
            <p:extLst>
              <p:ext uri="{D42A27DB-BD31-4B8C-83A1-F6EECF244321}">
                <p14:modId xmlns:p14="http://schemas.microsoft.com/office/powerpoint/2010/main" val="3285306861"/>
              </p:ext>
            </p:extLst>
          </p:nvPr>
        </p:nvGraphicFramePr>
        <p:xfrm>
          <a:off x="904240" y="1746886"/>
          <a:ext cx="10434320" cy="4288155"/>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639308182"/>
                    </a:ext>
                  </a:extLst>
                </a:gridCol>
                <a:gridCol w="9062720">
                  <a:extLst>
                    <a:ext uri="{9D8B030D-6E8A-4147-A177-3AD203B41FA5}">
                      <a16:colId xmlns:a16="http://schemas.microsoft.com/office/drawing/2014/main" val="157316882"/>
                    </a:ext>
                  </a:extLst>
                </a:gridCol>
              </a:tblGrid>
              <a:tr h="815955">
                <a:tc gridSpan="2">
                  <a:txBody>
                    <a:bodyPr/>
                    <a:lstStyle/>
                    <a:p>
                      <a:endParaRPr lang="en-IN" dirty="0"/>
                    </a:p>
                  </a:txBody>
                  <a:tcPr marL="87464" marR="87464"/>
                </a:tc>
                <a:tc hMerge="1">
                  <a:txBody>
                    <a:bodyPr/>
                    <a:lstStyle/>
                    <a:p>
                      <a:endParaRPr lang="en-IN" dirty="0"/>
                    </a:p>
                  </a:txBody>
                  <a:tcPr/>
                </a:tc>
                <a:extLst>
                  <a:ext uri="{0D108BD9-81ED-4DB2-BD59-A6C34878D82A}">
                    <a16:rowId xmlns:a16="http://schemas.microsoft.com/office/drawing/2014/main" val="3358727730"/>
                  </a:ext>
                </a:extLst>
              </a:tr>
              <a:tr h="815955">
                <a:tc>
                  <a:txBody>
                    <a:bodyPr/>
                    <a:lstStyle/>
                    <a:p>
                      <a:r>
                        <a:rPr lang="en-US" sz="1800" b="1" dirty="0">
                          <a:solidFill>
                            <a:schemeClr val="tx1"/>
                          </a:solidFill>
                        </a:rPr>
                        <a:t>Acidemia</a:t>
                      </a:r>
                      <a:endParaRPr lang="en-IN" sz="1800" b="1" dirty="0">
                        <a:solidFill>
                          <a:schemeClr val="tx1"/>
                        </a:solidFill>
                      </a:endParaRPr>
                    </a:p>
                  </a:txBody>
                  <a:tcPr marL="87464" marR="87464"/>
                </a:tc>
                <a:tc>
                  <a:txBody>
                    <a:bodyPr/>
                    <a:lstStyle/>
                    <a:p>
                      <a:r>
                        <a:rPr lang="en-US" sz="1800" dirty="0">
                          <a:solidFill>
                            <a:schemeClr val="tx1"/>
                          </a:solidFill>
                        </a:rPr>
                        <a:t>Acidemia means “acid blood” refers to a blood pH below normal (pH &lt; 7.35) and increased H</a:t>
                      </a:r>
                      <a:r>
                        <a:rPr lang="en-US" sz="1800" baseline="30000" dirty="0">
                          <a:solidFill>
                            <a:schemeClr val="tx1"/>
                          </a:solidFill>
                        </a:rPr>
                        <a:t>+ </a:t>
                      </a:r>
                      <a:r>
                        <a:rPr lang="en-US" sz="1800" baseline="0" dirty="0">
                          <a:solidFill>
                            <a:schemeClr val="tx1"/>
                          </a:solidFill>
                        </a:rPr>
                        <a:t>ion concentration.</a:t>
                      </a:r>
                      <a:endParaRPr lang="en-IN" sz="1800" dirty="0">
                        <a:solidFill>
                          <a:schemeClr val="tx1"/>
                        </a:solidFill>
                      </a:endParaRPr>
                    </a:p>
                  </a:txBody>
                  <a:tcPr marL="87464" marR="87464"/>
                </a:tc>
                <a:extLst>
                  <a:ext uri="{0D108BD9-81ED-4DB2-BD59-A6C34878D82A}">
                    <a16:rowId xmlns:a16="http://schemas.microsoft.com/office/drawing/2014/main" val="216074964"/>
                  </a:ext>
                </a:extLst>
              </a:tr>
              <a:tr h="815955">
                <a:tc>
                  <a:txBody>
                    <a:bodyPr/>
                    <a:lstStyle/>
                    <a:p>
                      <a:r>
                        <a:rPr lang="en-US" sz="1800" b="1" dirty="0">
                          <a:solidFill>
                            <a:schemeClr val="tx1"/>
                          </a:solidFill>
                        </a:rPr>
                        <a:t>Alkalemia</a:t>
                      </a:r>
                      <a:endParaRPr lang="en-IN" sz="1800" b="1" dirty="0">
                        <a:solidFill>
                          <a:schemeClr val="tx1"/>
                        </a:solidFill>
                      </a:endParaRPr>
                    </a:p>
                  </a:txBody>
                  <a:tcPr marL="87464" marR="87464"/>
                </a:tc>
                <a:tc>
                  <a:txBody>
                    <a:bodyPr/>
                    <a:lstStyle/>
                    <a:p>
                      <a:r>
                        <a:rPr lang="en-US" sz="1800" dirty="0">
                          <a:solidFill>
                            <a:schemeClr val="tx1"/>
                          </a:solidFill>
                        </a:rPr>
                        <a:t>Alkalemia means “alkaline blood” </a:t>
                      </a:r>
                      <a:r>
                        <a:rPr lang="en-US" sz="1800" dirty="0" err="1">
                          <a:solidFill>
                            <a:schemeClr val="tx1"/>
                          </a:solidFill>
                        </a:rPr>
                        <a:t>referes</a:t>
                      </a:r>
                      <a:r>
                        <a:rPr lang="en-US" sz="1800" dirty="0">
                          <a:solidFill>
                            <a:schemeClr val="tx1"/>
                          </a:solidFill>
                        </a:rPr>
                        <a:t> to blood pH above normal (pH&gt; 7.45) and decreased H</a:t>
                      </a:r>
                      <a:r>
                        <a:rPr lang="en-US" sz="1800" baseline="30000" dirty="0">
                          <a:solidFill>
                            <a:schemeClr val="tx1"/>
                          </a:solidFill>
                        </a:rPr>
                        <a:t>+ </a:t>
                      </a:r>
                      <a:r>
                        <a:rPr lang="en-US" sz="1800" baseline="0" dirty="0">
                          <a:solidFill>
                            <a:schemeClr val="tx1"/>
                          </a:solidFill>
                        </a:rPr>
                        <a:t>ion concentration.</a:t>
                      </a:r>
                      <a:endParaRPr lang="en-IN" sz="1800" dirty="0">
                        <a:solidFill>
                          <a:schemeClr val="tx1"/>
                        </a:solidFill>
                      </a:endParaRPr>
                    </a:p>
                  </a:txBody>
                  <a:tcPr marL="87464" marR="87464"/>
                </a:tc>
                <a:extLst>
                  <a:ext uri="{0D108BD9-81ED-4DB2-BD59-A6C34878D82A}">
                    <a16:rowId xmlns:a16="http://schemas.microsoft.com/office/drawing/2014/main" val="4273060041"/>
                  </a:ext>
                </a:extLst>
              </a:tr>
              <a:tr h="1024335">
                <a:tc>
                  <a:txBody>
                    <a:bodyPr/>
                    <a:lstStyle/>
                    <a:p>
                      <a:r>
                        <a:rPr lang="en-US" sz="1800" b="1" dirty="0">
                          <a:solidFill>
                            <a:schemeClr val="tx1"/>
                          </a:solidFill>
                        </a:rPr>
                        <a:t>Acidosis</a:t>
                      </a:r>
                      <a:endParaRPr lang="en-IN" sz="1800" b="1" dirty="0">
                        <a:solidFill>
                          <a:schemeClr val="tx1"/>
                        </a:solidFill>
                      </a:endParaRPr>
                    </a:p>
                  </a:txBody>
                  <a:tcPr marL="87464" marR="87464"/>
                </a:tc>
                <a:tc>
                  <a:txBody>
                    <a:bodyPr/>
                    <a:lstStyle/>
                    <a:p>
                      <a:r>
                        <a:rPr lang="en-US" sz="1800" dirty="0">
                          <a:solidFill>
                            <a:schemeClr val="tx1"/>
                          </a:solidFill>
                        </a:rPr>
                        <a:t>Any condition that acts to increase [H</a:t>
                      </a:r>
                      <a:r>
                        <a:rPr lang="en-US" sz="1800" baseline="30000" dirty="0">
                          <a:solidFill>
                            <a:schemeClr val="tx1"/>
                          </a:solidFill>
                        </a:rPr>
                        <a:t>+</a:t>
                      </a:r>
                      <a:r>
                        <a:rPr lang="en-US" sz="1800" baseline="0" dirty="0">
                          <a:solidFill>
                            <a:schemeClr val="tx1"/>
                          </a:solidFill>
                        </a:rPr>
                        <a:t>] whether through endogenous production, decreased buffering capacity, decreased excretion or exogenous addition is known as acidosis. The pH may remain within range.</a:t>
                      </a:r>
                      <a:endParaRPr lang="en-IN" sz="1800" dirty="0">
                        <a:solidFill>
                          <a:schemeClr val="tx1"/>
                        </a:solidFill>
                      </a:endParaRPr>
                    </a:p>
                  </a:txBody>
                  <a:tcPr marL="87464" marR="87464"/>
                </a:tc>
                <a:extLst>
                  <a:ext uri="{0D108BD9-81ED-4DB2-BD59-A6C34878D82A}">
                    <a16:rowId xmlns:a16="http://schemas.microsoft.com/office/drawing/2014/main" val="3017736511"/>
                  </a:ext>
                </a:extLst>
              </a:tr>
              <a:tr h="815955">
                <a:tc>
                  <a:txBody>
                    <a:bodyPr/>
                    <a:lstStyle/>
                    <a:p>
                      <a:r>
                        <a:rPr lang="en-US" sz="1800" b="1" dirty="0">
                          <a:solidFill>
                            <a:schemeClr val="tx1"/>
                          </a:solidFill>
                        </a:rPr>
                        <a:t>Alkalosis</a:t>
                      </a:r>
                      <a:endParaRPr lang="en-IN" sz="1800" b="1" dirty="0">
                        <a:solidFill>
                          <a:schemeClr val="tx1"/>
                        </a:solidFill>
                      </a:endParaRPr>
                    </a:p>
                  </a:txBody>
                  <a:tcPr marL="87464" marR="87464"/>
                </a:tc>
                <a:tc>
                  <a:txBody>
                    <a:bodyPr/>
                    <a:lstStyle/>
                    <a:p>
                      <a:r>
                        <a:rPr lang="en-US" sz="1800" dirty="0">
                          <a:solidFill>
                            <a:schemeClr val="tx1"/>
                          </a:solidFill>
                        </a:rPr>
                        <a:t>Similarly any condition that acts to decrease [H</a:t>
                      </a:r>
                      <a:r>
                        <a:rPr lang="en-US" sz="1800" baseline="30000" dirty="0">
                          <a:solidFill>
                            <a:schemeClr val="tx1"/>
                          </a:solidFill>
                        </a:rPr>
                        <a:t>+</a:t>
                      </a:r>
                      <a:r>
                        <a:rPr lang="en-US" sz="1800" baseline="0" dirty="0">
                          <a:solidFill>
                            <a:schemeClr val="tx1"/>
                          </a:solidFill>
                        </a:rPr>
                        <a:t>] is termed as alkalosis, pH may remain within normal limits.</a:t>
                      </a:r>
                      <a:endParaRPr lang="en-IN" sz="1800" dirty="0">
                        <a:solidFill>
                          <a:schemeClr val="tx1"/>
                        </a:solidFill>
                      </a:endParaRPr>
                    </a:p>
                  </a:txBody>
                  <a:tcPr marL="87464" marR="87464"/>
                </a:tc>
                <a:extLst>
                  <a:ext uri="{0D108BD9-81ED-4DB2-BD59-A6C34878D82A}">
                    <a16:rowId xmlns:a16="http://schemas.microsoft.com/office/drawing/2014/main" val="3229655846"/>
                  </a:ext>
                </a:extLst>
              </a:tr>
            </a:tbl>
          </a:graphicData>
        </a:graphic>
      </p:graphicFrame>
    </p:spTree>
    <p:extLst>
      <p:ext uri="{BB962C8B-B14F-4D97-AF65-F5344CB8AC3E}">
        <p14:creationId xmlns:p14="http://schemas.microsoft.com/office/powerpoint/2010/main" val="400576739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4FA7-0219-46C0-8C59-7A577960B654}"/>
              </a:ext>
            </a:extLst>
          </p:cNvPr>
          <p:cNvSpPr>
            <a:spLocks noGrp="1"/>
          </p:cNvSpPr>
          <p:nvPr>
            <p:ph type="title"/>
          </p:nvPr>
        </p:nvSpPr>
        <p:spPr/>
        <p:txBody>
          <a:bodyPr/>
          <a:lstStyle/>
          <a:p>
            <a:r>
              <a:rPr lang="en-US" dirty="0"/>
              <a:t>Normal Values</a:t>
            </a:r>
            <a:endParaRPr lang="en-IN" dirty="0"/>
          </a:p>
        </p:txBody>
      </p:sp>
      <p:graphicFrame>
        <p:nvGraphicFramePr>
          <p:cNvPr id="3" name="Table 2">
            <a:extLst>
              <a:ext uri="{FF2B5EF4-FFF2-40B4-BE49-F238E27FC236}">
                <a16:creationId xmlns:a16="http://schemas.microsoft.com/office/drawing/2014/main" id="{6604FBE4-3CB5-4E8A-B40C-7370F111AA62}"/>
              </a:ext>
            </a:extLst>
          </p:cNvPr>
          <p:cNvGraphicFramePr>
            <a:graphicFrameLocks noGrp="1"/>
          </p:cNvGraphicFramePr>
          <p:nvPr>
            <p:extLst>
              <p:ext uri="{D42A27DB-BD31-4B8C-83A1-F6EECF244321}">
                <p14:modId xmlns:p14="http://schemas.microsoft.com/office/powerpoint/2010/main" val="1483902524"/>
              </p:ext>
            </p:extLst>
          </p:nvPr>
        </p:nvGraphicFramePr>
        <p:xfrm>
          <a:off x="838196" y="1861563"/>
          <a:ext cx="10515603" cy="1995139"/>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424810340"/>
                    </a:ext>
                  </a:extLst>
                </a:gridCol>
                <a:gridCol w="1502229">
                  <a:extLst>
                    <a:ext uri="{9D8B030D-6E8A-4147-A177-3AD203B41FA5}">
                      <a16:colId xmlns:a16="http://schemas.microsoft.com/office/drawing/2014/main" val="3770482839"/>
                    </a:ext>
                  </a:extLst>
                </a:gridCol>
                <a:gridCol w="1502229">
                  <a:extLst>
                    <a:ext uri="{9D8B030D-6E8A-4147-A177-3AD203B41FA5}">
                      <a16:colId xmlns:a16="http://schemas.microsoft.com/office/drawing/2014/main" val="3398255401"/>
                    </a:ext>
                  </a:extLst>
                </a:gridCol>
                <a:gridCol w="1502229">
                  <a:extLst>
                    <a:ext uri="{9D8B030D-6E8A-4147-A177-3AD203B41FA5}">
                      <a16:colId xmlns:a16="http://schemas.microsoft.com/office/drawing/2014/main" val="1342832371"/>
                    </a:ext>
                  </a:extLst>
                </a:gridCol>
                <a:gridCol w="1502229">
                  <a:extLst>
                    <a:ext uri="{9D8B030D-6E8A-4147-A177-3AD203B41FA5}">
                      <a16:colId xmlns:a16="http://schemas.microsoft.com/office/drawing/2014/main" val="1786779098"/>
                    </a:ext>
                  </a:extLst>
                </a:gridCol>
                <a:gridCol w="1502229">
                  <a:extLst>
                    <a:ext uri="{9D8B030D-6E8A-4147-A177-3AD203B41FA5}">
                      <a16:colId xmlns:a16="http://schemas.microsoft.com/office/drawing/2014/main" val="643472525"/>
                    </a:ext>
                  </a:extLst>
                </a:gridCol>
                <a:gridCol w="1502229">
                  <a:extLst>
                    <a:ext uri="{9D8B030D-6E8A-4147-A177-3AD203B41FA5}">
                      <a16:colId xmlns:a16="http://schemas.microsoft.com/office/drawing/2014/main" val="313380869"/>
                    </a:ext>
                  </a:extLst>
                </a:gridCol>
              </a:tblGrid>
              <a:tr h="698757">
                <a:tc>
                  <a:txBody>
                    <a:bodyPr/>
                    <a:lstStyle/>
                    <a:p>
                      <a:r>
                        <a:rPr lang="en-US" sz="1800" dirty="0"/>
                        <a:t>Blood</a:t>
                      </a:r>
                      <a:endParaRPr lang="en-IN" sz="1800" dirty="0"/>
                    </a:p>
                  </a:txBody>
                  <a:tcPr/>
                </a:tc>
                <a:tc>
                  <a:txBody>
                    <a:bodyPr/>
                    <a:lstStyle/>
                    <a:p>
                      <a:r>
                        <a:rPr lang="en-US" sz="1800" dirty="0"/>
                        <a:t>PaCO</a:t>
                      </a:r>
                      <a:r>
                        <a:rPr lang="en-US" sz="1800" baseline="-25000" dirty="0"/>
                        <a:t>2</a:t>
                      </a:r>
                      <a:endParaRPr lang="en-IN" sz="1800" dirty="0"/>
                    </a:p>
                  </a:txBody>
                  <a:tcPr/>
                </a:tc>
                <a:tc>
                  <a:txBody>
                    <a:bodyPr/>
                    <a:lstStyle/>
                    <a:p>
                      <a:r>
                        <a:rPr lang="en-US" sz="1800" dirty="0"/>
                        <a:t>pH</a:t>
                      </a:r>
                      <a:endParaRPr lang="en-IN" sz="1800" dirty="0"/>
                    </a:p>
                  </a:txBody>
                  <a:tcPr/>
                </a:tc>
                <a:tc>
                  <a:txBody>
                    <a:bodyPr/>
                    <a:lstStyle/>
                    <a:p>
                      <a:r>
                        <a:rPr lang="en-US" sz="1800" dirty="0"/>
                        <a:t>PaO</a:t>
                      </a:r>
                      <a:r>
                        <a:rPr lang="en-US" sz="1800" baseline="-25000" dirty="0"/>
                        <a:t>2</a:t>
                      </a:r>
                      <a:endParaRPr lang="en-IN" sz="1800" dirty="0"/>
                    </a:p>
                  </a:txBody>
                  <a:tcPr/>
                </a:tc>
                <a:tc>
                  <a:txBody>
                    <a:bodyPr/>
                    <a:lstStyle/>
                    <a:p>
                      <a:r>
                        <a:rPr lang="en-US" sz="1800" baseline="0" dirty="0"/>
                        <a:t>Sao</a:t>
                      </a:r>
                      <a:r>
                        <a:rPr lang="en-US" sz="1800" baseline="-25000" dirty="0"/>
                        <a:t>2</a:t>
                      </a:r>
                      <a:endParaRPr lang="en-IN" sz="1800" baseline="0" dirty="0"/>
                    </a:p>
                  </a:txBody>
                  <a:tcPr/>
                </a:tc>
                <a:tc>
                  <a:txBody>
                    <a:bodyPr/>
                    <a:lstStyle/>
                    <a:p>
                      <a:r>
                        <a:rPr lang="en-US" sz="1800" dirty="0"/>
                        <a:t>HCO</a:t>
                      </a:r>
                      <a:r>
                        <a:rPr lang="en-US" sz="1800" baseline="-25000" dirty="0"/>
                        <a:t>3</a:t>
                      </a:r>
                      <a:r>
                        <a:rPr lang="en-US" sz="1800" baseline="0" dirty="0"/>
                        <a:t> </a:t>
                      </a:r>
                      <a:endParaRPr lang="en-IN" sz="1800" dirty="0"/>
                    </a:p>
                  </a:txBody>
                  <a:tcPr/>
                </a:tc>
                <a:tc>
                  <a:txBody>
                    <a:bodyPr/>
                    <a:lstStyle/>
                    <a:p>
                      <a:r>
                        <a:rPr lang="en-US" sz="1800" dirty="0"/>
                        <a:t>BE</a:t>
                      </a:r>
                      <a:endParaRPr lang="en-IN" sz="1800" dirty="0"/>
                    </a:p>
                  </a:txBody>
                  <a:tcPr/>
                </a:tc>
                <a:extLst>
                  <a:ext uri="{0D108BD9-81ED-4DB2-BD59-A6C34878D82A}">
                    <a16:rowId xmlns:a16="http://schemas.microsoft.com/office/drawing/2014/main" val="802424473"/>
                  </a:ext>
                </a:extLst>
              </a:tr>
              <a:tr h="548640">
                <a:tc>
                  <a:txBody>
                    <a:bodyPr/>
                    <a:lstStyle/>
                    <a:p>
                      <a:r>
                        <a:rPr lang="en-US" sz="1800" dirty="0"/>
                        <a:t>Arterial</a:t>
                      </a:r>
                      <a:endParaRPr lang="en-IN" sz="1800" dirty="0"/>
                    </a:p>
                  </a:txBody>
                  <a:tcPr/>
                </a:tc>
                <a:tc>
                  <a:txBody>
                    <a:bodyPr/>
                    <a:lstStyle/>
                    <a:p>
                      <a:r>
                        <a:rPr lang="en-US" sz="1800" dirty="0"/>
                        <a:t>35-45</a:t>
                      </a:r>
                      <a:endParaRPr lang="en-IN" sz="1800" dirty="0"/>
                    </a:p>
                  </a:txBody>
                  <a:tcPr/>
                </a:tc>
                <a:tc>
                  <a:txBody>
                    <a:bodyPr/>
                    <a:lstStyle/>
                    <a:p>
                      <a:r>
                        <a:rPr lang="en-US" sz="1800" dirty="0"/>
                        <a:t>7.35-7.45</a:t>
                      </a:r>
                      <a:endParaRPr lang="en-IN" sz="1800" dirty="0"/>
                    </a:p>
                  </a:txBody>
                  <a:tcPr/>
                </a:tc>
                <a:tc>
                  <a:txBody>
                    <a:bodyPr/>
                    <a:lstStyle/>
                    <a:p>
                      <a:r>
                        <a:rPr lang="en-US" sz="1800" dirty="0"/>
                        <a:t>80-100</a:t>
                      </a:r>
                      <a:endParaRPr lang="en-IN" sz="1800" dirty="0"/>
                    </a:p>
                  </a:txBody>
                  <a:tcPr/>
                </a:tc>
                <a:tc>
                  <a:txBody>
                    <a:bodyPr/>
                    <a:lstStyle/>
                    <a:p>
                      <a:r>
                        <a:rPr lang="en-US" sz="1800" dirty="0"/>
                        <a:t>&gt;95%</a:t>
                      </a:r>
                      <a:endParaRPr lang="en-IN" sz="1800" dirty="0"/>
                    </a:p>
                  </a:txBody>
                  <a:tcPr/>
                </a:tc>
                <a:tc>
                  <a:txBody>
                    <a:bodyPr/>
                    <a:lstStyle/>
                    <a:p>
                      <a:r>
                        <a:rPr lang="en-US" sz="1800" dirty="0"/>
                        <a:t>22-26</a:t>
                      </a:r>
                      <a:endParaRPr lang="en-IN" sz="1800" dirty="0"/>
                    </a:p>
                  </a:txBody>
                  <a:tcPr/>
                </a:tc>
                <a:tc>
                  <a:txBody>
                    <a:bodyPr/>
                    <a:lstStyle/>
                    <a:p>
                      <a:r>
                        <a:rPr lang="en-IN" sz="1800" dirty="0"/>
                        <a:t>± 3</a:t>
                      </a:r>
                    </a:p>
                  </a:txBody>
                  <a:tcPr/>
                </a:tc>
                <a:extLst>
                  <a:ext uri="{0D108BD9-81ED-4DB2-BD59-A6C34878D82A}">
                    <a16:rowId xmlns:a16="http://schemas.microsoft.com/office/drawing/2014/main" val="227814147"/>
                  </a:ext>
                </a:extLst>
              </a:tr>
              <a:tr h="747742">
                <a:tc>
                  <a:txBody>
                    <a:bodyPr/>
                    <a:lstStyle/>
                    <a:p>
                      <a:r>
                        <a:rPr lang="en-US" sz="1800" dirty="0"/>
                        <a:t>Venous</a:t>
                      </a:r>
                      <a:endParaRPr lang="en-IN" sz="1800" dirty="0"/>
                    </a:p>
                  </a:txBody>
                  <a:tcPr/>
                </a:tc>
                <a:tc>
                  <a:txBody>
                    <a:bodyPr/>
                    <a:lstStyle/>
                    <a:p>
                      <a:r>
                        <a:rPr lang="en-US" sz="1800" dirty="0"/>
                        <a:t>42-50</a:t>
                      </a:r>
                      <a:endParaRPr lang="en-IN" sz="1800" dirty="0"/>
                    </a:p>
                  </a:txBody>
                  <a:tcPr/>
                </a:tc>
                <a:tc>
                  <a:txBody>
                    <a:bodyPr/>
                    <a:lstStyle/>
                    <a:p>
                      <a:r>
                        <a:rPr lang="en-US" sz="1800" dirty="0"/>
                        <a:t>7.34-7.42</a:t>
                      </a:r>
                      <a:endParaRPr lang="en-IN" sz="1800" dirty="0"/>
                    </a:p>
                  </a:txBody>
                  <a:tcPr/>
                </a:tc>
                <a:tc>
                  <a:txBody>
                    <a:bodyPr/>
                    <a:lstStyle/>
                    <a:p>
                      <a:r>
                        <a:rPr lang="en-US" sz="1800" dirty="0"/>
                        <a:t>37-42</a:t>
                      </a:r>
                      <a:endParaRPr lang="en-IN" sz="1800" dirty="0"/>
                    </a:p>
                  </a:txBody>
                  <a:tcPr/>
                </a:tc>
                <a:tc>
                  <a:txBody>
                    <a:bodyPr/>
                    <a:lstStyle/>
                    <a:p>
                      <a:r>
                        <a:rPr lang="en-US" sz="1800" dirty="0"/>
                        <a:t>71-78%</a:t>
                      </a:r>
                      <a:endParaRPr lang="en-IN" sz="1800" dirty="0"/>
                    </a:p>
                  </a:txBody>
                  <a:tcPr/>
                </a:tc>
                <a:tc>
                  <a:txBody>
                    <a:bodyPr/>
                    <a:lstStyle/>
                    <a:p>
                      <a:r>
                        <a:rPr lang="en-US" sz="1800" dirty="0"/>
                        <a:t>22-26</a:t>
                      </a:r>
                      <a:endParaRPr lang="en-IN" sz="1800" dirty="0"/>
                    </a:p>
                  </a:txBody>
                  <a:tcPr/>
                </a:tc>
                <a:tc>
                  <a:txBody>
                    <a:bodyPr/>
                    <a:lstStyle/>
                    <a:p>
                      <a:r>
                        <a:rPr lang="en-IN" sz="1800" dirty="0"/>
                        <a:t>± 3</a:t>
                      </a:r>
                    </a:p>
                  </a:txBody>
                  <a:tcPr/>
                </a:tc>
                <a:extLst>
                  <a:ext uri="{0D108BD9-81ED-4DB2-BD59-A6C34878D82A}">
                    <a16:rowId xmlns:a16="http://schemas.microsoft.com/office/drawing/2014/main" val="1625348391"/>
                  </a:ext>
                </a:extLst>
              </a:tr>
            </a:tbl>
          </a:graphicData>
        </a:graphic>
      </p:graphicFrame>
      <p:graphicFrame>
        <p:nvGraphicFramePr>
          <p:cNvPr id="7" name="Table 6">
            <a:extLst>
              <a:ext uri="{FF2B5EF4-FFF2-40B4-BE49-F238E27FC236}">
                <a16:creationId xmlns:a16="http://schemas.microsoft.com/office/drawing/2014/main" id="{D3D3AB63-C759-462E-A945-5B85A9DC9315}"/>
              </a:ext>
            </a:extLst>
          </p:cNvPr>
          <p:cNvGraphicFramePr>
            <a:graphicFrameLocks noGrp="1"/>
          </p:cNvGraphicFramePr>
          <p:nvPr>
            <p:extLst>
              <p:ext uri="{D42A27DB-BD31-4B8C-83A1-F6EECF244321}">
                <p14:modId xmlns:p14="http://schemas.microsoft.com/office/powerpoint/2010/main" val="2179385617"/>
              </p:ext>
            </p:extLst>
          </p:nvPr>
        </p:nvGraphicFramePr>
        <p:xfrm>
          <a:off x="838196" y="4496535"/>
          <a:ext cx="10515600" cy="148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33630946"/>
                    </a:ext>
                  </a:extLst>
                </a:gridCol>
                <a:gridCol w="5257800">
                  <a:extLst>
                    <a:ext uri="{9D8B030D-6E8A-4147-A177-3AD203B41FA5}">
                      <a16:colId xmlns:a16="http://schemas.microsoft.com/office/drawing/2014/main" val="992513885"/>
                    </a:ext>
                  </a:extLst>
                </a:gridCol>
              </a:tblGrid>
              <a:tr h="370840">
                <a:tc>
                  <a:txBody>
                    <a:bodyPr/>
                    <a:lstStyle/>
                    <a:p>
                      <a:endParaRPr lang="en-IN" sz="1800" dirty="0"/>
                    </a:p>
                  </a:txBody>
                  <a:tcPr/>
                </a:tc>
                <a:tc>
                  <a:txBody>
                    <a:bodyPr/>
                    <a:lstStyle/>
                    <a:p>
                      <a:r>
                        <a:rPr lang="en-US" sz="1800" dirty="0"/>
                        <a:t>Normal Range</a:t>
                      </a:r>
                      <a:endParaRPr lang="en-IN" sz="1800" dirty="0"/>
                    </a:p>
                  </a:txBody>
                  <a:tcPr/>
                </a:tc>
                <a:extLst>
                  <a:ext uri="{0D108BD9-81ED-4DB2-BD59-A6C34878D82A}">
                    <a16:rowId xmlns:a16="http://schemas.microsoft.com/office/drawing/2014/main" val="3005044594"/>
                  </a:ext>
                </a:extLst>
              </a:tr>
              <a:tr h="370840">
                <a:tc>
                  <a:txBody>
                    <a:bodyPr/>
                    <a:lstStyle/>
                    <a:p>
                      <a:r>
                        <a:rPr lang="en-US" sz="1800" dirty="0"/>
                        <a:t>Anion Gap (</a:t>
                      </a:r>
                      <a:r>
                        <a:rPr lang="en-US" sz="1800" dirty="0" err="1"/>
                        <a:t>meq</a:t>
                      </a:r>
                      <a:r>
                        <a:rPr lang="en-US" sz="1800" dirty="0"/>
                        <a:t>/L)</a:t>
                      </a:r>
                      <a:endParaRPr lang="en-IN" sz="1800" dirty="0"/>
                    </a:p>
                  </a:txBody>
                  <a:tcPr/>
                </a:tc>
                <a:tc>
                  <a:txBody>
                    <a:bodyPr/>
                    <a:lstStyle/>
                    <a:p>
                      <a:r>
                        <a:rPr lang="en-US" sz="1800" dirty="0"/>
                        <a:t>10-14</a:t>
                      </a:r>
                      <a:endParaRPr lang="en-IN" sz="1800" dirty="0"/>
                    </a:p>
                  </a:txBody>
                  <a:tcPr/>
                </a:tc>
                <a:extLst>
                  <a:ext uri="{0D108BD9-81ED-4DB2-BD59-A6C34878D82A}">
                    <a16:rowId xmlns:a16="http://schemas.microsoft.com/office/drawing/2014/main" val="365034531"/>
                  </a:ext>
                </a:extLst>
              </a:tr>
              <a:tr h="370840">
                <a:tc>
                  <a:txBody>
                    <a:bodyPr/>
                    <a:lstStyle/>
                    <a:p>
                      <a:r>
                        <a:rPr lang="en-US" sz="1800" dirty="0" err="1"/>
                        <a:t>Osmolar</a:t>
                      </a:r>
                      <a:r>
                        <a:rPr lang="en-US" sz="1800" dirty="0"/>
                        <a:t> Gap (</a:t>
                      </a:r>
                      <a:r>
                        <a:rPr lang="en-US" sz="1800" dirty="0" err="1"/>
                        <a:t>mOsm</a:t>
                      </a:r>
                      <a:r>
                        <a:rPr lang="en-US" sz="1800" dirty="0"/>
                        <a:t>/kg)</a:t>
                      </a:r>
                      <a:endParaRPr lang="en-IN" sz="1800" dirty="0"/>
                    </a:p>
                  </a:txBody>
                  <a:tcPr/>
                </a:tc>
                <a:tc>
                  <a:txBody>
                    <a:bodyPr/>
                    <a:lstStyle/>
                    <a:p>
                      <a:r>
                        <a:rPr lang="en-US" sz="1800" dirty="0"/>
                        <a:t>10</a:t>
                      </a:r>
                      <a:endParaRPr lang="en-IN" sz="1800" dirty="0"/>
                    </a:p>
                  </a:txBody>
                  <a:tcPr/>
                </a:tc>
                <a:extLst>
                  <a:ext uri="{0D108BD9-81ED-4DB2-BD59-A6C34878D82A}">
                    <a16:rowId xmlns:a16="http://schemas.microsoft.com/office/drawing/2014/main" val="808679867"/>
                  </a:ext>
                </a:extLst>
              </a:tr>
              <a:tr h="370840">
                <a:tc>
                  <a:txBody>
                    <a:bodyPr/>
                    <a:lstStyle/>
                    <a:p>
                      <a:r>
                        <a:rPr lang="en-US" sz="1800" dirty="0"/>
                        <a:t>PaO</a:t>
                      </a:r>
                      <a:r>
                        <a:rPr lang="en-US" sz="1800" baseline="-25000" dirty="0"/>
                        <a:t>2</a:t>
                      </a:r>
                      <a:r>
                        <a:rPr lang="en-US" sz="1800" baseline="0" dirty="0"/>
                        <a:t>/FiO</a:t>
                      </a:r>
                      <a:r>
                        <a:rPr lang="en-US" sz="1800" baseline="-25000" dirty="0"/>
                        <a:t>2 </a:t>
                      </a:r>
                      <a:r>
                        <a:rPr lang="en-US" sz="1800" baseline="0" dirty="0"/>
                        <a:t>(%)</a:t>
                      </a:r>
                      <a:endParaRPr lang="en-IN" sz="1800" dirty="0"/>
                    </a:p>
                  </a:txBody>
                  <a:tcPr/>
                </a:tc>
                <a:tc>
                  <a:txBody>
                    <a:bodyPr/>
                    <a:lstStyle/>
                    <a:p>
                      <a:r>
                        <a:rPr lang="en-US" sz="1800" dirty="0"/>
                        <a:t>&gt; 3</a:t>
                      </a:r>
                      <a:endParaRPr lang="en-IN" sz="1800" dirty="0"/>
                    </a:p>
                  </a:txBody>
                  <a:tcPr/>
                </a:tc>
                <a:extLst>
                  <a:ext uri="{0D108BD9-81ED-4DB2-BD59-A6C34878D82A}">
                    <a16:rowId xmlns:a16="http://schemas.microsoft.com/office/drawing/2014/main" val="841489141"/>
                  </a:ext>
                </a:extLst>
              </a:tr>
            </a:tbl>
          </a:graphicData>
        </a:graphic>
      </p:graphicFrame>
    </p:spTree>
    <p:extLst>
      <p:ext uri="{BB962C8B-B14F-4D97-AF65-F5344CB8AC3E}">
        <p14:creationId xmlns:p14="http://schemas.microsoft.com/office/powerpoint/2010/main" val="342337801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F8D9-FA00-4C2C-82F2-57854A8C3010}"/>
              </a:ext>
            </a:extLst>
          </p:cNvPr>
          <p:cNvSpPr>
            <a:spLocks noGrp="1"/>
          </p:cNvSpPr>
          <p:nvPr>
            <p:ph type="title"/>
          </p:nvPr>
        </p:nvSpPr>
        <p:spPr/>
        <p:txBody>
          <a:bodyPr/>
          <a:lstStyle/>
          <a:p>
            <a:r>
              <a:rPr lang="en-US" dirty="0"/>
              <a:t>Basic physiology of acid base regulation</a:t>
            </a:r>
            <a:endParaRPr lang="en-IN" dirty="0"/>
          </a:p>
        </p:txBody>
      </p:sp>
      <p:sp>
        <p:nvSpPr>
          <p:cNvPr id="3" name="Content Placeholder 2">
            <a:extLst>
              <a:ext uri="{FF2B5EF4-FFF2-40B4-BE49-F238E27FC236}">
                <a16:creationId xmlns:a16="http://schemas.microsoft.com/office/drawing/2014/main" id="{00AF2BC2-9B03-4FED-A398-5D96FF06A11D}"/>
              </a:ext>
            </a:extLst>
          </p:cNvPr>
          <p:cNvSpPr>
            <a:spLocks noGrp="1"/>
          </p:cNvSpPr>
          <p:nvPr>
            <p:ph idx="1"/>
          </p:nvPr>
        </p:nvSpPr>
        <p:spPr>
          <a:xfrm>
            <a:off x="838200" y="1825625"/>
            <a:ext cx="10515600" cy="1058977"/>
          </a:xfrm>
        </p:spPr>
        <p:txBody>
          <a:bodyPr>
            <a:normAutofit/>
          </a:bodyPr>
          <a:lstStyle/>
          <a:p>
            <a:pPr>
              <a:lnSpc>
                <a:spcPct val="150000"/>
              </a:lnSpc>
            </a:pPr>
            <a:r>
              <a:rPr lang="en-US" sz="2000" dirty="0"/>
              <a:t>Body maintains pH within a normal range in spite of variation in dietary intake of acid and alkali, and endogenous acid production.</a:t>
            </a:r>
            <a:endParaRPr lang="en-IN" sz="2000" dirty="0"/>
          </a:p>
        </p:txBody>
      </p:sp>
      <p:sp>
        <p:nvSpPr>
          <p:cNvPr id="4" name="TextBox 3">
            <a:extLst>
              <a:ext uri="{FF2B5EF4-FFF2-40B4-BE49-F238E27FC236}">
                <a16:creationId xmlns:a16="http://schemas.microsoft.com/office/drawing/2014/main" id="{4CE328E4-ACEB-4B8E-AD26-A3587C70DF30}"/>
              </a:ext>
            </a:extLst>
          </p:cNvPr>
          <p:cNvSpPr txBox="1"/>
          <p:nvPr/>
        </p:nvSpPr>
        <p:spPr>
          <a:xfrm>
            <a:off x="3574749" y="3567904"/>
            <a:ext cx="4788816" cy="400110"/>
          </a:xfrm>
          <a:prstGeom prst="rect">
            <a:avLst/>
          </a:prstGeom>
          <a:solidFill>
            <a:schemeClr val="accent2">
              <a:lumMod val="40000"/>
              <a:lumOff val="60000"/>
            </a:schemeClr>
          </a:solidFill>
        </p:spPr>
        <p:txBody>
          <a:bodyPr wrap="square" rtlCol="0">
            <a:spAutoFit/>
          </a:bodyPr>
          <a:lstStyle/>
          <a:p>
            <a:pPr algn="ctr"/>
            <a:r>
              <a:rPr lang="en-US" sz="2000" dirty="0"/>
              <a:t>Endogenous Acid Production</a:t>
            </a:r>
            <a:endParaRPr lang="en-IN" sz="2000" dirty="0"/>
          </a:p>
        </p:txBody>
      </p:sp>
      <p:sp>
        <p:nvSpPr>
          <p:cNvPr id="5" name="TextBox 4">
            <a:extLst>
              <a:ext uri="{FF2B5EF4-FFF2-40B4-BE49-F238E27FC236}">
                <a16:creationId xmlns:a16="http://schemas.microsoft.com/office/drawing/2014/main" id="{4672040D-FE1F-421B-9C60-132E771A872B}"/>
              </a:ext>
            </a:extLst>
          </p:cNvPr>
          <p:cNvSpPr txBox="1"/>
          <p:nvPr/>
        </p:nvSpPr>
        <p:spPr>
          <a:xfrm>
            <a:off x="7682843" y="4755357"/>
            <a:ext cx="3670957" cy="400110"/>
          </a:xfrm>
          <a:prstGeom prst="rect">
            <a:avLst/>
          </a:prstGeom>
          <a:solidFill>
            <a:schemeClr val="accent2">
              <a:lumMod val="40000"/>
              <a:lumOff val="60000"/>
            </a:schemeClr>
          </a:solidFill>
        </p:spPr>
        <p:txBody>
          <a:bodyPr wrap="square" rtlCol="0">
            <a:spAutoFit/>
          </a:bodyPr>
          <a:lstStyle/>
          <a:p>
            <a:pPr algn="ctr"/>
            <a:r>
              <a:rPr lang="en-US" sz="2000" dirty="0"/>
              <a:t>Nonvolatile (fixed) Acid</a:t>
            </a:r>
            <a:endParaRPr lang="en-IN" sz="2000" dirty="0"/>
          </a:p>
        </p:txBody>
      </p:sp>
      <p:sp>
        <p:nvSpPr>
          <p:cNvPr id="6" name="TextBox 5">
            <a:extLst>
              <a:ext uri="{FF2B5EF4-FFF2-40B4-BE49-F238E27FC236}">
                <a16:creationId xmlns:a16="http://schemas.microsoft.com/office/drawing/2014/main" id="{228F8BED-3831-4993-88B6-B1CD5060ACBB}"/>
              </a:ext>
            </a:extLst>
          </p:cNvPr>
          <p:cNvSpPr txBox="1"/>
          <p:nvPr/>
        </p:nvSpPr>
        <p:spPr>
          <a:xfrm>
            <a:off x="838200" y="4755357"/>
            <a:ext cx="2970229" cy="400110"/>
          </a:xfrm>
          <a:prstGeom prst="rect">
            <a:avLst/>
          </a:prstGeom>
          <a:solidFill>
            <a:schemeClr val="accent2">
              <a:lumMod val="40000"/>
              <a:lumOff val="60000"/>
            </a:schemeClr>
          </a:solidFill>
        </p:spPr>
        <p:txBody>
          <a:bodyPr wrap="square" rtlCol="0">
            <a:spAutoFit/>
          </a:bodyPr>
          <a:lstStyle/>
          <a:p>
            <a:pPr algn="ctr"/>
            <a:r>
              <a:rPr lang="en-US" sz="2000" dirty="0"/>
              <a:t>Volatile Acid</a:t>
            </a:r>
            <a:endParaRPr lang="en-IN" sz="2000" dirty="0"/>
          </a:p>
        </p:txBody>
      </p:sp>
      <p:sp>
        <p:nvSpPr>
          <p:cNvPr id="7" name="TextBox 6">
            <a:extLst>
              <a:ext uri="{FF2B5EF4-FFF2-40B4-BE49-F238E27FC236}">
                <a16:creationId xmlns:a16="http://schemas.microsoft.com/office/drawing/2014/main" id="{F846E972-04B3-4506-BDC4-3BF3D1AA1893}"/>
              </a:ext>
            </a:extLst>
          </p:cNvPr>
          <p:cNvSpPr txBox="1"/>
          <p:nvPr/>
        </p:nvSpPr>
        <p:spPr>
          <a:xfrm>
            <a:off x="838200" y="5182549"/>
            <a:ext cx="297022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a:t>
            </a:r>
            <a:r>
              <a:rPr lang="en-US" baseline="-25000" dirty="0"/>
              <a:t>2</a:t>
            </a:r>
            <a:r>
              <a:rPr lang="en-US" dirty="0"/>
              <a:t>CO</a:t>
            </a:r>
            <a:r>
              <a:rPr lang="en-US" baseline="-25000" dirty="0"/>
              <a:t>3</a:t>
            </a:r>
          </a:p>
          <a:p>
            <a:pPr marL="285750" indent="-285750">
              <a:buFont typeface="Arial" panose="020B0604020202020204" pitchFamily="34" charset="0"/>
              <a:buChar char="•"/>
            </a:pPr>
            <a:r>
              <a:rPr lang="en-US" dirty="0"/>
              <a:t>Determines level of CO</a:t>
            </a:r>
            <a:r>
              <a:rPr lang="en-US" baseline="-25000" dirty="0"/>
              <a:t>2 </a:t>
            </a:r>
            <a:r>
              <a:rPr lang="en-US" dirty="0"/>
              <a:t>in blood (PaCO</a:t>
            </a:r>
            <a:r>
              <a:rPr lang="en-US" baseline="-25000" dirty="0"/>
              <a:t>2</a:t>
            </a:r>
            <a:r>
              <a:rPr lang="en-US" dirty="0"/>
              <a:t>) and is extended by lung. </a:t>
            </a:r>
            <a:endParaRPr lang="en-IN" dirty="0"/>
          </a:p>
        </p:txBody>
      </p:sp>
      <p:sp>
        <p:nvSpPr>
          <p:cNvPr id="8" name="TextBox 7">
            <a:extLst>
              <a:ext uri="{FF2B5EF4-FFF2-40B4-BE49-F238E27FC236}">
                <a16:creationId xmlns:a16="http://schemas.microsoft.com/office/drawing/2014/main" id="{9A9865D9-863E-4D58-89C2-CAE0144A445A}"/>
              </a:ext>
            </a:extLst>
          </p:cNvPr>
          <p:cNvSpPr txBox="1"/>
          <p:nvPr/>
        </p:nvSpPr>
        <p:spPr>
          <a:xfrm>
            <a:off x="7682843" y="5182548"/>
            <a:ext cx="3670957"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a:t>Sulphuric</a:t>
            </a:r>
            <a:r>
              <a:rPr lang="en-US" dirty="0"/>
              <a:t> and Phosphoric acid</a:t>
            </a:r>
          </a:p>
          <a:p>
            <a:pPr marL="285750" indent="-285750">
              <a:buFont typeface="Arial" panose="020B0604020202020204" pitchFamily="34" charset="0"/>
              <a:buChar char="•"/>
            </a:pPr>
            <a:r>
              <a:rPr lang="en-US" dirty="0"/>
              <a:t>Produced by dietary and endogenous protein catabolism.</a:t>
            </a:r>
          </a:p>
          <a:p>
            <a:pPr marL="285750" indent="-285750">
              <a:buFont typeface="Arial" panose="020B0604020202020204" pitchFamily="34" charset="0"/>
              <a:buChar char="•"/>
            </a:pPr>
            <a:r>
              <a:rPr lang="en-US" dirty="0"/>
              <a:t>Excreted by Kidney. </a:t>
            </a:r>
            <a:endParaRPr lang="en-IN" dirty="0"/>
          </a:p>
        </p:txBody>
      </p:sp>
      <p:cxnSp>
        <p:nvCxnSpPr>
          <p:cNvPr id="10" name="Straight Arrow Connector 9">
            <a:extLst>
              <a:ext uri="{FF2B5EF4-FFF2-40B4-BE49-F238E27FC236}">
                <a16:creationId xmlns:a16="http://schemas.microsoft.com/office/drawing/2014/main" id="{C293C2BB-E072-4B18-8546-964D20F37F0A}"/>
              </a:ext>
            </a:extLst>
          </p:cNvPr>
          <p:cNvCxnSpPr>
            <a:cxnSpLocks/>
          </p:cNvCxnSpPr>
          <p:nvPr/>
        </p:nvCxnSpPr>
        <p:spPr>
          <a:xfrm flipH="1">
            <a:off x="2877166" y="4181610"/>
            <a:ext cx="697583" cy="373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E855F0-BE24-4A0B-A728-1AB1170793EA}"/>
              </a:ext>
            </a:extLst>
          </p:cNvPr>
          <p:cNvCxnSpPr/>
          <p:nvPr/>
        </p:nvCxnSpPr>
        <p:spPr>
          <a:xfrm>
            <a:off x="8343875" y="4142102"/>
            <a:ext cx="546755" cy="452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46816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13BE-B332-4D4B-AD09-E43FAADAF1B6}"/>
              </a:ext>
            </a:extLst>
          </p:cNvPr>
          <p:cNvSpPr>
            <a:spLocks noGrp="1"/>
          </p:cNvSpPr>
          <p:nvPr>
            <p:ph type="title"/>
          </p:nvPr>
        </p:nvSpPr>
        <p:spPr/>
        <p:txBody>
          <a:bodyPr/>
          <a:lstStyle/>
          <a:p>
            <a:r>
              <a:rPr lang="en-US" dirty="0"/>
              <a:t>Regulation of Acid Base</a:t>
            </a:r>
            <a:endParaRPr lang="en-IN" dirty="0"/>
          </a:p>
        </p:txBody>
      </p:sp>
      <p:sp>
        <p:nvSpPr>
          <p:cNvPr id="3" name="Content Placeholder 2">
            <a:extLst>
              <a:ext uri="{FF2B5EF4-FFF2-40B4-BE49-F238E27FC236}">
                <a16:creationId xmlns:a16="http://schemas.microsoft.com/office/drawing/2014/main" id="{FD92DC32-146C-48E5-8EF6-0249984C1AF4}"/>
              </a:ext>
            </a:extLst>
          </p:cNvPr>
          <p:cNvSpPr>
            <a:spLocks noGrp="1"/>
          </p:cNvSpPr>
          <p:nvPr>
            <p:ph idx="1"/>
          </p:nvPr>
        </p:nvSpPr>
        <p:spPr/>
        <p:txBody>
          <a:bodyPr/>
          <a:lstStyle/>
          <a:p>
            <a:pPr>
              <a:lnSpc>
                <a:spcPct val="150000"/>
              </a:lnSpc>
            </a:pPr>
            <a:r>
              <a:rPr lang="en-US" sz="2000" dirty="0"/>
              <a:t>Is the function of buffers, lungs and kidneys. Liver acts as the third organ for acid base regulation. </a:t>
            </a:r>
          </a:p>
          <a:p>
            <a:pPr>
              <a:lnSpc>
                <a:spcPct val="150000"/>
              </a:lnSpc>
            </a:pPr>
            <a:r>
              <a:rPr lang="en-US" sz="2000" dirty="0"/>
              <a:t>Acid-base hemostasis is maintained by respiratory control of the partial pressure of carbon dioxide (PCO</a:t>
            </a:r>
            <a:r>
              <a:rPr lang="en-US" sz="2000" baseline="-25000" dirty="0"/>
              <a:t>2</a:t>
            </a:r>
            <a:r>
              <a:rPr lang="en-US" sz="2000" dirty="0"/>
              <a:t>) through changes in alveolar ventilation and control of HCO</a:t>
            </a:r>
            <a:r>
              <a:rPr lang="en-US" sz="2000" baseline="-25000" dirty="0"/>
              <a:t>3</a:t>
            </a:r>
            <a:r>
              <a:rPr lang="en-US" sz="2000" baseline="30000" dirty="0"/>
              <a:t>-</a:t>
            </a:r>
            <a:r>
              <a:rPr lang="en-US" sz="2000" dirty="0"/>
              <a:t> reabsorption and H</a:t>
            </a:r>
            <a:r>
              <a:rPr lang="en-US" sz="2000" baseline="30000" dirty="0"/>
              <a:t>+</a:t>
            </a:r>
            <a:r>
              <a:rPr lang="en-US" sz="2000" dirty="0"/>
              <a:t> excretion by kidneys.</a:t>
            </a:r>
          </a:p>
          <a:p>
            <a:pPr>
              <a:lnSpc>
                <a:spcPct val="150000"/>
              </a:lnSpc>
            </a:pPr>
            <a:r>
              <a:rPr lang="en-US" sz="2000" dirty="0"/>
              <a:t>Henderson-Hasselbalch equation describes the co-relation of metabolic and respiratory regulation, which maintains </a:t>
            </a:r>
            <a:r>
              <a:rPr lang="en-US" sz="2000" dirty="0" err="1"/>
              <a:t>pH.</a:t>
            </a:r>
            <a:endParaRPr lang="en-US" sz="2000" dirty="0"/>
          </a:p>
          <a:p>
            <a:pPr marL="457200" lvl="1" indent="0">
              <a:lnSpc>
                <a:spcPct val="150000"/>
              </a:lnSpc>
              <a:buNone/>
            </a:pPr>
            <a:r>
              <a:rPr lang="en-US" sz="2000" dirty="0"/>
              <a:t>		</a:t>
            </a:r>
          </a:p>
          <a:p>
            <a:pPr marL="457200" lvl="1" indent="0" algn="ctr">
              <a:lnSpc>
                <a:spcPct val="150000"/>
              </a:lnSpc>
              <a:buNone/>
            </a:pPr>
            <a:endParaRPr lang="en-IN" sz="2000" dirty="0"/>
          </a:p>
        </p:txBody>
      </p:sp>
      <p:pic>
        <p:nvPicPr>
          <p:cNvPr id="7" name="Picture 6">
            <a:extLst>
              <a:ext uri="{FF2B5EF4-FFF2-40B4-BE49-F238E27FC236}">
                <a16:creationId xmlns:a16="http://schemas.microsoft.com/office/drawing/2014/main" id="{A67C91D4-7E0E-408B-B27E-6D8113159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576" y="4952211"/>
            <a:ext cx="3306064" cy="1341276"/>
          </a:xfrm>
          <a:prstGeom prst="rect">
            <a:avLst/>
          </a:prstGeom>
        </p:spPr>
      </p:pic>
    </p:spTree>
    <p:extLst>
      <p:ext uri="{BB962C8B-B14F-4D97-AF65-F5344CB8AC3E}">
        <p14:creationId xmlns:p14="http://schemas.microsoft.com/office/powerpoint/2010/main" val="279260848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A6909-68EE-485A-8B4E-D9CF5E2DADCF}"/>
              </a:ext>
            </a:extLst>
          </p:cNvPr>
          <p:cNvSpPr>
            <a:spLocks noGrp="1"/>
          </p:cNvSpPr>
          <p:nvPr>
            <p:ph type="title"/>
          </p:nvPr>
        </p:nvSpPr>
        <p:spPr>
          <a:xfrm>
            <a:off x="838200" y="325064"/>
            <a:ext cx="10515600" cy="1325563"/>
          </a:xfrm>
        </p:spPr>
        <p:txBody>
          <a:bodyPr>
            <a:normAutofit/>
          </a:bodyPr>
          <a:lstStyle/>
          <a:p>
            <a:r>
              <a:rPr lang="en-US" sz="4000" dirty="0"/>
              <a:t>Hydrogen Ion Homeostasis</a:t>
            </a:r>
            <a:endParaRPr lang="en-IN" sz="4000" dirty="0"/>
          </a:p>
        </p:txBody>
      </p:sp>
      <p:graphicFrame>
        <p:nvGraphicFramePr>
          <p:cNvPr id="10" name="Content Placeholder 9">
            <a:extLst>
              <a:ext uri="{FF2B5EF4-FFF2-40B4-BE49-F238E27FC236}">
                <a16:creationId xmlns:a16="http://schemas.microsoft.com/office/drawing/2014/main" id="{225D1413-D2BC-468E-9720-8E6572729B12}"/>
              </a:ext>
            </a:extLst>
          </p:cNvPr>
          <p:cNvGraphicFramePr>
            <a:graphicFrameLocks noGrp="1"/>
          </p:cNvGraphicFramePr>
          <p:nvPr>
            <p:ph idx="1"/>
            <p:extLst/>
          </p:nvPr>
        </p:nvGraphicFramePr>
        <p:xfrm>
          <a:off x="772998" y="1825625"/>
          <a:ext cx="105808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Arrow Connector 13">
            <a:extLst>
              <a:ext uri="{FF2B5EF4-FFF2-40B4-BE49-F238E27FC236}">
                <a16:creationId xmlns:a16="http://schemas.microsoft.com/office/drawing/2014/main" id="{878F1FBB-96A0-4C5C-B392-A0EA2B8A831F}"/>
              </a:ext>
            </a:extLst>
          </p:cNvPr>
          <p:cNvCxnSpPr>
            <a:cxnSpLocks/>
          </p:cNvCxnSpPr>
          <p:nvPr/>
        </p:nvCxnSpPr>
        <p:spPr>
          <a:xfrm>
            <a:off x="6063399" y="2696066"/>
            <a:ext cx="0" cy="801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82B696-E20C-48D2-BBF0-6EB5A7A0A92D}"/>
              </a:ext>
            </a:extLst>
          </p:cNvPr>
          <p:cNvCxnSpPr/>
          <p:nvPr/>
        </p:nvCxnSpPr>
        <p:spPr>
          <a:xfrm flipV="1">
            <a:off x="7550870" y="2441542"/>
            <a:ext cx="556182" cy="4996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58605D-35E8-4720-AEF5-E5A5714EE8DE}"/>
              </a:ext>
            </a:extLst>
          </p:cNvPr>
          <p:cNvCxnSpPr/>
          <p:nvPr/>
        </p:nvCxnSpPr>
        <p:spPr>
          <a:xfrm flipV="1">
            <a:off x="6523348" y="3252247"/>
            <a:ext cx="565609" cy="405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9657B6-1903-471C-A8D6-AF106EA4DDF1}"/>
              </a:ext>
            </a:extLst>
          </p:cNvPr>
          <p:cNvCxnSpPr/>
          <p:nvPr/>
        </p:nvCxnSpPr>
        <p:spPr>
          <a:xfrm>
            <a:off x="4871892" y="3240464"/>
            <a:ext cx="641022" cy="417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FBF42DC-886D-4EA2-A1C4-9F4F64D86DFB}"/>
              </a:ext>
            </a:extLst>
          </p:cNvPr>
          <p:cNvCxnSpPr>
            <a:cxnSpLocks/>
          </p:cNvCxnSpPr>
          <p:nvPr/>
        </p:nvCxnSpPr>
        <p:spPr>
          <a:xfrm>
            <a:off x="7711126" y="4534293"/>
            <a:ext cx="707010" cy="245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7B9C7C6-8CE3-47CC-8B58-8E74A2746177}"/>
              </a:ext>
            </a:extLst>
          </p:cNvPr>
          <p:cNvCxnSpPr/>
          <p:nvPr/>
        </p:nvCxnSpPr>
        <p:spPr>
          <a:xfrm>
            <a:off x="6664751" y="4147794"/>
            <a:ext cx="518474" cy="160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E8B428-E774-4DF6-8BB5-F10F9ED64BDB}"/>
              </a:ext>
            </a:extLst>
          </p:cNvPr>
          <p:cNvCxnSpPr/>
          <p:nvPr/>
        </p:nvCxnSpPr>
        <p:spPr>
          <a:xfrm>
            <a:off x="6221691" y="4402318"/>
            <a:ext cx="443060" cy="9426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B9813BB-A16E-4414-9A58-CBAB498BF549}"/>
              </a:ext>
            </a:extLst>
          </p:cNvPr>
          <p:cNvCxnSpPr/>
          <p:nvPr/>
        </p:nvCxnSpPr>
        <p:spPr>
          <a:xfrm flipH="1">
            <a:off x="5512914" y="4534293"/>
            <a:ext cx="293997" cy="8107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FC536ED-CC69-4FE6-AF2C-421BBE546FE9}"/>
              </a:ext>
            </a:extLst>
          </p:cNvPr>
          <p:cNvCxnSpPr>
            <a:cxnSpLocks/>
          </p:cNvCxnSpPr>
          <p:nvPr/>
        </p:nvCxnSpPr>
        <p:spPr>
          <a:xfrm flipV="1">
            <a:off x="4760536" y="4147794"/>
            <a:ext cx="829559" cy="2515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6EEBF70-C135-4D0B-8200-2F4029923B0F}"/>
              </a:ext>
            </a:extLst>
          </p:cNvPr>
          <p:cNvCxnSpPr/>
          <p:nvPr/>
        </p:nvCxnSpPr>
        <p:spPr>
          <a:xfrm flipH="1">
            <a:off x="3016577" y="4399356"/>
            <a:ext cx="113121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7F4A4F6-6D2B-4287-8ADC-CD6C98D49DE4}"/>
              </a:ext>
            </a:extLst>
          </p:cNvPr>
          <p:cNvSpPr txBox="1"/>
          <p:nvPr/>
        </p:nvSpPr>
        <p:spPr>
          <a:xfrm>
            <a:off x="2078609" y="4245467"/>
            <a:ext cx="1046376" cy="307777"/>
          </a:xfrm>
          <a:prstGeom prst="rect">
            <a:avLst/>
          </a:prstGeom>
          <a:noFill/>
        </p:spPr>
        <p:txBody>
          <a:bodyPr wrap="square" rtlCol="0">
            <a:spAutoFit/>
          </a:bodyPr>
          <a:lstStyle/>
          <a:p>
            <a:r>
              <a:rPr lang="en-US" sz="1400" dirty="0"/>
              <a:t>CO</a:t>
            </a:r>
            <a:r>
              <a:rPr lang="en-US" sz="1400" baseline="-25000" dirty="0"/>
              <a:t>2</a:t>
            </a:r>
            <a:r>
              <a:rPr lang="en-US" sz="1400" dirty="0"/>
              <a:t>+H</a:t>
            </a:r>
            <a:r>
              <a:rPr lang="en-US" sz="1400" baseline="-25000" dirty="0"/>
              <a:t>2</a:t>
            </a:r>
            <a:r>
              <a:rPr lang="en-US" sz="1400" dirty="0"/>
              <a:t>O</a:t>
            </a:r>
            <a:endParaRPr lang="en-IN" sz="1400" dirty="0"/>
          </a:p>
        </p:txBody>
      </p:sp>
      <p:sp>
        <p:nvSpPr>
          <p:cNvPr id="40" name="TextBox 39">
            <a:extLst>
              <a:ext uri="{FF2B5EF4-FFF2-40B4-BE49-F238E27FC236}">
                <a16:creationId xmlns:a16="http://schemas.microsoft.com/office/drawing/2014/main" id="{9A645EC2-5788-4CB1-9E1E-A2AE2CFCE3D4}"/>
              </a:ext>
            </a:extLst>
          </p:cNvPr>
          <p:cNvSpPr txBox="1"/>
          <p:nvPr/>
        </p:nvSpPr>
        <p:spPr>
          <a:xfrm rot="20614022">
            <a:off x="4869880" y="4004161"/>
            <a:ext cx="616961" cy="261610"/>
          </a:xfrm>
          <a:prstGeom prst="rect">
            <a:avLst/>
          </a:prstGeom>
          <a:noFill/>
        </p:spPr>
        <p:txBody>
          <a:bodyPr wrap="square" rtlCol="0">
            <a:spAutoFit/>
          </a:bodyPr>
          <a:lstStyle/>
          <a:p>
            <a:r>
              <a:rPr lang="en-US" sz="1100" dirty="0"/>
              <a:t>HCO3</a:t>
            </a:r>
            <a:r>
              <a:rPr lang="en-US" sz="1100" baseline="30000" dirty="0"/>
              <a:t>-</a:t>
            </a:r>
            <a:endParaRPr lang="en-IN" sz="1100" baseline="30000" dirty="0"/>
          </a:p>
        </p:txBody>
      </p:sp>
      <p:sp>
        <p:nvSpPr>
          <p:cNvPr id="41" name="TextBox 40">
            <a:extLst>
              <a:ext uri="{FF2B5EF4-FFF2-40B4-BE49-F238E27FC236}">
                <a16:creationId xmlns:a16="http://schemas.microsoft.com/office/drawing/2014/main" id="{A91E5CFC-610E-4094-A1F4-2D46F7B6EC99}"/>
              </a:ext>
            </a:extLst>
          </p:cNvPr>
          <p:cNvSpPr txBox="1"/>
          <p:nvPr/>
        </p:nvSpPr>
        <p:spPr>
          <a:xfrm>
            <a:off x="3352996" y="4095562"/>
            <a:ext cx="665767" cy="307777"/>
          </a:xfrm>
          <a:prstGeom prst="rect">
            <a:avLst/>
          </a:prstGeom>
          <a:noFill/>
        </p:spPr>
        <p:txBody>
          <a:bodyPr wrap="square" rtlCol="0">
            <a:spAutoFit/>
          </a:bodyPr>
          <a:lstStyle/>
          <a:p>
            <a:r>
              <a:rPr lang="en-US" sz="1400" dirty="0"/>
              <a:t>CA*</a:t>
            </a:r>
            <a:endParaRPr lang="en-IN" sz="1400" dirty="0"/>
          </a:p>
        </p:txBody>
      </p:sp>
      <p:cxnSp>
        <p:nvCxnSpPr>
          <p:cNvPr id="43" name="Straight Arrow Connector 42">
            <a:extLst>
              <a:ext uri="{FF2B5EF4-FFF2-40B4-BE49-F238E27FC236}">
                <a16:creationId xmlns:a16="http://schemas.microsoft.com/office/drawing/2014/main" id="{5FE571F4-D30C-4A88-AB67-C14BF7EEAED5}"/>
              </a:ext>
            </a:extLst>
          </p:cNvPr>
          <p:cNvCxnSpPr/>
          <p:nvPr/>
        </p:nvCxnSpPr>
        <p:spPr>
          <a:xfrm flipH="1">
            <a:off x="1696825" y="4553244"/>
            <a:ext cx="480767" cy="8860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5CA1AA5-D2B3-492A-9FA8-F374B01B1521}"/>
              </a:ext>
            </a:extLst>
          </p:cNvPr>
          <p:cNvSpPr txBox="1"/>
          <p:nvPr/>
        </p:nvSpPr>
        <p:spPr>
          <a:xfrm>
            <a:off x="1178349" y="5562377"/>
            <a:ext cx="1423448" cy="307777"/>
          </a:xfrm>
          <a:prstGeom prst="rect">
            <a:avLst/>
          </a:prstGeom>
          <a:noFill/>
        </p:spPr>
        <p:txBody>
          <a:bodyPr wrap="square" rtlCol="0">
            <a:spAutoFit/>
          </a:bodyPr>
          <a:lstStyle/>
          <a:p>
            <a:r>
              <a:rPr lang="en-US" sz="1400" dirty="0"/>
              <a:t>Excretion</a:t>
            </a:r>
            <a:endParaRPr lang="en-IN" sz="1400" dirty="0"/>
          </a:p>
        </p:txBody>
      </p:sp>
      <p:sp>
        <p:nvSpPr>
          <p:cNvPr id="45" name="TextBox 44">
            <a:extLst>
              <a:ext uri="{FF2B5EF4-FFF2-40B4-BE49-F238E27FC236}">
                <a16:creationId xmlns:a16="http://schemas.microsoft.com/office/drawing/2014/main" id="{66C8A756-6A57-4A76-867C-E567CB4BD9C9}"/>
              </a:ext>
            </a:extLst>
          </p:cNvPr>
          <p:cNvSpPr txBox="1"/>
          <p:nvPr/>
        </p:nvSpPr>
        <p:spPr>
          <a:xfrm>
            <a:off x="9459796" y="6306749"/>
            <a:ext cx="2903456" cy="307777"/>
          </a:xfrm>
          <a:prstGeom prst="rect">
            <a:avLst/>
          </a:prstGeom>
          <a:noFill/>
        </p:spPr>
        <p:txBody>
          <a:bodyPr wrap="square" rtlCol="0">
            <a:spAutoFit/>
          </a:bodyPr>
          <a:lstStyle/>
          <a:p>
            <a:r>
              <a:rPr lang="en-US" sz="1400" dirty="0"/>
              <a:t>*Carbonic anhydrase</a:t>
            </a:r>
            <a:endParaRPr lang="en-IN" sz="1400" dirty="0"/>
          </a:p>
        </p:txBody>
      </p:sp>
      <p:pic>
        <p:nvPicPr>
          <p:cNvPr id="3" name="Picture 2">
            <a:extLst>
              <a:ext uri="{FF2B5EF4-FFF2-40B4-BE49-F238E27FC236}">
                <a16:creationId xmlns:a16="http://schemas.microsoft.com/office/drawing/2014/main" id="{0A3AC641-DB9D-440A-A4EF-90271F054D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107052" y="2009041"/>
            <a:ext cx="917148" cy="595127"/>
          </a:xfrm>
          <a:prstGeom prst="rect">
            <a:avLst/>
          </a:prstGeom>
        </p:spPr>
      </p:pic>
      <p:pic>
        <p:nvPicPr>
          <p:cNvPr id="6" name="Picture 5">
            <a:extLst>
              <a:ext uri="{FF2B5EF4-FFF2-40B4-BE49-F238E27FC236}">
                <a16:creationId xmlns:a16="http://schemas.microsoft.com/office/drawing/2014/main" id="{31E352C7-CD6F-4862-B2AD-168147C5FD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0511" y="4779389"/>
            <a:ext cx="707009" cy="668291"/>
          </a:xfrm>
          <a:prstGeom prst="rect">
            <a:avLst/>
          </a:prstGeom>
        </p:spPr>
      </p:pic>
      <p:pic>
        <p:nvPicPr>
          <p:cNvPr id="8" name="Picture 7">
            <a:extLst>
              <a:ext uri="{FF2B5EF4-FFF2-40B4-BE49-F238E27FC236}">
                <a16:creationId xmlns:a16="http://schemas.microsoft.com/office/drawing/2014/main" id="{39898798-72AA-4C87-AF7C-D6093C7BDE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2018" y="5783566"/>
            <a:ext cx="1006379" cy="578668"/>
          </a:xfrm>
          <a:prstGeom prst="rect">
            <a:avLst/>
          </a:prstGeom>
        </p:spPr>
      </p:pic>
    </p:spTree>
    <p:extLst>
      <p:ext uri="{BB962C8B-B14F-4D97-AF65-F5344CB8AC3E}">
        <p14:creationId xmlns:p14="http://schemas.microsoft.com/office/powerpoint/2010/main" val="303874940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75E7-304F-42E5-96F6-F490252204B2}"/>
              </a:ext>
            </a:extLst>
          </p:cNvPr>
          <p:cNvSpPr>
            <a:spLocks noGrp="1"/>
          </p:cNvSpPr>
          <p:nvPr>
            <p:ph type="title"/>
          </p:nvPr>
        </p:nvSpPr>
        <p:spPr/>
        <p:txBody>
          <a:bodyPr/>
          <a:lstStyle/>
          <a:p>
            <a:r>
              <a:rPr lang="en-US" dirty="0"/>
              <a:t>Regulation of Acid Base</a:t>
            </a:r>
            <a:endParaRPr lang="en-IN" dirty="0"/>
          </a:p>
        </p:txBody>
      </p:sp>
      <p:sp>
        <p:nvSpPr>
          <p:cNvPr id="3" name="Content Placeholder 2">
            <a:extLst>
              <a:ext uri="{FF2B5EF4-FFF2-40B4-BE49-F238E27FC236}">
                <a16:creationId xmlns:a16="http://schemas.microsoft.com/office/drawing/2014/main" id="{675BFBCD-55F8-4EF7-BE18-0EDC93CA883E}"/>
              </a:ext>
            </a:extLst>
          </p:cNvPr>
          <p:cNvSpPr>
            <a:spLocks noGrp="1"/>
          </p:cNvSpPr>
          <p:nvPr>
            <p:ph idx="1"/>
          </p:nvPr>
        </p:nvSpPr>
        <p:spPr/>
        <p:txBody>
          <a:bodyPr/>
          <a:lstStyle/>
          <a:p>
            <a:pPr marL="0" indent="0">
              <a:buNone/>
            </a:pPr>
            <a:r>
              <a:rPr lang="en-US" sz="2000" dirty="0"/>
              <a:t>Buffers:</a:t>
            </a:r>
          </a:p>
          <a:p>
            <a:pPr lvl="1">
              <a:lnSpc>
                <a:spcPct val="150000"/>
              </a:lnSpc>
            </a:pPr>
            <a:r>
              <a:rPr lang="en-US" sz="2000" dirty="0"/>
              <a:t>Chemical systems which either release or accept H</a:t>
            </a:r>
            <a:r>
              <a:rPr lang="en-US" sz="2000" baseline="30000" dirty="0"/>
              <a:t>+</a:t>
            </a:r>
            <a:r>
              <a:rPr lang="en-US" sz="2000" dirty="0"/>
              <a:t>.</a:t>
            </a:r>
          </a:p>
          <a:p>
            <a:pPr lvl="1">
              <a:lnSpc>
                <a:spcPct val="150000"/>
              </a:lnSpc>
            </a:pPr>
            <a:r>
              <a:rPr lang="en-US" sz="2000" dirty="0"/>
              <a:t>Minimize change in pH induced by an acid or base.</a:t>
            </a:r>
          </a:p>
          <a:p>
            <a:pPr lvl="1">
              <a:lnSpc>
                <a:spcPct val="150000"/>
              </a:lnSpc>
            </a:pPr>
            <a:r>
              <a:rPr lang="en-US" sz="2000" dirty="0"/>
              <a:t>Provide immediate defense.</a:t>
            </a:r>
          </a:p>
          <a:p>
            <a:pPr lvl="1">
              <a:lnSpc>
                <a:spcPct val="150000"/>
              </a:lnSpc>
            </a:pPr>
            <a:r>
              <a:rPr lang="en-US" sz="2000" dirty="0"/>
              <a:t>Act fastest but has least buffering power.</a:t>
            </a:r>
          </a:p>
          <a:p>
            <a:pPr lvl="1">
              <a:lnSpc>
                <a:spcPct val="150000"/>
              </a:lnSpc>
            </a:pPr>
            <a:r>
              <a:rPr lang="en-US" sz="2000" dirty="0"/>
              <a:t>E.g. Bicarbonate, phosphate, proteins, hemoglobin, and bone bicarbonate.</a:t>
            </a:r>
          </a:p>
          <a:p>
            <a:endParaRPr lang="en-IN" sz="2000" dirty="0"/>
          </a:p>
        </p:txBody>
      </p:sp>
    </p:spTree>
    <p:extLst>
      <p:ext uri="{BB962C8B-B14F-4D97-AF65-F5344CB8AC3E}">
        <p14:creationId xmlns:p14="http://schemas.microsoft.com/office/powerpoint/2010/main" val="35583456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C295-C8E4-442B-BCA3-12109AFCF25E}"/>
              </a:ext>
            </a:extLst>
          </p:cNvPr>
          <p:cNvSpPr>
            <a:spLocks noGrp="1"/>
          </p:cNvSpPr>
          <p:nvPr>
            <p:ph type="title"/>
          </p:nvPr>
        </p:nvSpPr>
        <p:spPr/>
        <p:txBody>
          <a:bodyPr/>
          <a:lstStyle/>
          <a:p>
            <a:r>
              <a:rPr lang="en-US" dirty="0"/>
              <a:t>Learning Objectives:</a:t>
            </a:r>
            <a:endParaRPr lang="en-IN" dirty="0"/>
          </a:p>
        </p:txBody>
      </p:sp>
      <p:sp>
        <p:nvSpPr>
          <p:cNvPr id="3" name="Content Placeholder 2">
            <a:extLst>
              <a:ext uri="{FF2B5EF4-FFF2-40B4-BE49-F238E27FC236}">
                <a16:creationId xmlns:a16="http://schemas.microsoft.com/office/drawing/2014/main" id="{B2A7118E-D91A-4FD4-B25D-ECEDC56CDD00}"/>
              </a:ext>
            </a:extLst>
          </p:cNvPr>
          <p:cNvSpPr>
            <a:spLocks noGrp="1"/>
          </p:cNvSpPr>
          <p:nvPr>
            <p:ph idx="1"/>
          </p:nvPr>
        </p:nvSpPr>
        <p:spPr/>
        <p:txBody>
          <a:bodyPr/>
          <a:lstStyle/>
          <a:p>
            <a:pPr>
              <a:lnSpc>
                <a:spcPct val="150000"/>
              </a:lnSpc>
            </a:pPr>
            <a:r>
              <a:rPr lang="en-US" sz="2000" dirty="0"/>
              <a:t>Describe various aspects of ABG sampling.</a:t>
            </a:r>
          </a:p>
          <a:p>
            <a:pPr>
              <a:lnSpc>
                <a:spcPct val="150000"/>
              </a:lnSpc>
            </a:pPr>
            <a:r>
              <a:rPr lang="en-US" sz="2000" dirty="0"/>
              <a:t>Describe normal acid-base hemostasis.</a:t>
            </a:r>
          </a:p>
          <a:p>
            <a:pPr>
              <a:lnSpc>
                <a:spcPct val="150000"/>
              </a:lnSpc>
            </a:pPr>
            <a:r>
              <a:rPr lang="en-US" sz="2000" dirty="0"/>
              <a:t>Arterial blood gas interpretation.</a:t>
            </a:r>
            <a:endParaRPr lang="en-IN" sz="2000" dirty="0"/>
          </a:p>
        </p:txBody>
      </p:sp>
    </p:spTree>
    <p:extLst>
      <p:ext uri="{BB962C8B-B14F-4D97-AF65-F5344CB8AC3E}">
        <p14:creationId xmlns:p14="http://schemas.microsoft.com/office/powerpoint/2010/main" val="375896186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A32C-79B1-42B9-B88F-81E5E2E6E47F}"/>
              </a:ext>
            </a:extLst>
          </p:cNvPr>
          <p:cNvSpPr>
            <a:spLocks noGrp="1"/>
          </p:cNvSpPr>
          <p:nvPr>
            <p:ph type="title"/>
          </p:nvPr>
        </p:nvSpPr>
        <p:spPr/>
        <p:txBody>
          <a:bodyPr/>
          <a:lstStyle/>
          <a:p>
            <a:r>
              <a:rPr lang="en-US" dirty="0"/>
              <a:t>Regulation of Acid Base</a:t>
            </a:r>
            <a:endParaRPr lang="en-IN" dirty="0"/>
          </a:p>
        </p:txBody>
      </p:sp>
      <p:sp>
        <p:nvSpPr>
          <p:cNvPr id="3" name="Content Placeholder 2">
            <a:extLst>
              <a:ext uri="{FF2B5EF4-FFF2-40B4-BE49-F238E27FC236}">
                <a16:creationId xmlns:a16="http://schemas.microsoft.com/office/drawing/2014/main" id="{91D9CD96-0654-4ACB-9594-4C2E523BF271}"/>
              </a:ext>
            </a:extLst>
          </p:cNvPr>
          <p:cNvSpPr>
            <a:spLocks noGrp="1"/>
          </p:cNvSpPr>
          <p:nvPr>
            <p:ph idx="1"/>
          </p:nvPr>
        </p:nvSpPr>
        <p:spPr/>
        <p:txBody>
          <a:bodyPr>
            <a:normAutofit/>
          </a:bodyPr>
          <a:lstStyle/>
          <a:p>
            <a:pPr marL="0" indent="0">
              <a:lnSpc>
                <a:spcPct val="150000"/>
              </a:lnSpc>
              <a:buNone/>
            </a:pPr>
            <a:r>
              <a:rPr lang="en-US" sz="2000" dirty="0"/>
              <a:t>Respiratory Regulation</a:t>
            </a:r>
          </a:p>
          <a:p>
            <a:pPr lvl="1">
              <a:lnSpc>
                <a:spcPct val="150000"/>
              </a:lnSpc>
            </a:pPr>
            <a:r>
              <a:rPr lang="en-US" sz="2000" dirty="0"/>
              <a:t>By excreting volatile acids, lung regulates PaCO</a:t>
            </a:r>
            <a:r>
              <a:rPr lang="en-US" sz="2000" baseline="-25000" dirty="0"/>
              <a:t>2</a:t>
            </a:r>
            <a:r>
              <a:rPr lang="en-US" sz="2000" dirty="0"/>
              <a:t>.</a:t>
            </a:r>
          </a:p>
          <a:p>
            <a:pPr lvl="1">
              <a:lnSpc>
                <a:spcPct val="150000"/>
              </a:lnSpc>
            </a:pPr>
            <a:r>
              <a:rPr lang="en-US" sz="2000" dirty="0"/>
              <a:t>Modulated by brainstem respiratory centers, which alters alveolar ventilation in an attempt to keep plasma pH within normal range. </a:t>
            </a:r>
          </a:p>
          <a:p>
            <a:pPr lvl="1">
              <a:lnSpc>
                <a:spcPct val="150000"/>
              </a:lnSpc>
            </a:pPr>
            <a:r>
              <a:rPr lang="en-US" sz="2000" dirty="0"/>
              <a:t>The chemoreceptor sense any derangement in acid base balance and send afferent signals to brainstem respiratory centers. </a:t>
            </a:r>
          </a:p>
          <a:p>
            <a:pPr lvl="1">
              <a:lnSpc>
                <a:spcPct val="150000"/>
              </a:lnSpc>
            </a:pPr>
            <a:r>
              <a:rPr lang="en-US" sz="2000" dirty="0"/>
              <a:t>Respiratory regulation acts rapidly ( in seconds to minutes) and has double buffering power as compared to chemical buffers.</a:t>
            </a:r>
            <a:endParaRPr lang="en-IN" sz="2000" dirty="0"/>
          </a:p>
        </p:txBody>
      </p:sp>
    </p:spTree>
    <p:extLst>
      <p:ext uri="{BB962C8B-B14F-4D97-AF65-F5344CB8AC3E}">
        <p14:creationId xmlns:p14="http://schemas.microsoft.com/office/powerpoint/2010/main" val="420680760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6AEC-DEA1-49D7-A5E6-24671E75B7B7}"/>
              </a:ext>
            </a:extLst>
          </p:cNvPr>
          <p:cNvSpPr>
            <a:spLocks noGrp="1"/>
          </p:cNvSpPr>
          <p:nvPr>
            <p:ph type="title"/>
          </p:nvPr>
        </p:nvSpPr>
        <p:spPr/>
        <p:txBody>
          <a:bodyPr/>
          <a:lstStyle/>
          <a:p>
            <a:r>
              <a:rPr lang="en-US" dirty="0"/>
              <a:t>Regulation of Acid Base</a:t>
            </a:r>
            <a:endParaRPr lang="en-IN" dirty="0"/>
          </a:p>
        </p:txBody>
      </p:sp>
      <p:sp>
        <p:nvSpPr>
          <p:cNvPr id="3" name="Content Placeholder 2">
            <a:extLst>
              <a:ext uri="{FF2B5EF4-FFF2-40B4-BE49-F238E27FC236}">
                <a16:creationId xmlns:a16="http://schemas.microsoft.com/office/drawing/2014/main" id="{6F93924C-6971-4005-ACC4-51CF74119BAC}"/>
              </a:ext>
            </a:extLst>
          </p:cNvPr>
          <p:cNvSpPr>
            <a:spLocks noGrp="1"/>
          </p:cNvSpPr>
          <p:nvPr>
            <p:ph idx="1"/>
          </p:nvPr>
        </p:nvSpPr>
        <p:spPr/>
        <p:txBody>
          <a:bodyPr>
            <a:normAutofit/>
          </a:bodyPr>
          <a:lstStyle/>
          <a:p>
            <a:pPr marL="0" indent="0">
              <a:buNone/>
            </a:pPr>
            <a:r>
              <a:rPr lang="en-US" sz="2000" dirty="0"/>
              <a:t>Renal Regulation:</a:t>
            </a:r>
          </a:p>
          <a:p>
            <a:pPr lvl="1">
              <a:lnSpc>
                <a:spcPct val="150000"/>
              </a:lnSpc>
            </a:pPr>
            <a:r>
              <a:rPr lang="en-US" sz="2000" dirty="0"/>
              <a:t>Maintain plasma HCO</a:t>
            </a:r>
            <a:r>
              <a:rPr lang="en-US" sz="2000" baseline="-25000" dirty="0"/>
              <a:t>3</a:t>
            </a:r>
            <a:r>
              <a:rPr lang="en-US" sz="2000" dirty="0"/>
              <a:t> concentration and thereby pH regulation. </a:t>
            </a:r>
          </a:p>
          <a:p>
            <a:pPr lvl="1">
              <a:lnSpc>
                <a:spcPct val="150000"/>
              </a:lnSpc>
            </a:pPr>
            <a:r>
              <a:rPr lang="en-US" sz="2000" dirty="0"/>
              <a:t>Most powerful buffer system, which starts within hours, and takes 5-6 days to peak effect. </a:t>
            </a:r>
          </a:p>
          <a:p>
            <a:pPr lvl="1">
              <a:lnSpc>
                <a:spcPct val="150000"/>
              </a:lnSpc>
            </a:pPr>
            <a:r>
              <a:rPr lang="en-US" sz="2000" dirty="0"/>
              <a:t>Kidney regulates HCO</a:t>
            </a:r>
            <a:r>
              <a:rPr lang="en-US" sz="2000" baseline="-25000" dirty="0"/>
              <a:t>3 </a:t>
            </a:r>
            <a:r>
              <a:rPr lang="en-US" sz="2000" dirty="0"/>
              <a:t>by excreting non-volatile fixed acids by following three main mechanisms:</a:t>
            </a:r>
          </a:p>
          <a:p>
            <a:pPr lvl="2">
              <a:lnSpc>
                <a:spcPct val="150000"/>
              </a:lnSpc>
            </a:pPr>
            <a:r>
              <a:rPr lang="en-US" sz="2000" dirty="0"/>
              <a:t>Excretion of H</a:t>
            </a:r>
            <a:r>
              <a:rPr lang="en-US" sz="2000" baseline="30000" dirty="0"/>
              <a:t>+ </a:t>
            </a:r>
            <a:r>
              <a:rPr lang="en-US" sz="2000" dirty="0"/>
              <a:t>ion by tubular secretion. </a:t>
            </a:r>
          </a:p>
          <a:p>
            <a:pPr lvl="2">
              <a:lnSpc>
                <a:spcPct val="150000"/>
              </a:lnSpc>
            </a:pPr>
            <a:r>
              <a:rPr lang="en-US" sz="2000" dirty="0"/>
              <a:t>Reabsorption of filtered bicarbonate ions.</a:t>
            </a:r>
          </a:p>
          <a:p>
            <a:pPr lvl="2">
              <a:lnSpc>
                <a:spcPct val="150000"/>
              </a:lnSpc>
            </a:pPr>
            <a:r>
              <a:rPr lang="en-US" sz="2000" dirty="0"/>
              <a:t>Production of new HCO</a:t>
            </a:r>
            <a:r>
              <a:rPr lang="en-US" sz="2000" baseline="-25000" dirty="0"/>
              <a:t>3</a:t>
            </a:r>
            <a:r>
              <a:rPr lang="en-US" sz="2000" baseline="30000" dirty="0"/>
              <a:t>- </a:t>
            </a:r>
            <a:r>
              <a:rPr lang="en-US" sz="2000" dirty="0"/>
              <a:t>ions.</a:t>
            </a:r>
            <a:endParaRPr lang="en-IN" sz="2000" dirty="0"/>
          </a:p>
        </p:txBody>
      </p:sp>
    </p:spTree>
    <p:extLst>
      <p:ext uri="{BB962C8B-B14F-4D97-AF65-F5344CB8AC3E}">
        <p14:creationId xmlns:p14="http://schemas.microsoft.com/office/powerpoint/2010/main" val="64558995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22C1-7C9C-4AF6-ACF0-82721AA18FDB}"/>
              </a:ext>
            </a:extLst>
          </p:cNvPr>
          <p:cNvSpPr>
            <a:spLocks noGrp="1"/>
          </p:cNvSpPr>
          <p:nvPr>
            <p:ph type="title"/>
          </p:nvPr>
        </p:nvSpPr>
        <p:spPr>
          <a:xfrm>
            <a:off x="838200" y="146237"/>
            <a:ext cx="10515600" cy="1114883"/>
          </a:xfrm>
        </p:spPr>
        <p:txBody>
          <a:bodyPr>
            <a:normAutofit/>
          </a:bodyPr>
          <a:lstStyle/>
          <a:p>
            <a:r>
              <a:rPr lang="en-US" sz="4000" dirty="0"/>
              <a:t>Regulation of Acid Base</a:t>
            </a:r>
            <a:endParaRPr lang="en-IN" sz="4000" dirty="0"/>
          </a:p>
        </p:txBody>
      </p:sp>
      <p:pic>
        <p:nvPicPr>
          <p:cNvPr id="5" name="Content Placeholder 4">
            <a:extLst>
              <a:ext uri="{FF2B5EF4-FFF2-40B4-BE49-F238E27FC236}">
                <a16:creationId xmlns:a16="http://schemas.microsoft.com/office/drawing/2014/main" id="{8C452BDA-C6BE-4311-A18E-7CFBEFCE67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1647" y="1136021"/>
            <a:ext cx="7325411" cy="4585957"/>
          </a:xfrm>
        </p:spPr>
      </p:pic>
      <p:sp>
        <p:nvSpPr>
          <p:cNvPr id="6" name="TextBox 5">
            <a:extLst>
              <a:ext uri="{FF2B5EF4-FFF2-40B4-BE49-F238E27FC236}">
                <a16:creationId xmlns:a16="http://schemas.microsoft.com/office/drawing/2014/main" id="{A4BD241B-ECDE-4F91-A415-33EA6DA1B3F2}"/>
              </a:ext>
            </a:extLst>
          </p:cNvPr>
          <p:cNvSpPr txBox="1"/>
          <p:nvPr/>
        </p:nvSpPr>
        <p:spPr>
          <a:xfrm>
            <a:off x="5112470" y="6527345"/>
            <a:ext cx="7079530" cy="338554"/>
          </a:xfrm>
          <a:prstGeom prst="rect">
            <a:avLst/>
          </a:prstGeom>
          <a:noFill/>
        </p:spPr>
        <p:txBody>
          <a:bodyPr wrap="square" rtlCol="0">
            <a:spAutoFit/>
          </a:bodyPr>
          <a:lstStyle/>
          <a:p>
            <a:r>
              <a:rPr lang="en-IN" sz="1600" i="1" dirty="0"/>
              <a:t>https://www.physoc.org/magazine-articles/an-introduction-to-stewart-acid-base/</a:t>
            </a:r>
          </a:p>
        </p:txBody>
      </p:sp>
    </p:spTree>
    <p:extLst>
      <p:ext uri="{BB962C8B-B14F-4D97-AF65-F5344CB8AC3E}">
        <p14:creationId xmlns:p14="http://schemas.microsoft.com/office/powerpoint/2010/main" val="235125709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685DEE7-668A-4491-900B-0F34081DAEEF}"/>
              </a:ext>
            </a:extLst>
          </p:cNvPr>
          <p:cNvSpPr>
            <a:spLocks noGrp="1"/>
          </p:cNvSpPr>
          <p:nvPr>
            <p:ph type="title"/>
          </p:nvPr>
        </p:nvSpPr>
        <p:spPr/>
        <p:txBody>
          <a:bodyPr/>
          <a:lstStyle/>
          <a:p>
            <a:endParaRPr lang="en-IN"/>
          </a:p>
        </p:txBody>
      </p:sp>
      <p:sp>
        <p:nvSpPr>
          <p:cNvPr id="13" name="Text Placeholder 12">
            <a:extLst>
              <a:ext uri="{FF2B5EF4-FFF2-40B4-BE49-F238E27FC236}">
                <a16:creationId xmlns:a16="http://schemas.microsoft.com/office/drawing/2014/main" id="{A1332C80-2DB6-4278-84A3-D15ABE361224}"/>
              </a:ext>
            </a:extLst>
          </p:cNvPr>
          <p:cNvSpPr>
            <a:spLocks noGrp="1"/>
          </p:cNvSpPr>
          <p:nvPr>
            <p:ph type="body" sz="half" idx="2"/>
          </p:nvPr>
        </p:nvSpPr>
        <p:spPr/>
        <p:txBody>
          <a:bodyPr/>
          <a:lstStyle/>
          <a:p>
            <a:endParaRPr lang="en-IN"/>
          </a:p>
        </p:txBody>
      </p:sp>
      <p:sp>
        <p:nvSpPr>
          <p:cNvPr id="14" name="Content Placeholder 2">
            <a:extLst>
              <a:ext uri="{FF2B5EF4-FFF2-40B4-BE49-F238E27FC236}">
                <a16:creationId xmlns:a16="http://schemas.microsoft.com/office/drawing/2014/main" id="{EDB2A449-EDE9-4AEA-9219-CB3CB1779F9C}"/>
              </a:ext>
            </a:extLst>
          </p:cNvPr>
          <p:cNvSpPr>
            <a:spLocks noGrp="1"/>
          </p:cNvSpPr>
          <p:nvPr>
            <p:ph idx="1"/>
          </p:nvPr>
        </p:nvSpPr>
        <p:spPr>
          <a:xfrm>
            <a:off x="4876801" y="2438400"/>
            <a:ext cx="4868863"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solidFill>
                  <a:schemeClr val="tx1">
                    <a:lumMod val="75000"/>
                    <a:lumOff val="25000"/>
                  </a:schemeClr>
                </a:solidFill>
              </a:rPr>
              <a:t>Acid Base Disorders</a:t>
            </a:r>
            <a:endParaRPr lang="en-US" sz="1375" dirty="0">
              <a:solidFill>
                <a:schemeClr val="tx1">
                  <a:lumMod val="75000"/>
                  <a:lumOff val="25000"/>
                </a:schemeClr>
              </a:solidFill>
            </a:endParaRPr>
          </a:p>
        </p:txBody>
      </p:sp>
    </p:spTree>
    <p:extLst>
      <p:ext uri="{BB962C8B-B14F-4D97-AF65-F5344CB8AC3E}">
        <p14:creationId xmlns:p14="http://schemas.microsoft.com/office/powerpoint/2010/main" val="424564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1EED-0965-4AA2-A6BF-222DB6E09C59}"/>
              </a:ext>
            </a:extLst>
          </p:cNvPr>
          <p:cNvSpPr>
            <a:spLocks noGrp="1"/>
          </p:cNvSpPr>
          <p:nvPr>
            <p:ph type="title"/>
          </p:nvPr>
        </p:nvSpPr>
        <p:spPr/>
        <p:txBody>
          <a:bodyPr/>
          <a:lstStyle/>
          <a:p>
            <a:r>
              <a:rPr lang="en-US" dirty="0"/>
              <a:t>Primary acid base disorders</a:t>
            </a:r>
            <a:endParaRPr lang="en-IN" dirty="0"/>
          </a:p>
        </p:txBody>
      </p:sp>
      <p:sp>
        <p:nvSpPr>
          <p:cNvPr id="3" name="Content Placeholder 2">
            <a:extLst>
              <a:ext uri="{FF2B5EF4-FFF2-40B4-BE49-F238E27FC236}">
                <a16:creationId xmlns:a16="http://schemas.microsoft.com/office/drawing/2014/main" id="{3C8FF2E0-E382-4979-AE36-6CD40E27E046}"/>
              </a:ext>
            </a:extLst>
          </p:cNvPr>
          <p:cNvSpPr>
            <a:spLocks noGrp="1"/>
          </p:cNvSpPr>
          <p:nvPr>
            <p:ph idx="1"/>
          </p:nvPr>
        </p:nvSpPr>
        <p:spPr/>
        <p:txBody>
          <a:bodyPr>
            <a:normAutofit/>
          </a:bodyPr>
          <a:lstStyle/>
          <a:p>
            <a:pPr>
              <a:lnSpc>
                <a:spcPct val="150000"/>
              </a:lnSpc>
            </a:pPr>
            <a:r>
              <a:rPr lang="en-US" sz="2000" dirty="0"/>
              <a:t>F</a:t>
            </a:r>
            <a:r>
              <a:rPr lang="en-IN" sz="2000" dirty="0"/>
              <a:t>our primary acid base disorders are defined depending upon initial disturbances.</a:t>
            </a:r>
          </a:p>
          <a:p>
            <a:pPr marL="457200" lvl="1" indent="0">
              <a:lnSpc>
                <a:spcPct val="150000"/>
              </a:lnSpc>
              <a:buNone/>
            </a:pPr>
            <a:endParaRPr lang="en-IN" sz="2000" dirty="0"/>
          </a:p>
        </p:txBody>
      </p:sp>
      <p:graphicFrame>
        <p:nvGraphicFramePr>
          <p:cNvPr id="4" name="Table 3">
            <a:extLst>
              <a:ext uri="{FF2B5EF4-FFF2-40B4-BE49-F238E27FC236}">
                <a16:creationId xmlns:a16="http://schemas.microsoft.com/office/drawing/2014/main" id="{F1B8D154-7542-41DD-A58D-A7B8A5F8A62F}"/>
              </a:ext>
            </a:extLst>
          </p:cNvPr>
          <p:cNvGraphicFramePr>
            <a:graphicFrameLocks noGrp="1"/>
          </p:cNvGraphicFramePr>
          <p:nvPr>
            <p:extLst>
              <p:ext uri="{D42A27DB-BD31-4B8C-83A1-F6EECF244321}">
                <p14:modId xmlns:p14="http://schemas.microsoft.com/office/powerpoint/2010/main" val="1517149890"/>
              </p:ext>
            </p:extLst>
          </p:nvPr>
        </p:nvGraphicFramePr>
        <p:xfrm>
          <a:off x="1285507" y="2363213"/>
          <a:ext cx="9620985" cy="2988825"/>
        </p:xfrm>
        <a:graphic>
          <a:graphicData uri="http://schemas.openxmlformats.org/drawingml/2006/table">
            <a:tbl>
              <a:tblPr firstRow="1" bandRow="1">
                <a:tableStyleId>{5C22544A-7EE6-4342-B048-85BDC9FD1C3A}</a:tableStyleId>
              </a:tblPr>
              <a:tblGrid>
                <a:gridCol w="3206995">
                  <a:extLst>
                    <a:ext uri="{9D8B030D-6E8A-4147-A177-3AD203B41FA5}">
                      <a16:colId xmlns:a16="http://schemas.microsoft.com/office/drawing/2014/main" val="4125580771"/>
                    </a:ext>
                  </a:extLst>
                </a:gridCol>
                <a:gridCol w="3206995">
                  <a:extLst>
                    <a:ext uri="{9D8B030D-6E8A-4147-A177-3AD203B41FA5}">
                      <a16:colId xmlns:a16="http://schemas.microsoft.com/office/drawing/2014/main" val="1319126875"/>
                    </a:ext>
                  </a:extLst>
                </a:gridCol>
                <a:gridCol w="3206995">
                  <a:extLst>
                    <a:ext uri="{9D8B030D-6E8A-4147-A177-3AD203B41FA5}">
                      <a16:colId xmlns:a16="http://schemas.microsoft.com/office/drawing/2014/main" val="1383116778"/>
                    </a:ext>
                  </a:extLst>
                </a:gridCol>
              </a:tblGrid>
              <a:tr h="597765">
                <a:tc>
                  <a:txBody>
                    <a:bodyPr/>
                    <a:lstStyle/>
                    <a:p>
                      <a:r>
                        <a:rPr lang="en-US" sz="1800" dirty="0"/>
                        <a:t>Primary Disorder</a:t>
                      </a:r>
                      <a:endParaRPr lang="en-IN" sz="1800" dirty="0"/>
                    </a:p>
                  </a:txBody>
                  <a:tcPr/>
                </a:tc>
                <a:tc>
                  <a:txBody>
                    <a:bodyPr/>
                    <a:lstStyle/>
                    <a:p>
                      <a:r>
                        <a:rPr lang="en-US" sz="1800" dirty="0"/>
                        <a:t>Primary Change</a:t>
                      </a:r>
                      <a:endParaRPr lang="en-IN" sz="1800" dirty="0"/>
                    </a:p>
                  </a:txBody>
                  <a:tcPr/>
                </a:tc>
                <a:tc>
                  <a:txBody>
                    <a:bodyPr/>
                    <a:lstStyle/>
                    <a:p>
                      <a:r>
                        <a:rPr lang="en-US" sz="1800" dirty="0"/>
                        <a:t>Compensatory Change</a:t>
                      </a:r>
                      <a:endParaRPr lang="en-IN" sz="1800" dirty="0"/>
                    </a:p>
                  </a:txBody>
                  <a:tcPr/>
                </a:tc>
                <a:extLst>
                  <a:ext uri="{0D108BD9-81ED-4DB2-BD59-A6C34878D82A}">
                    <a16:rowId xmlns:a16="http://schemas.microsoft.com/office/drawing/2014/main" val="1814072946"/>
                  </a:ext>
                </a:extLst>
              </a:tr>
              <a:tr h="597765">
                <a:tc>
                  <a:txBody>
                    <a:bodyPr/>
                    <a:lstStyle/>
                    <a:p>
                      <a:r>
                        <a:rPr lang="en-US" sz="1800" dirty="0"/>
                        <a:t>Respiratory Acidosis</a:t>
                      </a:r>
                      <a:endParaRPr lang="en-IN" sz="1800" dirty="0"/>
                    </a:p>
                  </a:txBody>
                  <a:tcPr/>
                </a:tc>
                <a:tc>
                  <a:txBody>
                    <a:bodyPr/>
                    <a:lstStyle/>
                    <a:p>
                      <a:r>
                        <a:rPr lang="en-IN" sz="1800" dirty="0"/>
                        <a:t>↑ PCO</a:t>
                      </a:r>
                      <a:r>
                        <a:rPr lang="en-IN" sz="1800" baseline="-25000" dirty="0"/>
                        <a:t>2</a:t>
                      </a:r>
                      <a:endParaRPr lang="en-IN" sz="1800" dirty="0"/>
                    </a:p>
                  </a:txBody>
                  <a:tcPr/>
                </a:tc>
                <a:tc>
                  <a:txBody>
                    <a:bodyPr/>
                    <a:lstStyle/>
                    <a:p>
                      <a:r>
                        <a:rPr lang="en-IN" sz="1800" dirty="0"/>
                        <a:t>↑ HCO</a:t>
                      </a:r>
                      <a:r>
                        <a:rPr lang="en-IN" sz="1800" baseline="-25000" dirty="0"/>
                        <a:t>3</a:t>
                      </a:r>
                      <a:r>
                        <a:rPr lang="en-IN" sz="1800" baseline="30000" dirty="0"/>
                        <a:t>-</a:t>
                      </a:r>
                      <a:endParaRPr lang="en-IN" sz="1800" dirty="0"/>
                    </a:p>
                  </a:txBody>
                  <a:tcPr/>
                </a:tc>
                <a:extLst>
                  <a:ext uri="{0D108BD9-81ED-4DB2-BD59-A6C34878D82A}">
                    <a16:rowId xmlns:a16="http://schemas.microsoft.com/office/drawing/2014/main" val="1836426085"/>
                  </a:ext>
                </a:extLst>
              </a:tr>
              <a:tr h="597765">
                <a:tc>
                  <a:txBody>
                    <a:bodyPr/>
                    <a:lstStyle/>
                    <a:p>
                      <a:r>
                        <a:rPr lang="en-US" sz="1800" dirty="0"/>
                        <a:t>Respiratory Alkalosis</a:t>
                      </a:r>
                      <a:endParaRPr lang="en-IN" sz="1800" dirty="0"/>
                    </a:p>
                  </a:txBody>
                  <a:tcPr/>
                </a:tc>
                <a:tc>
                  <a:txBody>
                    <a:bodyPr/>
                    <a:lstStyle/>
                    <a:p>
                      <a:r>
                        <a:rPr lang="en-IN" sz="1800" dirty="0"/>
                        <a:t>↓ PCO</a:t>
                      </a:r>
                      <a:r>
                        <a:rPr lang="en-IN" sz="1800" baseline="-25000" dirty="0"/>
                        <a:t>2</a:t>
                      </a:r>
                      <a:endParaRPr lang="en-IN" sz="1800" dirty="0"/>
                    </a:p>
                  </a:txBody>
                  <a:tcPr/>
                </a:tc>
                <a:tc>
                  <a:txBody>
                    <a:bodyPr/>
                    <a:lstStyle/>
                    <a:p>
                      <a:r>
                        <a:rPr lang="en-IN" sz="1800" dirty="0"/>
                        <a:t>↓HCO</a:t>
                      </a:r>
                      <a:r>
                        <a:rPr lang="en-IN" sz="1800" baseline="-25000" dirty="0"/>
                        <a:t>3</a:t>
                      </a:r>
                      <a:r>
                        <a:rPr lang="en-IN" sz="1800" baseline="30000" dirty="0"/>
                        <a:t>-</a:t>
                      </a:r>
                      <a:endParaRPr lang="en-IN" sz="1800" dirty="0"/>
                    </a:p>
                  </a:txBody>
                  <a:tcPr/>
                </a:tc>
                <a:extLst>
                  <a:ext uri="{0D108BD9-81ED-4DB2-BD59-A6C34878D82A}">
                    <a16:rowId xmlns:a16="http://schemas.microsoft.com/office/drawing/2014/main" val="2284522752"/>
                  </a:ext>
                </a:extLst>
              </a:tr>
              <a:tr h="597765">
                <a:tc>
                  <a:txBody>
                    <a:bodyPr/>
                    <a:lstStyle/>
                    <a:p>
                      <a:r>
                        <a:rPr lang="en-US" sz="1800" dirty="0"/>
                        <a:t>Metabolic Acidosis</a:t>
                      </a:r>
                      <a:endParaRPr lang="en-IN" sz="1800" dirty="0"/>
                    </a:p>
                  </a:txBody>
                  <a:tcPr/>
                </a:tc>
                <a:tc>
                  <a:txBody>
                    <a:bodyPr/>
                    <a:lstStyle/>
                    <a:p>
                      <a:r>
                        <a:rPr lang="en-IN" sz="1800" dirty="0"/>
                        <a:t>↓HCO</a:t>
                      </a:r>
                      <a:r>
                        <a:rPr lang="en-IN" sz="1800" baseline="-25000" dirty="0"/>
                        <a:t>3</a:t>
                      </a:r>
                      <a:r>
                        <a:rPr lang="en-IN" sz="1800" baseline="30000" dirty="0"/>
                        <a:t>-</a:t>
                      </a:r>
                      <a:endParaRPr lang="en-IN" sz="1800" dirty="0"/>
                    </a:p>
                  </a:txBody>
                  <a:tcPr/>
                </a:tc>
                <a:tc>
                  <a:txBody>
                    <a:bodyPr/>
                    <a:lstStyle/>
                    <a:p>
                      <a:r>
                        <a:rPr lang="en-IN" sz="1800" dirty="0"/>
                        <a:t>↓ PCO</a:t>
                      </a:r>
                      <a:r>
                        <a:rPr lang="en-IN" sz="1800" baseline="-25000" dirty="0"/>
                        <a:t>2</a:t>
                      </a:r>
                      <a:endParaRPr lang="en-IN" sz="1800" dirty="0"/>
                    </a:p>
                  </a:txBody>
                  <a:tcPr/>
                </a:tc>
                <a:extLst>
                  <a:ext uri="{0D108BD9-81ED-4DB2-BD59-A6C34878D82A}">
                    <a16:rowId xmlns:a16="http://schemas.microsoft.com/office/drawing/2014/main" val="408500222"/>
                  </a:ext>
                </a:extLst>
              </a:tr>
              <a:tr h="597765">
                <a:tc>
                  <a:txBody>
                    <a:bodyPr/>
                    <a:lstStyle/>
                    <a:p>
                      <a:r>
                        <a:rPr lang="en-US" sz="1800" dirty="0"/>
                        <a:t>Metabolic Alkalosis</a:t>
                      </a:r>
                      <a:endParaRPr lang="en-IN" sz="1800" dirty="0"/>
                    </a:p>
                  </a:txBody>
                  <a:tcPr/>
                </a:tc>
                <a:tc>
                  <a:txBody>
                    <a:bodyPr/>
                    <a:lstStyle/>
                    <a:p>
                      <a:r>
                        <a:rPr lang="en-IN" sz="1800"/>
                        <a:t>↑HCO</a:t>
                      </a:r>
                      <a:r>
                        <a:rPr lang="en-IN" sz="1800" baseline="-25000"/>
                        <a:t>3</a:t>
                      </a:r>
                      <a:r>
                        <a:rPr lang="en-IN" sz="1800" baseline="30000"/>
                        <a:t>-</a:t>
                      </a:r>
                      <a:endParaRPr lang="en-IN" sz="1800" dirty="0"/>
                    </a:p>
                  </a:txBody>
                  <a:tcPr/>
                </a:tc>
                <a:tc>
                  <a:txBody>
                    <a:bodyPr/>
                    <a:lstStyle/>
                    <a:p>
                      <a:r>
                        <a:rPr lang="en-IN" sz="1800" dirty="0"/>
                        <a:t>↑PCO</a:t>
                      </a:r>
                      <a:r>
                        <a:rPr lang="en-IN" sz="1800" baseline="-25000" dirty="0"/>
                        <a:t>2</a:t>
                      </a:r>
                      <a:r>
                        <a:rPr lang="en-IN" sz="1800" dirty="0"/>
                        <a:t> </a:t>
                      </a:r>
                    </a:p>
                  </a:txBody>
                  <a:tcPr/>
                </a:tc>
                <a:extLst>
                  <a:ext uri="{0D108BD9-81ED-4DB2-BD59-A6C34878D82A}">
                    <a16:rowId xmlns:a16="http://schemas.microsoft.com/office/drawing/2014/main" val="1886923150"/>
                  </a:ext>
                </a:extLst>
              </a:tr>
            </a:tbl>
          </a:graphicData>
        </a:graphic>
      </p:graphicFrame>
    </p:spTree>
    <p:extLst>
      <p:ext uri="{BB962C8B-B14F-4D97-AF65-F5344CB8AC3E}">
        <p14:creationId xmlns:p14="http://schemas.microsoft.com/office/powerpoint/2010/main" val="42069133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197-905A-465E-9163-38E716CA4C9A}"/>
              </a:ext>
            </a:extLst>
          </p:cNvPr>
          <p:cNvSpPr>
            <a:spLocks noGrp="1"/>
          </p:cNvSpPr>
          <p:nvPr>
            <p:ph type="title"/>
          </p:nvPr>
        </p:nvSpPr>
        <p:spPr/>
        <p:txBody>
          <a:bodyPr>
            <a:normAutofit/>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C287EAA9-26AA-45FC-BBDB-0229DEB548C2}"/>
              </a:ext>
            </a:extLst>
          </p:cNvPr>
          <p:cNvSpPr>
            <a:spLocks noGrp="1"/>
          </p:cNvSpPr>
          <p:nvPr>
            <p:ph idx="1"/>
          </p:nvPr>
        </p:nvSpPr>
        <p:spPr/>
        <p:txBody>
          <a:bodyPr>
            <a:normAutofit/>
          </a:bodyPr>
          <a:lstStyle/>
          <a:p>
            <a:pPr>
              <a:lnSpc>
                <a:spcPct val="120000"/>
              </a:lnSpc>
            </a:pPr>
            <a:r>
              <a:rPr lang="en-US" sz="2000" dirty="0"/>
              <a:t>Body’s response to neutralize the effect of initial insult on pH hemostasis is called compensation. </a:t>
            </a:r>
          </a:p>
          <a:p>
            <a:pPr>
              <a:lnSpc>
                <a:spcPct val="120000"/>
              </a:lnSpc>
            </a:pPr>
            <a:r>
              <a:rPr lang="en-US" sz="2000" dirty="0"/>
              <a:t>Remember that pH is maintained by ratio of HCO</a:t>
            </a:r>
            <a:r>
              <a:rPr lang="en-US" sz="2000" baseline="-25000" dirty="0"/>
              <a:t>3</a:t>
            </a:r>
            <a:r>
              <a:rPr lang="en-US" sz="2000" dirty="0"/>
              <a:t>/PaCO</a:t>
            </a:r>
            <a:r>
              <a:rPr lang="en-US" sz="2000" baseline="-25000" dirty="0"/>
              <a:t>2</a:t>
            </a:r>
            <a:r>
              <a:rPr lang="en-US" sz="2000" dirty="0"/>
              <a:t> ( Henderson-Hasselbalch equation)</a:t>
            </a:r>
          </a:p>
          <a:p>
            <a:pPr>
              <a:lnSpc>
                <a:spcPct val="120000"/>
              </a:lnSpc>
            </a:pPr>
            <a:r>
              <a:rPr lang="en-US" sz="2000" dirty="0"/>
              <a:t>So primary metabolic disorders (primary change in HCO</a:t>
            </a:r>
            <a:r>
              <a:rPr lang="en-US" sz="2000" baseline="-25000" dirty="0"/>
              <a:t>3</a:t>
            </a:r>
            <a:r>
              <a:rPr lang="en-US" sz="2000" dirty="0"/>
              <a:t>) lead to compensatory respiratory responses ( Secondary change in PaCO</a:t>
            </a:r>
            <a:r>
              <a:rPr lang="en-US" sz="2000" baseline="-25000" dirty="0"/>
              <a:t>2</a:t>
            </a:r>
            <a:r>
              <a:rPr lang="en-US" sz="2000" dirty="0"/>
              <a:t>)</a:t>
            </a:r>
          </a:p>
          <a:p>
            <a:pPr marL="0" indent="0" algn="ctr">
              <a:lnSpc>
                <a:spcPct val="120000"/>
              </a:lnSpc>
              <a:buNone/>
            </a:pPr>
            <a:r>
              <a:rPr lang="en-US" sz="2000" dirty="0"/>
              <a:t>And</a:t>
            </a:r>
          </a:p>
          <a:p>
            <a:pPr>
              <a:lnSpc>
                <a:spcPct val="120000"/>
              </a:lnSpc>
            </a:pPr>
            <a:r>
              <a:rPr lang="en-US" sz="2000" dirty="0"/>
              <a:t>Primary respiratory disorder (primary change in PaCO</a:t>
            </a:r>
            <a:r>
              <a:rPr lang="en-US" sz="2000" baseline="-25000" dirty="0"/>
              <a:t>2</a:t>
            </a:r>
            <a:r>
              <a:rPr lang="en-US" sz="2000" dirty="0"/>
              <a:t>) leads to compensatory metabolic responses (secondary change in HCO</a:t>
            </a:r>
            <a:r>
              <a:rPr lang="en-US" sz="2000" baseline="-25000" dirty="0"/>
              <a:t>3</a:t>
            </a:r>
            <a:r>
              <a:rPr lang="en-US" sz="2000" dirty="0"/>
              <a:t>)</a:t>
            </a:r>
            <a:endParaRPr lang="en-IN" sz="2000" dirty="0"/>
          </a:p>
        </p:txBody>
      </p:sp>
    </p:spTree>
    <p:extLst>
      <p:ext uri="{BB962C8B-B14F-4D97-AF65-F5344CB8AC3E}">
        <p14:creationId xmlns:p14="http://schemas.microsoft.com/office/powerpoint/2010/main" val="415962032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BFC2-3B95-41C3-9D4C-890AE0553E59}"/>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9E1FD4B7-502F-4256-B5BB-41C5EF39C13D}"/>
              </a:ext>
            </a:extLst>
          </p:cNvPr>
          <p:cNvSpPr>
            <a:spLocks noGrp="1"/>
          </p:cNvSpPr>
          <p:nvPr>
            <p:ph idx="1"/>
          </p:nvPr>
        </p:nvSpPr>
        <p:spPr/>
        <p:txBody>
          <a:bodyPr/>
          <a:lstStyle/>
          <a:p>
            <a:r>
              <a:rPr lang="en-US" sz="2000" dirty="0"/>
              <a:t>Response to metabolic Acid:</a:t>
            </a:r>
          </a:p>
          <a:p>
            <a:pPr lvl="1"/>
            <a:r>
              <a:rPr lang="en-US" sz="2000" dirty="0"/>
              <a:t>Response to metabolic acid base disorder involves change in minute ventilation mediated by chemoreceptors located in carotid body.</a:t>
            </a:r>
          </a:p>
          <a:p>
            <a:pPr lvl="1"/>
            <a:r>
              <a:rPr lang="en-US" sz="2000" dirty="0"/>
              <a:t>Secondary response to metabolic acidosis is increase in minute ventilation. </a:t>
            </a:r>
          </a:p>
          <a:p>
            <a:pPr lvl="1"/>
            <a:r>
              <a:rPr lang="en-US" sz="2000" dirty="0"/>
              <a:t>Response appears in 30-120 minutes, can take 12-24 </a:t>
            </a:r>
            <a:r>
              <a:rPr lang="en-US" sz="2000" dirty="0" err="1"/>
              <a:t>hrs</a:t>
            </a:r>
            <a:r>
              <a:rPr lang="en-US" sz="2000" dirty="0"/>
              <a:t> to complete.</a:t>
            </a:r>
          </a:p>
          <a:p>
            <a:pPr lvl="1"/>
            <a:r>
              <a:rPr lang="en-US" sz="2000" dirty="0"/>
              <a:t>Magnitude of response:</a:t>
            </a:r>
          </a:p>
          <a:p>
            <a:pPr marL="457200" lvl="1" indent="0">
              <a:buNone/>
            </a:pPr>
            <a:r>
              <a:rPr lang="en-US" sz="2000" dirty="0"/>
              <a:t>			ΔPaCO</a:t>
            </a:r>
            <a:r>
              <a:rPr lang="en-US" sz="2000" baseline="-25000" dirty="0"/>
              <a:t>2 </a:t>
            </a:r>
            <a:r>
              <a:rPr lang="en-US" sz="2000" dirty="0"/>
              <a:t>= 1.2 x Δ HCO</a:t>
            </a:r>
            <a:r>
              <a:rPr lang="en-US" sz="2000" baseline="-25000" dirty="0"/>
              <a:t>3</a:t>
            </a:r>
            <a:r>
              <a:rPr lang="en-US" sz="2000" baseline="30000" dirty="0"/>
              <a:t>-</a:t>
            </a:r>
          </a:p>
          <a:p>
            <a:pPr marL="457200" lvl="1" indent="0">
              <a:buNone/>
            </a:pPr>
            <a:r>
              <a:rPr lang="en-US" sz="2000" dirty="0"/>
              <a:t>Considering normal values of PaCO</a:t>
            </a:r>
            <a:r>
              <a:rPr lang="en-US" sz="2000" baseline="-25000" dirty="0"/>
              <a:t>2 </a:t>
            </a:r>
            <a:r>
              <a:rPr lang="en-US" sz="2000" dirty="0"/>
              <a:t>= 40 </a:t>
            </a:r>
            <a:r>
              <a:rPr lang="en-US" sz="2000" dirty="0" err="1"/>
              <a:t>mmhg</a:t>
            </a:r>
            <a:endParaRPr lang="en-US" sz="2000" dirty="0"/>
          </a:p>
          <a:p>
            <a:pPr marL="457200" lvl="1" indent="0">
              <a:buNone/>
            </a:pPr>
            <a:r>
              <a:rPr lang="en-US" sz="2000" dirty="0"/>
              <a:t>And HCO</a:t>
            </a:r>
            <a:r>
              <a:rPr lang="en-US" sz="2000" baseline="-25000" dirty="0"/>
              <a:t>3</a:t>
            </a:r>
            <a:r>
              <a:rPr lang="en-US" sz="2000" baseline="30000" dirty="0"/>
              <a:t>-</a:t>
            </a:r>
            <a:r>
              <a:rPr lang="en-US" sz="2000" dirty="0"/>
              <a:t>= 24mEq/L</a:t>
            </a:r>
          </a:p>
          <a:p>
            <a:pPr marL="457200" lvl="1" indent="0">
              <a:buNone/>
            </a:pPr>
            <a:r>
              <a:rPr lang="en-US" sz="2000" dirty="0"/>
              <a:t>		Expected PaCO</a:t>
            </a:r>
            <a:r>
              <a:rPr lang="en-US" sz="2000" baseline="-25000" dirty="0"/>
              <a:t>2 </a:t>
            </a:r>
            <a:r>
              <a:rPr lang="en-US" sz="2000" dirty="0"/>
              <a:t>= 40 [ 1.2 x (24 – current HCO</a:t>
            </a:r>
            <a:r>
              <a:rPr lang="en-US" sz="2000" baseline="-25000" dirty="0"/>
              <a:t>3</a:t>
            </a:r>
            <a:r>
              <a:rPr lang="en-US" sz="2000" baseline="30000" dirty="0"/>
              <a:t>-</a:t>
            </a:r>
            <a:r>
              <a:rPr lang="en-US" sz="2000" dirty="0"/>
              <a:t>] </a:t>
            </a:r>
          </a:p>
          <a:p>
            <a:pPr marL="457200" lvl="1" indent="0">
              <a:buNone/>
            </a:pPr>
            <a:endParaRPr lang="en-IN" sz="2000" dirty="0"/>
          </a:p>
        </p:txBody>
      </p:sp>
    </p:spTree>
    <p:extLst>
      <p:ext uri="{BB962C8B-B14F-4D97-AF65-F5344CB8AC3E}">
        <p14:creationId xmlns:p14="http://schemas.microsoft.com/office/powerpoint/2010/main" val="390363239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EDEC-1331-4431-B431-68FB640E1085}"/>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6DE7CE85-09B2-47E3-ACE0-AD5CA6C9A48C}"/>
              </a:ext>
            </a:extLst>
          </p:cNvPr>
          <p:cNvSpPr>
            <a:spLocks noGrp="1"/>
          </p:cNvSpPr>
          <p:nvPr>
            <p:ph idx="1"/>
          </p:nvPr>
        </p:nvSpPr>
        <p:spPr/>
        <p:txBody>
          <a:bodyPr/>
          <a:lstStyle/>
          <a:p>
            <a:r>
              <a:rPr lang="en-US" sz="2000" dirty="0"/>
              <a:t>Response to metabolic alkalosis:</a:t>
            </a:r>
          </a:p>
          <a:p>
            <a:pPr lvl="1"/>
            <a:r>
              <a:rPr lang="en-US" sz="2000" dirty="0"/>
              <a:t>Secondary Response to metabolic alkalosis is decrease in minute ventilation. </a:t>
            </a:r>
          </a:p>
          <a:p>
            <a:pPr lvl="1"/>
            <a:r>
              <a:rPr lang="en-US" sz="2000" dirty="0"/>
              <a:t>Magnitude of response to metabolic alkalosis is defined by equation</a:t>
            </a:r>
          </a:p>
          <a:p>
            <a:pPr marL="457200" lvl="1" indent="0">
              <a:buNone/>
            </a:pPr>
            <a:r>
              <a:rPr lang="en-US" sz="2000" dirty="0"/>
              <a:t>				ΔPaCO</a:t>
            </a:r>
            <a:r>
              <a:rPr lang="en-US" sz="2000" baseline="-25000" dirty="0"/>
              <a:t>2 </a:t>
            </a:r>
            <a:r>
              <a:rPr lang="en-US" sz="2000" dirty="0"/>
              <a:t>= 0.7 </a:t>
            </a:r>
            <a:r>
              <a:rPr lang="el-GR" sz="2000" dirty="0"/>
              <a:t>Δ</a:t>
            </a:r>
            <a:r>
              <a:rPr lang="en-US" sz="2000" dirty="0"/>
              <a:t> HCO</a:t>
            </a:r>
            <a:r>
              <a:rPr lang="en-US" sz="2000" baseline="-25000" dirty="0"/>
              <a:t>3</a:t>
            </a:r>
            <a:r>
              <a:rPr lang="en-US" sz="2000" baseline="30000" dirty="0"/>
              <a:t>- </a:t>
            </a:r>
            <a:endParaRPr lang="en-US" sz="2000" dirty="0"/>
          </a:p>
          <a:p>
            <a:pPr marL="457200" lvl="1" indent="0">
              <a:buNone/>
            </a:pPr>
            <a:r>
              <a:rPr lang="en-US" sz="2000" dirty="0"/>
              <a:t>Hence, </a:t>
            </a:r>
          </a:p>
          <a:p>
            <a:pPr marL="457200" lvl="1" indent="0">
              <a:buNone/>
            </a:pPr>
            <a:r>
              <a:rPr lang="en-US" sz="2000" dirty="0"/>
              <a:t>		Expected PaCO</a:t>
            </a:r>
            <a:r>
              <a:rPr lang="en-US" sz="2000" baseline="-25000" dirty="0"/>
              <a:t>2</a:t>
            </a:r>
            <a:r>
              <a:rPr lang="en-US" sz="2000" dirty="0"/>
              <a:t>= 40 + [ 0.7 x ( current HCO</a:t>
            </a:r>
            <a:r>
              <a:rPr lang="en-US" sz="2000" baseline="-25000" dirty="0"/>
              <a:t>3</a:t>
            </a:r>
            <a:r>
              <a:rPr lang="en-US" sz="2000" baseline="30000" dirty="0"/>
              <a:t>-</a:t>
            </a:r>
            <a:r>
              <a:rPr lang="en-US" sz="2000" baseline="-25000" dirty="0"/>
              <a:t> </a:t>
            </a:r>
            <a:r>
              <a:rPr lang="en-US" sz="2000" dirty="0"/>
              <a:t>- 24]</a:t>
            </a:r>
          </a:p>
          <a:p>
            <a:pPr marL="0" indent="0">
              <a:buNone/>
            </a:pPr>
            <a:endParaRPr lang="en-IN" sz="2000" dirty="0"/>
          </a:p>
        </p:txBody>
      </p:sp>
    </p:spTree>
    <p:extLst>
      <p:ext uri="{BB962C8B-B14F-4D97-AF65-F5344CB8AC3E}">
        <p14:creationId xmlns:p14="http://schemas.microsoft.com/office/powerpoint/2010/main" val="349272115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AA76-65D2-4627-A2FD-140DF5AD1B54}"/>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8F3C17D6-A8D8-45A6-91C5-DA129A597832}"/>
              </a:ext>
            </a:extLst>
          </p:cNvPr>
          <p:cNvSpPr>
            <a:spLocks noGrp="1"/>
          </p:cNvSpPr>
          <p:nvPr>
            <p:ph idx="1"/>
          </p:nvPr>
        </p:nvSpPr>
        <p:spPr/>
        <p:txBody>
          <a:bodyPr/>
          <a:lstStyle/>
          <a:p>
            <a:r>
              <a:rPr lang="en-US" sz="2000" dirty="0"/>
              <a:t>Response to respiratory disorders:</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Secondary response to changes in PaCO2 occurs in kidneys. HCO3 absorption in the proximal tubes is adjusted to produce the appropriate change in plasma HCO3.</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Response is relatively slow, takes 2 or 3 days to reach completion.</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Because of the delay in the secondary response, respiratory acid-base disorders are separated into acute and chronic disorders.</a:t>
            </a:r>
          </a:p>
          <a:p>
            <a:pPr lvl="1"/>
            <a:endParaRPr lang="en-IN" sz="2000" dirty="0"/>
          </a:p>
        </p:txBody>
      </p:sp>
    </p:spTree>
    <p:extLst>
      <p:ext uri="{BB962C8B-B14F-4D97-AF65-F5344CB8AC3E}">
        <p14:creationId xmlns:p14="http://schemas.microsoft.com/office/powerpoint/2010/main" val="340049541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5F9F-C84E-41C0-8F83-F70F776ACD5A}"/>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4198BA20-BA2C-4FA5-B936-02CDDED7085F}"/>
              </a:ext>
            </a:extLst>
          </p:cNvPr>
          <p:cNvSpPr>
            <a:spLocks noGrp="1"/>
          </p:cNvSpPr>
          <p:nvPr>
            <p:ph idx="1"/>
          </p:nvPr>
        </p:nvSpPr>
        <p:spPr/>
        <p:txBody>
          <a:bodyPr/>
          <a:lstStyle/>
          <a:p>
            <a:r>
              <a:rPr lang="en-US" sz="2000" dirty="0"/>
              <a:t>Acute Respiratory Response:</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Acute changes in PaCO2 have a small effect on the plasma HCO3, as indicated in the following two  equations</a:t>
            </a:r>
          </a:p>
          <a:p>
            <a:pPr marL="698500" lvl="1" indent="-229235">
              <a:lnSpc>
                <a:spcPct val="100000"/>
              </a:lnSpc>
              <a:spcBef>
                <a:spcPts val="855"/>
              </a:spcBef>
              <a:buFont typeface="Arial"/>
              <a:buChar char="•"/>
              <a:tabLst>
                <a:tab pos="241935" algn="l"/>
              </a:tabLst>
            </a:pPr>
            <a:r>
              <a:rPr lang="en-US" sz="2000" dirty="0">
                <a:solidFill>
                  <a:schemeClr val="tx1">
                    <a:lumMod val="75000"/>
                    <a:lumOff val="25000"/>
                  </a:schemeClr>
                </a:solidFill>
              </a:rPr>
              <a:t>For acute respiratory acidosis:</a:t>
            </a:r>
          </a:p>
          <a:p>
            <a:pPr marL="469265" lvl="1" indent="0">
              <a:lnSpc>
                <a:spcPct val="100000"/>
              </a:lnSpc>
              <a:spcBef>
                <a:spcPts val="855"/>
              </a:spcBef>
              <a:buNone/>
              <a:tabLst>
                <a:tab pos="241935" algn="l"/>
              </a:tabLst>
            </a:pPr>
            <a:r>
              <a:rPr lang="en-US" sz="2000" dirty="0">
                <a:solidFill>
                  <a:schemeClr val="tx1">
                    <a:lumMod val="75000"/>
                    <a:lumOff val="25000"/>
                  </a:schemeClr>
                </a:solidFill>
              </a:rPr>
              <a:t>			ΔHCO</a:t>
            </a:r>
            <a:r>
              <a:rPr lang="en-US" sz="2000" baseline="-25000" dirty="0">
                <a:solidFill>
                  <a:schemeClr val="tx1">
                    <a:lumMod val="75000"/>
                    <a:lumOff val="25000"/>
                  </a:schemeClr>
                </a:solidFill>
              </a:rPr>
              <a:t>3</a:t>
            </a:r>
            <a:r>
              <a:rPr lang="en-US" sz="2000" baseline="30000" dirty="0">
                <a:solidFill>
                  <a:schemeClr val="tx1">
                    <a:lumMod val="75000"/>
                    <a:lumOff val="25000"/>
                  </a:schemeClr>
                </a:solidFill>
              </a:rPr>
              <a:t> </a:t>
            </a:r>
            <a:r>
              <a:rPr lang="en-US" sz="2000" dirty="0">
                <a:solidFill>
                  <a:schemeClr val="tx1">
                    <a:lumMod val="75000"/>
                    <a:lumOff val="25000"/>
                  </a:schemeClr>
                </a:solidFill>
              </a:rPr>
              <a:t>= 0.1 x </a:t>
            </a:r>
            <a:r>
              <a:rPr lang="el-GR" sz="2000" dirty="0">
                <a:solidFill>
                  <a:schemeClr val="tx1">
                    <a:lumMod val="75000"/>
                    <a:lumOff val="25000"/>
                  </a:schemeClr>
                </a:solidFill>
              </a:rPr>
              <a:t>Δ</a:t>
            </a:r>
            <a:r>
              <a:rPr lang="en-US" sz="2000" dirty="0">
                <a:solidFill>
                  <a:schemeClr val="tx1">
                    <a:lumMod val="75000"/>
                    <a:lumOff val="25000"/>
                  </a:schemeClr>
                </a:solidFill>
              </a:rPr>
              <a:t>PaCO</a:t>
            </a:r>
            <a:r>
              <a:rPr lang="en-US" sz="2000" baseline="-25000" dirty="0">
                <a:solidFill>
                  <a:schemeClr val="tx1">
                    <a:lumMod val="75000"/>
                    <a:lumOff val="25000"/>
                  </a:schemeClr>
                </a:solidFill>
              </a:rPr>
              <a:t>2</a:t>
            </a:r>
          </a:p>
          <a:p>
            <a:pPr marL="812165" lvl="1" indent="-342900">
              <a:lnSpc>
                <a:spcPct val="100000"/>
              </a:lnSpc>
              <a:spcBef>
                <a:spcPts val="855"/>
              </a:spcBef>
              <a:tabLst>
                <a:tab pos="241935" algn="l"/>
              </a:tabLst>
            </a:pPr>
            <a:r>
              <a:rPr lang="en-US" sz="2000" dirty="0">
                <a:solidFill>
                  <a:schemeClr val="tx1">
                    <a:lumMod val="75000"/>
                    <a:lumOff val="25000"/>
                  </a:schemeClr>
                </a:solidFill>
              </a:rPr>
              <a:t>For acute respiratory alkalosis:</a:t>
            </a:r>
          </a:p>
          <a:p>
            <a:pPr marL="469265" lvl="1" indent="0">
              <a:lnSpc>
                <a:spcPct val="100000"/>
              </a:lnSpc>
              <a:spcBef>
                <a:spcPts val="855"/>
              </a:spcBef>
              <a:buNone/>
              <a:tabLst>
                <a:tab pos="241935" algn="l"/>
              </a:tabLst>
            </a:pPr>
            <a:r>
              <a:rPr lang="en-US" sz="2000" dirty="0">
                <a:solidFill>
                  <a:schemeClr val="tx1">
                    <a:lumMod val="75000"/>
                    <a:lumOff val="25000"/>
                  </a:schemeClr>
                </a:solidFill>
              </a:rPr>
              <a:t>			ΔHCO</a:t>
            </a:r>
            <a:r>
              <a:rPr lang="en-US" sz="2000" baseline="-25000" dirty="0">
                <a:solidFill>
                  <a:schemeClr val="tx1">
                    <a:lumMod val="75000"/>
                    <a:lumOff val="25000"/>
                  </a:schemeClr>
                </a:solidFill>
              </a:rPr>
              <a:t>3</a:t>
            </a:r>
            <a:r>
              <a:rPr lang="en-US" sz="2000" dirty="0">
                <a:solidFill>
                  <a:schemeClr val="tx1">
                    <a:lumMod val="75000"/>
                    <a:lumOff val="25000"/>
                  </a:schemeClr>
                </a:solidFill>
              </a:rPr>
              <a:t>= 0.2 x </a:t>
            </a:r>
            <a:r>
              <a:rPr lang="el-GR" sz="2000" dirty="0">
                <a:solidFill>
                  <a:schemeClr val="tx1">
                    <a:lumMod val="75000"/>
                    <a:lumOff val="25000"/>
                  </a:schemeClr>
                </a:solidFill>
              </a:rPr>
              <a:t>Δ</a:t>
            </a:r>
            <a:r>
              <a:rPr lang="en-US" sz="2000" dirty="0">
                <a:solidFill>
                  <a:schemeClr val="tx1">
                    <a:lumMod val="75000"/>
                    <a:lumOff val="25000"/>
                  </a:schemeClr>
                </a:solidFill>
              </a:rPr>
              <a:t>PaCO</a:t>
            </a:r>
            <a:r>
              <a:rPr lang="en-US" sz="2000" baseline="-25000" dirty="0">
                <a:solidFill>
                  <a:schemeClr val="tx1">
                    <a:lumMod val="75000"/>
                    <a:lumOff val="25000"/>
                  </a:schemeClr>
                </a:solidFill>
              </a:rPr>
              <a:t>2</a:t>
            </a:r>
            <a:r>
              <a:rPr lang="en-US" sz="2000" dirty="0">
                <a:solidFill>
                  <a:schemeClr val="tx1">
                    <a:lumMod val="75000"/>
                    <a:lumOff val="25000"/>
                  </a:schemeClr>
                </a:solidFill>
              </a:rPr>
              <a:t> </a:t>
            </a:r>
          </a:p>
          <a:p>
            <a:pPr lvl="1"/>
            <a:endParaRPr lang="en-IN" sz="2000" dirty="0"/>
          </a:p>
        </p:txBody>
      </p:sp>
    </p:spTree>
    <p:extLst>
      <p:ext uri="{BB962C8B-B14F-4D97-AF65-F5344CB8AC3E}">
        <p14:creationId xmlns:p14="http://schemas.microsoft.com/office/powerpoint/2010/main" val="264127550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4876801" y="2438400"/>
            <a:ext cx="4868863"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solidFill>
                  <a:schemeClr val="tx1">
                    <a:lumMod val="75000"/>
                    <a:lumOff val="25000"/>
                  </a:schemeClr>
                </a:solidFill>
              </a:rPr>
              <a:t>Arterial Blood Gas Sampling</a:t>
            </a:r>
            <a:endParaRPr lang="en-US" sz="1375" dirty="0">
              <a:solidFill>
                <a:schemeClr val="tx1">
                  <a:lumMod val="75000"/>
                  <a:lumOff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272F-F4FB-475C-BE3E-EB69D8E3DEE9}"/>
              </a:ext>
            </a:extLst>
          </p:cNvPr>
          <p:cNvSpPr>
            <a:spLocks noGrp="1"/>
          </p:cNvSpPr>
          <p:nvPr>
            <p:ph type="title"/>
          </p:nvPr>
        </p:nvSpPr>
        <p:spPr/>
        <p:txBody>
          <a:bodyPr/>
          <a:lstStyle/>
          <a:p>
            <a:r>
              <a:rPr lang="en-US" dirty="0"/>
              <a:t>Secondary Responses/Compensation in Acid Base Disorders</a:t>
            </a:r>
            <a:endParaRPr lang="en-IN" dirty="0"/>
          </a:p>
        </p:txBody>
      </p:sp>
      <p:sp>
        <p:nvSpPr>
          <p:cNvPr id="3" name="Content Placeholder 2">
            <a:extLst>
              <a:ext uri="{FF2B5EF4-FFF2-40B4-BE49-F238E27FC236}">
                <a16:creationId xmlns:a16="http://schemas.microsoft.com/office/drawing/2014/main" id="{3C5CAA1B-77C6-421D-99F2-9D8312F6AB0E}"/>
              </a:ext>
            </a:extLst>
          </p:cNvPr>
          <p:cNvSpPr>
            <a:spLocks noGrp="1"/>
          </p:cNvSpPr>
          <p:nvPr>
            <p:ph idx="1"/>
          </p:nvPr>
        </p:nvSpPr>
        <p:spPr/>
        <p:txBody>
          <a:bodyPr/>
          <a:lstStyle/>
          <a:p>
            <a:r>
              <a:rPr lang="en-US" sz="2000" dirty="0"/>
              <a:t>Chronic Respiratory disorders: </a:t>
            </a:r>
          </a:p>
          <a:p>
            <a:pPr lvl="1"/>
            <a:r>
              <a:rPr lang="en-US" sz="2000" dirty="0"/>
              <a:t>For chronic respiratory acidosis: </a:t>
            </a:r>
          </a:p>
          <a:p>
            <a:pPr marL="457200" lvl="1" indent="0">
              <a:buNone/>
            </a:pPr>
            <a:r>
              <a:rPr lang="en-US" sz="2000" dirty="0"/>
              <a:t>		Expected HCO</a:t>
            </a:r>
            <a:r>
              <a:rPr lang="en-US" sz="2000" baseline="-25000" dirty="0"/>
              <a:t>3</a:t>
            </a:r>
            <a:r>
              <a:rPr lang="en-US" sz="2000" dirty="0"/>
              <a:t>= 24 + [ 0.4 x (current PaCO</a:t>
            </a:r>
            <a:r>
              <a:rPr lang="en-US" sz="2000" baseline="-25000" dirty="0"/>
              <a:t>2</a:t>
            </a:r>
            <a:r>
              <a:rPr lang="en-US" sz="2000" dirty="0"/>
              <a:t> – 40)]</a:t>
            </a:r>
          </a:p>
          <a:p>
            <a:pPr marL="457200" lvl="1" indent="0">
              <a:buNone/>
            </a:pPr>
            <a:endParaRPr lang="en-US" sz="2000" dirty="0"/>
          </a:p>
          <a:p>
            <a:pPr lvl="1"/>
            <a:r>
              <a:rPr lang="en-US" sz="2000" dirty="0"/>
              <a:t>For chronic respiratory alkalosis:</a:t>
            </a:r>
          </a:p>
          <a:p>
            <a:pPr marL="457200" lvl="1" indent="0">
              <a:buNone/>
            </a:pPr>
            <a:r>
              <a:rPr lang="en-US" sz="2000" dirty="0"/>
              <a:t>		Expected HCO</a:t>
            </a:r>
            <a:r>
              <a:rPr lang="en-US" sz="2000" baseline="-25000" dirty="0"/>
              <a:t>3 </a:t>
            </a:r>
            <a:r>
              <a:rPr lang="en-US" sz="2000" dirty="0"/>
              <a:t>= 24 – [ 0.4 x ( 40 – Current PaCO</a:t>
            </a:r>
            <a:r>
              <a:rPr lang="en-US" sz="2000" baseline="-25000" dirty="0"/>
              <a:t>2</a:t>
            </a:r>
            <a:r>
              <a:rPr lang="en-US" sz="2000" dirty="0"/>
              <a:t>)]</a:t>
            </a:r>
          </a:p>
          <a:p>
            <a:pPr marL="457200" lvl="1" indent="0">
              <a:buNone/>
            </a:pPr>
            <a:endParaRPr lang="en-US" sz="2000" dirty="0"/>
          </a:p>
          <a:p>
            <a:pPr lvl="1"/>
            <a:r>
              <a:rPr lang="en-US" sz="2000" dirty="0"/>
              <a:t>EXAMPLE: For an increase in PaCO2 to 60 mm Hg that persists for at least a few </a:t>
            </a:r>
            <a:r>
              <a:rPr lang="en-US" sz="2000" dirty="0" err="1"/>
              <a:t>days,the</a:t>
            </a:r>
            <a:r>
              <a:rPr lang="en-US" sz="2000" dirty="0"/>
              <a:t> </a:t>
            </a:r>
            <a:r>
              <a:rPr lang="el-GR" sz="2000" dirty="0"/>
              <a:t>Δ</a:t>
            </a:r>
            <a:r>
              <a:rPr lang="en-US" sz="2000" dirty="0"/>
              <a:t>PaCO2 is 60 – 40 = 20 mm Hg, the </a:t>
            </a:r>
            <a:r>
              <a:rPr lang="el-GR" sz="2000" dirty="0"/>
              <a:t>Δ</a:t>
            </a:r>
            <a:r>
              <a:rPr lang="en-US" sz="2000" dirty="0"/>
              <a:t>HCO3 is 0.4×20 = 8 </a:t>
            </a:r>
            <a:r>
              <a:rPr lang="en-US" sz="2000" dirty="0" err="1"/>
              <a:t>mEq</a:t>
            </a:r>
            <a:r>
              <a:rPr lang="en-US" sz="2000" dirty="0"/>
              <a:t>/L, and the expected HCO3  is 24 + 8 = 32 </a:t>
            </a:r>
            <a:r>
              <a:rPr lang="en-US" sz="2000" dirty="0" err="1"/>
              <a:t>mEq</a:t>
            </a:r>
            <a:r>
              <a:rPr lang="en-US" sz="2000" dirty="0"/>
              <a:t>/L.</a:t>
            </a:r>
          </a:p>
          <a:p>
            <a:pPr marL="457200" lvl="1" indent="0">
              <a:buNone/>
            </a:pPr>
            <a:endParaRPr lang="en-IN" sz="2000" dirty="0"/>
          </a:p>
        </p:txBody>
      </p:sp>
    </p:spTree>
    <p:extLst>
      <p:ext uri="{BB962C8B-B14F-4D97-AF65-F5344CB8AC3E}">
        <p14:creationId xmlns:p14="http://schemas.microsoft.com/office/powerpoint/2010/main" val="137344755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4876801" y="2438400"/>
            <a:ext cx="4868863"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solidFill>
                  <a:schemeClr val="tx1">
                    <a:lumMod val="75000"/>
                    <a:lumOff val="25000"/>
                  </a:schemeClr>
                </a:solidFill>
              </a:rPr>
              <a:t>Arterial Blood Gas Interpretation</a:t>
            </a:r>
            <a:endParaRPr lang="en-US" sz="1375" dirty="0">
              <a:solidFill>
                <a:schemeClr val="tx1">
                  <a:lumMod val="75000"/>
                  <a:lumOff val="25000"/>
                </a:schemeClr>
              </a:solidFill>
            </a:endParaRPr>
          </a:p>
        </p:txBody>
      </p:sp>
      <p:pic>
        <p:nvPicPr>
          <p:cNvPr id="4" name="Picture 3">
            <a:extLst>
              <a:ext uri="{FF2B5EF4-FFF2-40B4-BE49-F238E27FC236}">
                <a16:creationId xmlns:a16="http://schemas.microsoft.com/office/drawing/2014/main" id="{D87DFE7F-27FD-4937-9C6C-9F1EB1A67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861060"/>
            <a:ext cx="2514600" cy="4953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4424-ACE9-4623-8F1A-5A16E85E7017}"/>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1190724F-C4DC-4031-A0A4-E2F337E62EAE}"/>
              </a:ext>
            </a:extLst>
          </p:cNvPr>
          <p:cNvSpPr>
            <a:spLocks noGrp="1"/>
          </p:cNvSpPr>
          <p:nvPr>
            <p:ph idx="1"/>
          </p:nvPr>
        </p:nvSpPr>
        <p:spPr/>
        <p:txBody>
          <a:bodyPr/>
          <a:lstStyle/>
          <a:p>
            <a:r>
              <a:rPr lang="en-US" sz="2000" dirty="0"/>
              <a:t> Step 1:</a:t>
            </a:r>
          </a:p>
          <a:p>
            <a:pPr lvl="1"/>
            <a:r>
              <a:rPr lang="en-US" sz="2000" dirty="0"/>
              <a:t>The first step in ABG interpretation would be to check the validity of the sample. This can be done using the </a:t>
            </a:r>
            <a:r>
              <a:rPr lang="en-US" sz="2000" dirty="0" err="1"/>
              <a:t>Henderseon-Hasselbach</a:t>
            </a:r>
            <a:r>
              <a:rPr lang="en-US" sz="2000" dirty="0"/>
              <a:t> equation:</a:t>
            </a:r>
          </a:p>
          <a:p>
            <a:pPr marL="457200" lvl="1" indent="0">
              <a:buNone/>
            </a:pPr>
            <a:endParaRPr lang="en-US" sz="2000" dirty="0"/>
          </a:p>
          <a:p>
            <a:pPr marL="457200" lvl="1" indent="0">
              <a:buNone/>
            </a:pPr>
            <a:r>
              <a:rPr lang="en-US" sz="2000" dirty="0"/>
              <a:t>			[H+] = </a:t>
            </a:r>
            <a:r>
              <a:rPr lang="en-US" sz="2000" u="sng" dirty="0"/>
              <a:t>24(PaCO</a:t>
            </a:r>
            <a:r>
              <a:rPr lang="en-US" sz="2000" u="sng" baseline="-25000" dirty="0"/>
              <a:t>2</a:t>
            </a:r>
            <a:r>
              <a:rPr lang="en-US" sz="2000" u="sng" dirty="0"/>
              <a:t>)</a:t>
            </a:r>
            <a:br>
              <a:rPr lang="en-US" sz="2000" dirty="0"/>
            </a:br>
            <a:r>
              <a:rPr lang="en-US" sz="2000" dirty="0"/>
              <a:t>          			 [HCO</a:t>
            </a:r>
            <a:r>
              <a:rPr lang="en-US" sz="2000" baseline="-25000" dirty="0"/>
              <a:t>3</a:t>
            </a:r>
            <a:r>
              <a:rPr lang="en-US" sz="2000" dirty="0"/>
              <a:t>-]</a:t>
            </a:r>
          </a:p>
          <a:p>
            <a:pPr marL="457200" lvl="1" indent="0">
              <a:buNone/>
            </a:pPr>
            <a:endParaRPr lang="en-US" sz="2000" dirty="0"/>
          </a:p>
          <a:p>
            <a:pPr lvl="1"/>
            <a:r>
              <a:rPr lang="en-US" sz="2000" dirty="0"/>
              <a:t>Now Compare the calculated value of H</a:t>
            </a:r>
            <a:r>
              <a:rPr lang="en-US" sz="2000" baseline="30000" dirty="0"/>
              <a:t>+ </a:t>
            </a:r>
            <a:r>
              <a:rPr lang="en-US" sz="2000" dirty="0"/>
              <a:t>with pH using the nomogram displayed in the next slide.</a:t>
            </a:r>
          </a:p>
          <a:p>
            <a:pPr lvl="1"/>
            <a:r>
              <a:rPr lang="en-US" sz="2000" dirty="0"/>
              <a:t>If the pH and the [H+] are inconsistent, the ABG is probably not valid.</a:t>
            </a:r>
          </a:p>
          <a:p>
            <a:pPr lvl="1"/>
            <a:endParaRPr lang="en-US" sz="2000" dirty="0"/>
          </a:p>
          <a:p>
            <a:endParaRPr lang="en-IN" sz="2000" dirty="0"/>
          </a:p>
        </p:txBody>
      </p:sp>
    </p:spTree>
    <p:extLst>
      <p:ext uri="{BB962C8B-B14F-4D97-AF65-F5344CB8AC3E}">
        <p14:creationId xmlns:p14="http://schemas.microsoft.com/office/powerpoint/2010/main" val="2709167460"/>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AF91-A315-4332-9B9E-A864E1FC6832}"/>
              </a:ext>
            </a:extLst>
          </p:cNvPr>
          <p:cNvSpPr>
            <a:spLocks noGrp="1"/>
          </p:cNvSpPr>
          <p:nvPr>
            <p:ph type="title"/>
          </p:nvPr>
        </p:nvSpPr>
        <p:spPr/>
        <p:txBody>
          <a:bodyPr/>
          <a:lstStyle/>
          <a:p>
            <a:r>
              <a:rPr lang="en-US" dirty="0"/>
              <a:t>Arterial Blood Gas Interpretation</a:t>
            </a:r>
            <a:endParaRPr lang="en-IN" dirty="0"/>
          </a:p>
        </p:txBody>
      </p:sp>
      <p:graphicFrame>
        <p:nvGraphicFramePr>
          <p:cNvPr id="4" name="Content Placeholder 3">
            <a:extLst>
              <a:ext uri="{FF2B5EF4-FFF2-40B4-BE49-F238E27FC236}">
                <a16:creationId xmlns:a16="http://schemas.microsoft.com/office/drawing/2014/main" id="{B6B01AED-D217-4F0B-9D10-B6C207D0000D}"/>
              </a:ext>
            </a:extLst>
          </p:cNvPr>
          <p:cNvGraphicFramePr>
            <a:graphicFrameLocks noGrp="1"/>
          </p:cNvGraphicFramePr>
          <p:nvPr>
            <p:ph idx="1"/>
            <p:extLst>
              <p:ext uri="{D42A27DB-BD31-4B8C-83A1-F6EECF244321}">
                <p14:modId xmlns:p14="http://schemas.microsoft.com/office/powerpoint/2010/main" val="866458559"/>
              </p:ext>
            </p:extLst>
          </p:nvPr>
        </p:nvGraphicFramePr>
        <p:xfrm>
          <a:off x="867833" y="1736726"/>
          <a:ext cx="10515600" cy="42891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650622861"/>
                    </a:ext>
                  </a:extLst>
                </a:gridCol>
                <a:gridCol w="5257800">
                  <a:extLst>
                    <a:ext uri="{9D8B030D-6E8A-4147-A177-3AD203B41FA5}">
                      <a16:colId xmlns:a16="http://schemas.microsoft.com/office/drawing/2014/main" val="1588806770"/>
                    </a:ext>
                  </a:extLst>
                </a:gridCol>
              </a:tblGrid>
              <a:tr h="824998">
                <a:tc>
                  <a:txBody>
                    <a:bodyPr/>
                    <a:lstStyle/>
                    <a:p>
                      <a:pPr algn="ctr"/>
                      <a:r>
                        <a:rPr lang="en-US" sz="2000" dirty="0"/>
                        <a:t>pH</a:t>
                      </a:r>
                      <a:endParaRPr lang="en-IN" sz="2000" dirty="0"/>
                    </a:p>
                  </a:txBody>
                  <a:tcPr/>
                </a:tc>
                <a:tc>
                  <a:txBody>
                    <a:bodyPr/>
                    <a:lstStyle/>
                    <a:p>
                      <a:pPr algn="ctr"/>
                      <a:r>
                        <a:rPr lang="en-US" sz="2000" dirty="0"/>
                        <a:t>Approximate [H+]</a:t>
                      </a:r>
                    </a:p>
                    <a:p>
                      <a:pPr algn="ctr"/>
                      <a:r>
                        <a:rPr lang="en-US" sz="2000" dirty="0"/>
                        <a:t>(nmol/L)</a:t>
                      </a:r>
                      <a:endParaRPr lang="en-IN" sz="2000" dirty="0"/>
                    </a:p>
                  </a:txBody>
                  <a:tcPr/>
                </a:tc>
                <a:extLst>
                  <a:ext uri="{0D108BD9-81ED-4DB2-BD59-A6C34878D82A}">
                    <a16:rowId xmlns:a16="http://schemas.microsoft.com/office/drawing/2014/main" val="4236234685"/>
                  </a:ext>
                </a:extLst>
              </a:tr>
              <a:tr h="477975">
                <a:tc>
                  <a:txBody>
                    <a:bodyPr/>
                    <a:lstStyle/>
                    <a:p>
                      <a:pPr algn="ctr"/>
                      <a:r>
                        <a:rPr lang="en-US" sz="2000" dirty="0"/>
                        <a:t>7.00</a:t>
                      </a:r>
                      <a:endParaRPr lang="en-IN" sz="2000" dirty="0"/>
                    </a:p>
                  </a:txBody>
                  <a:tcPr/>
                </a:tc>
                <a:tc>
                  <a:txBody>
                    <a:bodyPr/>
                    <a:lstStyle/>
                    <a:p>
                      <a:pPr algn="ctr"/>
                      <a:r>
                        <a:rPr lang="en-US" sz="2000" dirty="0"/>
                        <a:t>100</a:t>
                      </a:r>
                      <a:endParaRPr lang="en-IN" sz="2000" dirty="0"/>
                    </a:p>
                  </a:txBody>
                  <a:tcPr/>
                </a:tc>
                <a:extLst>
                  <a:ext uri="{0D108BD9-81ED-4DB2-BD59-A6C34878D82A}">
                    <a16:rowId xmlns:a16="http://schemas.microsoft.com/office/drawing/2014/main" val="4176829707"/>
                  </a:ext>
                </a:extLst>
              </a:tr>
              <a:tr h="477975">
                <a:tc>
                  <a:txBody>
                    <a:bodyPr/>
                    <a:lstStyle/>
                    <a:p>
                      <a:pPr algn="ctr"/>
                      <a:r>
                        <a:rPr lang="en-US" sz="2000" dirty="0"/>
                        <a:t>7.10</a:t>
                      </a:r>
                      <a:endParaRPr lang="en-IN" sz="2000" dirty="0"/>
                    </a:p>
                  </a:txBody>
                  <a:tcPr/>
                </a:tc>
                <a:tc>
                  <a:txBody>
                    <a:bodyPr/>
                    <a:lstStyle/>
                    <a:p>
                      <a:pPr algn="ctr"/>
                      <a:r>
                        <a:rPr lang="en-US" sz="2000" dirty="0"/>
                        <a:t>79</a:t>
                      </a:r>
                      <a:endParaRPr lang="en-IN" sz="2000" dirty="0"/>
                    </a:p>
                  </a:txBody>
                  <a:tcPr/>
                </a:tc>
                <a:extLst>
                  <a:ext uri="{0D108BD9-81ED-4DB2-BD59-A6C34878D82A}">
                    <a16:rowId xmlns:a16="http://schemas.microsoft.com/office/drawing/2014/main" val="506243124"/>
                  </a:ext>
                </a:extLst>
              </a:tr>
              <a:tr h="477975">
                <a:tc>
                  <a:txBody>
                    <a:bodyPr/>
                    <a:lstStyle/>
                    <a:p>
                      <a:pPr algn="ctr"/>
                      <a:r>
                        <a:rPr lang="en-US" sz="2000" dirty="0"/>
                        <a:t>7.20</a:t>
                      </a:r>
                      <a:endParaRPr lang="en-IN" sz="2000" dirty="0"/>
                    </a:p>
                  </a:txBody>
                  <a:tcPr/>
                </a:tc>
                <a:tc>
                  <a:txBody>
                    <a:bodyPr/>
                    <a:lstStyle/>
                    <a:p>
                      <a:pPr algn="ctr"/>
                      <a:r>
                        <a:rPr lang="en-US" sz="2000" dirty="0"/>
                        <a:t>63</a:t>
                      </a:r>
                      <a:endParaRPr lang="en-IN" sz="2000" dirty="0"/>
                    </a:p>
                  </a:txBody>
                  <a:tcPr/>
                </a:tc>
                <a:extLst>
                  <a:ext uri="{0D108BD9-81ED-4DB2-BD59-A6C34878D82A}">
                    <a16:rowId xmlns:a16="http://schemas.microsoft.com/office/drawing/2014/main" val="352187733"/>
                  </a:ext>
                </a:extLst>
              </a:tr>
              <a:tr h="477975">
                <a:tc>
                  <a:txBody>
                    <a:bodyPr/>
                    <a:lstStyle/>
                    <a:p>
                      <a:pPr algn="ctr"/>
                      <a:r>
                        <a:rPr lang="en-US" sz="2000" dirty="0"/>
                        <a:t>7.30</a:t>
                      </a:r>
                      <a:endParaRPr lang="en-IN" sz="2000" dirty="0"/>
                    </a:p>
                  </a:txBody>
                  <a:tcPr/>
                </a:tc>
                <a:tc>
                  <a:txBody>
                    <a:bodyPr/>
                    <a:lstStyle/>
                    <a:p>
                      <a:pPr algn="ctr"/>
                      <a:r>
                        <a:rPr lang="en-US" sz="2000" dirty="0"/>
                        <a:t>50</a:t>
                      </a:r>
                      <a:endParaRPr lang="en-IN" sz="2000" dirty="0"/>
                    </a:p>
                  </a:txBody>
                  <a:tcPr/>
                </a:tc>
                <a:extLst>
                  <a:ext uri="{0D108BD9-81ED-4DB2-BD59-A6C34878D82A}">
                    <a16:rowId xmlns:a16="http://schemas.microsoft.com/office/drawing/2014/main" val="3211181955"/>
                  </a:ext>
                </a:extLst>
              </a:tr>
              <a:tr h="596346">
                <a:tc>
                  <a:txBody>
                    <a:bodyPr/>
                    <a:lstStyle/>
                    <a:p>
                      <a:pPr algn="ctr"/>
                      <a:r>
                        <a:rPr lang="en-US" sz="2000" dirty="0"/>
                        <a:t>7.40</a:t>
                      </a:r>
                      <a:endParaRPr lang="en-IN" sz="2000" dirty="0"/>
                    </a:p>
                  </a:txBody>
                  <a:tcPr/>
                </a:tc>
                <a:tc>
                  <a:txBody>
                    <a:bodyPr/>
                    <a:lstStyle/>
                    <a:p>
                      <a:pPr algn="ctr"/>
                      <a:r>
                        <a:rPr lang="en-US" sz="2000" dirty="0"/>
                        <a:t>40</a:t>
                      </a:r>
                      <a:endParaRPr lang="en-IN" sz="2000" dirty="0"/>
                    </a:p>
                  </a:txBody>
                  <a:tcPr/>
                </a:tc>
                <a:extLst>
                  <a:ext uri="{0D108BD9-81ED-4DB2-BD59-A6C34878D82A}">
                    <a16:rowId xmlns:a16="http://schemas.microsoft.com/office/drawing/2014/main" val="2953316718"/>
                  </a:ext>
                </a:extLst>
              </a:tr>
              <a:tr h="477975">
                <a:tc>
                  <a:txBody>
                    <a:bodyPr/>
                    <a:lstStyle/>
                    <a:p>
                      <a:pPr algn="ctr"/>
                      <a:r>
                        <a:rPr lang="en-US" sz="2000" dirty="0"/>
                        <a:t>7.50</a:t>
                      </a:r>
                      <a:endParaRPr lang="en-IN" sz="2000" dirty="0"/>
                    </a:p>
                  </a:txBody>
                  <a:tcPr/>
                </a:tc>
                <a:tc>
                  <a:txBody>
                    <a:bodyPr/>
                    <a:lstStyle/>
                    <a:p>
                      <a:pPr algn="ctr"/>
                      <a:r>
                        <a:rPr lang="en-US" sz="2000" dirty="0"/>
                        <a:t>32</a:t>
                      </a:r>
                      <a:endParaRPr lang="en-IN" sz="2000" dirty="0"/>
                    </a:p>
                  </a:txBody>
                  <a:tcPr/>
                </a:tc>
                <a:extLst>
                  <a:ext uri="{0D108BD9-81ED-4DB2-BD59-A6C34878D82A}">
                    <a16:rowId xmlns:a16="http://schemas.microsoft.com/office/drawing/2014/main" val="2990881757"/>
                  </a:ext>
                </a:extLst>
              </a:tr>
              <a:tr h="477975">
                <a:tc>
                  <a:txBody>
                    <a:bodyPr/>
                    <a:lstStyle/>
                    <a:p>
                      <a:pPr algn="ctr"/>
                      <a:r>
                        <a:rPr lang="en-US" sz="2000" dirty="0"/>
                        <a:t>7.60</a:t>
                      </a:r>
                      <a:endParaRPr lang="en-IN" sz="2000" dirty="0"/>
                    </a:p>
                  </a:txBody>
                  <a:tcPr/>
                </a:tc>
                <a:tc>
                  <a:txBody>
                    <a:bodyPr/>
                    <a:lstStyle/>
                    <a:p>
                      <a:pPr algn="ctr"/>
                      <a:r>
                        <a:rPr lang="en-US" sz="2000" dirty="0"/>
                        <a:t>25</a:t>
                      </a:r>
                      <a:endParaRPr lang="en-IN" sz="2000" dirty="0"/>
                    </a:p>
                  </a:txBody>
                  <a:tcPr/>
                </a:tc>
                <a:extLst>
                  <a:ext uri="{0D108BD9-81ED-4DB2-BD59-A6C34878D82A}">
                    <a16:rowId xmlns:a16="http://schemas.microsoft.com/office/drawing/2014/main" val="3083892522"/>
                  </a:ext>
                </a:extLst>
              </a:tr>
            </a:tbl>
          </a:graphicData>
        </a:graphic>
      </p:graphicFrame>
    </p:spTree>
    <p:extLst>
      <p:ext uri="{BB962C8B-B14F-4D97-AF65-F5344CB8AC3E}">
        <p14:creationId xmlns:p14="http://schemas.microsoft.com/office/powerpoint/2010/main" val="176617273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EC28-E8A7-4B55-99A6-C4A153CE7EFC}"/>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E23E1E89-D2DA-4F00-8FC2-7072994B53D9}"/>
              </a:ext>
            </a:extLst>
          </p:cNvPr>
          <p:cNvSpPr>
            <a:spLocks noGrp="1"/>
          </p:cNvSpPr>
          <p:nvPr>
            <p:ph idx="1"/>
          </p:nvPr>
        </p:nvSpPr>
        <p:spPr/>
        <p:txBody>
          <a:bodyPr>
            <a:normAutofit/>
          </a:bodyPr>
          <a:lstStyle/>
          <a:p>
            <a:r>
              <a:rPr lang="en-US" sz="2000" b="1" dirty="0"/>
              <a:t>Step 2: </a:t>
            </a:r>
          </a:p>
          <a:p>
            <a:pPr lvl="1">
              <a:lnSpc>
                <a:spcPct val="150000"/>
              </a:lnSpc>
            </a:pPr>
            <a:r>
              <a:rPr lang="en-US" sz="2000" dirty="0"/>
              <a:t>Is there alkalemia or acidemia present?</a:t>
            </a:r>
          </a:p>
          <a:p>
            <a:pPr lvl="1">
              <a:lnSpc>
                <a:spcPct val="150000"/>
              </a:lnSpc>
            </a:pPr>
            <a:r>
              <a:rPr lang="en-US" sz="2000" dirty="0"/>
              <a:t>pH &lt; 7.35  acidemia</a:t>
            </a:r>
            <a:br>
              <a:rPr lang="en-US" sz="2000" dirty="0"/>
            </a:br>
            <a:r>
              <a:rPr lang="en-US" sz="2000" dirty="0"/>
              <a:t>pH &gt; 7.45  alkalemia</a:t>
            </a:r>
          </a:p>
          <a:p>
            <a:pPr lvl="1">
              <a:lnSpc>
                <a:spcPct val="150000"/>
              </a:lnSpc>
            </a:pPr>
            <a:r>
              <a:rPr lang="en-US" sz="2000" dirty="0"/>
              <a:t>This is </a:t>
            </a:r>
            <a:r>
              <a:rPr lang="en-US" sz="2000" u="sng" dirty="0"/>
              <a:t>usually</a:t>
            </a:r>
            <a:r>
              <a:rPr lang="en-US" sz="2000" dirty="0"/>
              <a:t> the primary disorder</a:t>
            </a:r>
          </a:p>
          <a:p>
            <a:pPr marL="457200" lvl="1" indent="0">
              <a:lnSpc>
                <a:spcPct val="150000"/>
              </a:lnSpc>
              <a:buNone/>
            </a:pPr>
            <a:r>
              <a:rPr lang="en-US" sz="2000" i="1" dirty="0"/>
              <a:t>(Remember:</a:t>
            </a:r>
            <a:r>
              <a:rPr lang="en-US" sz="2000" dirty="0"/>
              <a:t> an acidosis or alkalosis may be present even if the pH is in the normal range (7.35 – 7.45))</a:t>
            </a:r>
          </a:p>
          <a:p>
            <a:pPr lvl="1">
              <a:lnSpc>
                <a:spcPct val="150000"/>
              </a:lnSpc>
            </a:pPr>
            <a:r>
              <a:rPr lang="en-US" sz="2000" dirty="0"/>
              <a:t>You will need to check the PaCO</a:t>
            </a:r>
            <a:r>
              <a:rPr lang="en-US" sz="2000" baseline="-25000" dirty="0"/>
              <a:t>2</a:t>
            </a:r>
            <a:r>
              <a:rPr lang="en-US" sz="2000" dirty="0"/>
              <a:t>, HCO</a:t>
            </a:r>
            <a:r>
              <a:rPr lang="en-US" sz="2000" baseline="-25000" dirty="0"/>
              <a:t>3</a:t>
            </a:r>
            <a:r>
              <a:rPr lang="en-US" sz="2000" dirty="0"/>
              <a:t>- and anion gap.</a:t>
            </a:r>
          </a:p>
          <a:p>
            <a:endParaRPr lang="en-IN" sz="2000" dirty="0"/>
          </a:p>
        </p:txBody>
      </p:sp>
    </p:spTree>
    <p:extLst>
      <p:ext uri="{BB962C8B-B14F-4D97-AF65-F5344CB8AC3E}">
        <p14:creationId xmlns:p14="http://schemas.microsoft.com/office/powerpoint/2010/main" val="57307305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6149-125D-4D66-94BF-8C60A3E33A3F}"/>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2749934F-1CFF-4091-B0CA-98B9AC9275AC}"/>
              </a:ext>
            </a:extLst>
          </p:cNvPr>
          <p:cNvSpPr>
            <a:spLocks noGrp="1"/>
          </p:cNvSpPr>
          <p:nvPr>
            <p:ph idx="1"/>
          </p:nvPr>
        </p:nvSpPr>
        <p:spPr/>
        <p:txBody>
          <a:bodyPr/>
          <a:lstStyle/>
          <a:p>
            <a:r>
              <a:rPr lang="en-US" sz="2000" b="1" dirty="0"/>
              <a:t>Step 3:</a:t>
            </a:r>
            <a:r>
              <a:rPr lang="en-US" sz="2000" dirty="0"/>
              <a:t> </a:t>
            </a:r>
          </a:p>
          <a:p>
            <a:pPr lvl="1">
              <a:lnSpc>
                <a:spcPct val="150000"/>
              </a:lnSpc>
            </a:pPr>
            <a:r>
              <a:rPr lang="en-US" sz="2000" dirty="0"/>
              <a:t>Is the disturbance respiratory or metabolic?  </a:t>
            </a:r>
          </a:p>
          <a:p>
            <a:pPr lvl="1">
              <a:lnSpc>
                <a:spcPct val="150000"/>
              </a:lnSpc>
            </a:pPr>
            <a:r>
              <a:rPr lang="en-US" sz="2000" dirty="0"/>
              <a:t>What is the relationship between the direction of change in the pH and the direction of change in the PaCO</a:t>
            </a:r>
            <a:r>
              <a:rPr lang="en-US" sz="2000" baseline="-25000" dirty="0"/>
              <a:t>2</a:t>
            </a:r>
            <a:r>
              <a:rPr lang="en-US" sz="2000" dirty="0"/>
              <a:t>? </a:t>
            </a:r>
          </a:p>
          <a:p>
            <a:pPr lvl="1">
              <a:lnSpc>
                <a:spcPct val="150000"/>
              </a:lnSpc>
            </a:pPr>
            <a:r>
              <a:rPr lang="en-US" sz="2000" dirty="0"/>
              <a:t>In primary respiratory disorders, the pH and PaCO2 change in </a:t>
            </a:r>
            <a:r>
              <a:rPr lang="en-US" sz="2000" i="1" dirty="0"/>
              <a:t>opposite</a:t>
            </a:r>
            <a:r>
              <a:rPr lang="en-US" sz="2000" dirty="0"/>
              <a:t> directions; in metabolic disorders the pH and PaCO</a:t>
            </a:r>
            <a:r>
              <a:rPr lang="en-US" sz="2000" baseline="-25000" dirty="0"/>
              <a:t>2</a:t>
            </a:r>
            <a:r>
              <a:rPr lang="en-US" sz="2000" dirty="0"/>
              <a:t> change in the same direction.</a:t>
            </a:r>
            <a:endParaRPr lang="en-IN" sz="2000" dirty="0"/>
          </a:p>
        </p:txBody>
      </p:sp>
    </p:spTree>
    <p:extLst>
      <p:ext uri="{BB962C8B-B14F-4D97-AF65-F5344CB8AC3E}">
        <p14:creationId xmlns:p14="http://schemas.microsoft.com/office/powerpoint/2010/main" val="109244283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4257-FFEE-4358-A3D2-246B60CB673A}"/>
              </a:ext>
            </a:extLst>
          </p:cNvPr>
          <p:cNvSpPr>
            <a:spLocks noGrp="1"/>
          </p:cNvSpPr>
          <p:nvPr>
            <p:ph type="title"/>
          </p:nvPr>
        </p:nvSpPr>
        <p:spPr/>
        <p:txBody>
          <a:bodyPr/>
          <a:lstStyle/>
          <a:p>
            <a:r>
              <a:rPr lang="en-US" dirty="0"/>
              <a:t>Arterial Blood Gas Interpretation</a:t>
            </a:r>
            <a:endParaRPr lang="en-IN" dirty="0"/>
          </a:p>
        </p:txBody>
      </p:sp>
      <p:graphicFrame>
        <p:nvGraphicFramePr>
          <p:cNvPr id="4" name="Content Placeholder 3">
            <a:extLst>
              <a:ext uri="{FF2B5EF4-FFF2-40B4-BE49-F238E27FC236}">
                <a16:creationId xmlns:a16="http://schemas.microsoft.com/office/drawing/2014/main" id="{BC0F2121-4987-4B2C-A387-D12EC6B13F67}"/>
              </a:ext>
            </a:extLst>
          </p:cNvPr>
          <p:cNvGraphicFramePr>
            <a:graphicFrameLocks noGrp="1"/>
          </p:cNvGraphicFramePr>
          <p:nvPr>
            <p:ph idx="1"/>
            <p:extLst>
              <p:ext uri="{D42A27DB-BD31-4B8C-83A1-F6EECF244321}">
                <p14:modId xmlns:p14="http://schemas.microsoft.com/office/powerpoint/2010/main" val="1245184966"/>
              </p:ext>
            </p:extLst>
          </p:nvPr>
        </p:nvGraphicFramePr>
        <p:xfrm>
          <a:off x="838199" y="1885360"/>
          <a:ext cx="10515599" cy="3572760"/>
        </p:xfrm>
        <a:graphic>
          <a:graphicData uri="http://schemas.openxmlformats.org/drawingml/2006/table">
            <a:tbl>
              <a:tblPr>
                <a:tableStyleId>{5C22544A-7EE6-4342-B048-85BDC9FD1C3A}</a:tableStyleId>
              </a:tblPr>
              <a:tblGrid>
                <a:gridCol w="2452521">
                  <a:extLst>
                    <a:ext uri="{9D8B030D-6E8A-4147-A177-3AD203B41FA5}">
                      <a16:colId xmlns:a16="http://schemas.microsoft.com/office/drawing/2014/main" val="3836547913"/>
                    </a:ext>
                  </a:extLst>
                </a:gridCol>
                <a:gridCol w="3023655">
                  <a:extLst>
                    <a:ext uri="{9D8B030D-6E8A-4147-A177-3AD203B41FA5}">
                      <a16:colId xmlns:a16="http://schemas.microsoft.com/office/drawing/2014/main" val="239753846"/>
                    </a:ext>
                  </a:extLst>
                </a:gridCol>
                <a:gridCol w="2418923">
                  <a:extLst>
                    <a:ext uri="{9D8B030D-6E8A-4147-A177-3AD203B41FA5}">
                      <a16:colId xmlns:a16="http://schemas.microsoft.com/office/drawing/2014/main" val="1624155071"/>
                    </a:ext>
                  </a:extLst>
                </a:gridCol>
                <a:gridCol w="2620500">
                  <a:extLst>
                    <a:ext uri="{9D8B030D-6E8A-4147-A177-3AD203B41FA5}">
                      <a16:colId xmlns:a16="http://schemas.microsoft.com/office/drawing/2014/main" val="3703290336"/>
                    </a:ext>
                  </a:extLst>
                </a:gridCol>
              </a:tblGrid>
              <a:tr h="893190">
                <a:tc>
                  <a:txBody>
                    <a:bodyPr/>
                    <a:lstStyle/>
                    <a:p>
                      <a:pPr algn="ctr" fontAlgn="t"/>
                      <a:r>
                        <a:rPr lang="en-IN" sz="2000" b="0" dirty="0">
                          <a:effectLst/>
                        </a:rPr>
                        <a:t>Acidosis</a:t>
                      </a:r>
                    </a:p>
                  </a:txBody>
                  <a:tcPr marL="0" marR="0" marT="0" marB="0"/>
                </a:tc>
                <a:tc>
                  <a:txBody>
                    <a:bodyPr/>
                    <a:lstStyle/>
                    <a:p>
                      <a:pPr algn="ctr" fontAlgn="t"/>
                      <a:r>
                        <a:rPr lang="en-IN" sz="2000" b="0" dirty="0">
                          <a:effectLst/>
                        </a:rPr>
                        <a:t>Respiratory</a:t>
                      </a:r>
                    </a:p>
                  </a:txBody>
                  <a:tcPr marL="0" marR="0" marT="0" marB="0"/>
                </a:tc>
                <a:tc>
                  <a:txBody>
                    <a:bodyPr/>
                    <a:lstStyle/>
                    <a:p>
                      <a:pPr algn="ctr" fontAlgn="t"/>
                      <a:r>
                        <a:rPr lang="en-IN" sz="2000" b="0">
                          <a:effectLst/>
                        </a:rPr>
                        <a:t>pH ↓ </a:t>
                      </a:r>
                    </a:p>
                  </a:txBody>
                  <a:tcPr marL="0" marR="0" marT="0" marB="0"/>
                </a:tc>
                <a:tc>
                  <a:txBody>
                    <a:bodyPr/>
                    <a:lstStyle/>
                    <a:p>
                      <a:pPr algn="ctr" fontAlgn="t"/>
                      <a:r>
                        <a:rPr lang="en-IN" sz="2000" b="0">
                          <a:effectLst/>
                        </a:rPr>
                        <a:t>PaCO</a:t>
                      </a:r>
                      <a:r>
                        <a:rPr lang="en-IN" sz="2000" b="0" baseline="-25000">
                          <a:effectLst/>
                        </a:rPr>
                        <a:t>2</a:t>
                      </a:r>
                      <a:r>
                        <a:rPr lang="en-IN" sz="2000" b="0">
                          <a:effectLst/>
                        </a:rPr>
                        <a:t>  ↑</a:t>
                      </a:r>
                    </a:p>
                  </a:txBody>
                  <a:tcPr marL="0" marR="0" marT="0" marB="0"/>
                </a:tc>
                <a:extLst>
                  <a:ext uri="{0D108BD9-81ED-4DB2-BD59-A6C34878D82A}">
                    <a16:rowId xmlns:a16="http://schemas.microsoft.com/office/drawing/2014/main" val="171839937"/>
                  </a:ext>
                </a:extLst>
              </a:tr>
              <a:tr h="893190">
                <a:tc>
                  <a:txBody>
                    <a:bodyPr/>
                    <a:lstStyle/>
                    <a:p>
                      <a:pPr algn="ctr" fontAlgn="t"/>
                      <a:r>
                        <a:rPr lang="en-IN" sz="2000" b="0" dirty="0">
                          <a:effectLst/>
                        </a:rPr>
                        <a:t>Acidosis</a:t>
                      </a:r>
                    </a:p>
                  </a:txBody>
                  <a:tcPr marL="0" marR="0" marT="0" marB="0"/>
                </a:tc>
                <a:tc>
                  <a:txBody>
                    <a:bodyPr/>
                    <a:lstStyle/>
                    <a:p>
                      <a:pPr algn="ctr" fontAlgn="t"/>
                      <a:r>
                        <a:rPr lang="en-IN" sz="2000" b="0" dirty="0">
                          <a:effectLst/>
                        </a:rPr>
                        <a:t>Metabolic</a:t>
                      </a:r>
                    </a:p>
                  </a:txBody>
                  <a:tcPr marL="0" marR="0" marT="0" marB="0"/>
                </a:tc>
                <a:tc>
                  <a:txBody>
                    <a:bodyPr/>
                    <a:lstStyle/>
                    <a:p>
                      <a:pPr algn="ctr" fontAlgn="t"/>
                      <a:r>
                        <a:rPr lang="en-IN" sz="2000" b="0" dirty="0">
                          <a:effectLst/>
                        </a:rPr>
                        <a:t>pH ↓</a:t>
                      </a:r>
                    </a:p>
                  </a:txBody>
                  <a:tcPr marL="0" marR="0" marT="0" marB="0"/>
                </a:tc>
                <a:tc>
                  <a:txBody>
                    <a:bodyPr/>
                    <a:lstStyle/>
                    <a:p>
                      <a:pPr algn="ctr" fontAlgn="t"/>
                      <a:r>
                        <a:rPr lang="en-IN" sz="2000" b="0">
                          <a:effectLst/>
                        </a:rPr>
                        <a:t>PaCO</a:t>
                      </a:r>
                      <a:r>
                        <a:rPr lang="en-IN" sz="2000" b="0" baseline="-25000">
                          <a:effectLst/>
                        </a:rPr>
                        <a:t>2</a:t>
                      </a:r>
                      <a:r>
                        <a:rPr lang="en-IN" sz="2000" b="0">
                          <a:effectLst/>
                        </a:rPr>
                        <a:t>  ↓</a:t>
                      </a:r>
                    </a:p>
                  </a:txBody>
                  <a:tcPr marL="0" marR="0" marT="0" marB="0"/>
                </a:tc>
                <a:extLst>
                  <a:ext uri="{0D108BD9-81ED-4DB2-BD59-A6C34878D82A}">
                    <a16:rowId xmlns:a16="http://schemas.microsoft.com/office/drawing/2014/main" val="2664918079"/>
                  </a:ext>
                </a:extLst>
              </a:tr>
              <a:tr h="893190">
                <a:tc>
                  <a:txBody>
                    <a:bodyPr/>
                    <a:lstStyle/>
                    <a:p>
                      <a:pPr algn="ctr" fontAlgn="t"/>
                      <a:r>
                        <a:rPr lang="en-IN" sz="2000" b="0" dirty="0">
                          <a:effectLst/>
                        </a:rPr>
                        <a:t>Alkalosis</a:t>
                      </a:r>
                    </a:p>
                  </a:txBody>
                  <a:tcPr marL="0" marR="0" marT="0" marB="0"/>
                </a:tc>
                <a:tc>
                  <a:txBody>
                    <a:bodyPr/>
                    <a:lstStyle/>
                    <a:p>
                      <a:pPr algn="ctr" fontAlgn="t"/>
                      <a:r>
                        <a:rPr lang="en-IN" sz="2000" b="0" dirty="0">
                          <a:effectLst/>
                        </a:rPr>
                        <a:t>Respiratory</a:t>
                      </a:r>
                    </a:p>
                  </a:txBody>
                  <a:tcPr marL="0" marR="0" marT="0" marB="0"/>
                </a:tc>
                <a:tc>
                  <a:txBody>
                    <a:bodyPr/>
                    <a:lstStyle/>
                    <a:p>
                      <a:pPr algn="ctr" fontAlgn="t"/>
                      <a:r>
                        <a:rPr lang="en-IN" sz="2000" b="0" dirty="0">
                          <a:effectLst/>
                        </a:rPr>
                        <a:t>pH ↑</a:t>
                      </a:r>
                    </a:p>
                  </a:txBody>
                  <a:tcPr marL="0" marR="0" marT="0" marB="0"/>
                </a:tc>
                <a:tc>
                  <a:txBody>
                    <a:bodyPr/>
                    <a:lstStyle/>
                    <a:p>
                      <a:pPr algn="ctr" fontAlgn="t"/>
                      <a:r>
                        <a:rPr lang="en-IN" sz="2000" b="0">
                          <a:effectLst/>
                        </a:rPr>
                        <a:t>PaCO</a:t>
                      </a:r>
                      <a:r>
                        <a:rPr lang="en-IN" sz="2000" b="0" baseline="-25000">
                          <a:effectLst/>
                        </a:rPr>
                        <a:t>2</a:t>
                      </a:r>
                      <a:r>
                        <a:rPr lang="en-IN" sz="2000" b="0">
                          <a:effectLst/>
                        </a:rPr>
                        <a:t>  ↓</a:t>
                      </a:r>
                    </a:p>
                  </a:txBody>
                  <a:tcPr marL="0" marR="0" marT="0" marB="0"/>
                </a:tc>
                <a:extLst>
                  <a:ext uri="{0D108BD9-81ED-4DB2-BD59-A6C34878D82A}">
                    <a16:rowId xmlns:a16="http://schemas.microsoft.com/office/drawing/2014/main" val="2312329409"/>
                  </a:ext>
                </a:extLst>
              </a:tr>
              <a:tr h="893190">
                <a:tc>
                  <a:txBody>
                    <a:bodyPr/>
                    <a:lstStyle/>
                    <a:p>
                      <a:pPr algn="ctr" fontAlgn="t"/>
                      <a:r>
                        <a:rPr lang="en-IN" sz="2000" b="0">
                          <a:effectLst/>
                        </a:rPr>
                        <a:t>Alkalosis</a:t>
                      </a:r>
                    </a:p>
                  </a:txBody>
                  <a:tcPr marL="0" marR="0" marT="0" marB="0"/>
                </a:tc>
                <a:tc>
                  <a:txBody>
                    <a:bodyPr/>
                    <a:lstStyle/>
                    <a:p>
                      <a:pPr algn="ctr" fontAlgn="t"/>
                      <a:r>
                        <a:rPr lang="en-IN" sz="2000" b="0" dirty="0">
                          <a:effectLst/>
                        </a:rPr>
                        <a:t>Metabolic</a:t>
                      </a:r>
                    </a:p>
                  </a:txBody>
                  <a:tcPr marL="0" marR="0" marT="0" marB="0"/>
                </a:tc>
                <a:tc>
                  <a:txBody>
                    <a:bodyPr/>
                    <a:lstStyle/>
                    <a:p>
                      <a:pPr algn="ctr" fontAlgn="t"/>
                      <a:r>
                        <a:rPr lang="en-IN" sz="2000" b="0" dirty="0">
                          <a:effectLst/>
                        </a:rPr>
                        <a:t>pH ↑</a:t>
                      </a:r>
                    </a:p>
                  </a:txBody>
                  <a:tcPr marL="0" marR="0" marT="0" marB="0"/>
                </a:tc>
                <a:tc>
                  <a:txBody>
                    <a:bodyPr/>
                    <a:lstStyle/>
                    <a:p>
                      <a:pPr algn="ctr" fontAlgn="t"/>
                      <a:r>
                        <a:rPr lang="en-IN" sz="2000" b="0" dirty="0">
                          <a:effectLst/>
                        </a:rPr>
                        <a:t>PaCO</a:t>
                      </a:r>
                      <a:r>
                        <a:rPr lang="en-IN" sz="2000" b="0" baseline="-25000" dirty="0">
                          <a:effectLst/>
                        </a:rPr>
                        <a:t>2</a:t>
                      </a:r>
                      <a:r>
                        <a:rPr lang="en-IN" sz="2000" b="0" dirty="0">
                          <a:effectLst/>
                        </a:rPr>
                        <a:t>   ↑</a:t>
                      </a:r>
                    </a:p>
                  </a:txBody>
                  <a:tcPr marL="0" marR="0" marT="0" marB="0"/>
                </a:tc>
                <a:extLst>
                  <a:ext uri="{0D108BD9-81ED-4DB2-BD59-A6C34878D82A}">
                    <a16:rowId xmlns:a16="http://schemas.microsoft.com/office/drawing/2014/main" val="2822317314"/>
                  </a:ext>
                </a:extLst>
              </a:tr>
            </a:tbl>
          </a:graphicData>
        </a:graphic>
      </p:graphicFrame>
    </p:spTree>
    <p:extLst>
      <p:ext uri="{BB962C8B-B14F-4D97-AF65-F5344CB8AC3E}">
        <p14:creationId xmlns:p14="http://schemas.microsoft.com/office/powerpoint/2010/main" val="186403017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7A5A9-D264-48E5-B699-2A081C9362E4}"/>
              </a:ext>
            </a:extLst>
          </p:cNvPr>
          <p:cNvSpPr>
            <a:spLocks noGrp="1"/>
          </p:cNvSpPr>
          <p:nvPr>
            <p:ph idx="1"/>
          </p:nvPr>
        </p:nvSpPr>
        <p:spPr>
          <a:xfrm>
            <a:off x="851719" y="1308963"/>
            <a:ext cx="10515600" cy="5811838"/>
          </a:xfrm>
        </p:spPr>
        <p:txBody>
          <a:bodyPr/>
          <a:lstStyle/>
          <a:p>
            <a:r>
              <a:rPr lang="en-US" sz="2000" b="1" dirty="0"/>
              <a:t>Step 4: </a:t>
            </a:r>
            <a:r>
              <a:rPr lang="en-US" sz="2000" dirty="0"/>
              <a:t> </a:t>
            </a:r>
          </a:p>
          <a:p>
            <a:pPr lvl="1"/>
            <a:r>
              <a:rPr lang="en-US" sz="2000" dirty="0"/>
              <a:t>Is there appropriate compensation for the primary disturbance?  Usually, compensation does </a:t>
            </a:r>
            <a:r>
              <a:rPr lang="en-US" sz="2000" u="sng" dirty="0"/>
              <a:t>not</a:t>
            </a:r>
            <a:r>
              <a:rPr lang="en-US" sz="2000" dirty="0"/>
              <a:t> return the pH to normal (7.35 – 7.45)</a:t>
            </a:r>
          </a:p>
          <a:p>
            <a:pPr lvl="1"/>
            <a:endParaRPr lang="en-US" sz="2000" dirty="0"/>
          </a:p>
          <a:p>
            <a:pPr lvl="1"/>
            <a:endParaRPr lang="en-IN" sz="2000" dirty="0"/>
          </a:p>
        </p:txBody>
      </p:sp>
      <p:graphicFrame>
        <p:nvGraphicFramePr>
          <p:cNvPr id="10" name="Table 9">
            <a:extLst>
              <a:ext uri="{FF2B5EF4-FFF2-40B4-BE49-F238E27FC236}">
                <a16:creationId xmlns:a16="http://schemas.microsoft.com/office/drawing/2014/main" id="{8661023F-5C7F-4CE9-9552-498FF5FC0EF6}"/>
              </a:ext>
            </a:extLst>
          </p:cNvPr>
          <p:cNvGraphicFramePr>
            <a:graphicFrameLocks noGrp="1"/>
          </p:cNvGraphicFramePr>
          <p:nvPr>
            <p:extLst>
              <p:ext uri="{D42A27DB-BD31-4B8C-83A1-F6EECF244321}">
                <p14:modId xmlns:p14="http://schemas.microsoft.com/office/powerpoint/2010/main" val="796676826"/>
              </p:ext>
            </p:extLst>
          </p:nvPr>
        </p:nvGraphicFramePr>
        <p:xfrm>
          <a:off x="851719" y="2464903"/>
          <a:ext cx="10488561" cy="3824580"/>
        </p:xfrm>
        <a:graphic>
          <a:graphicData uri="http://schemas.openxmlformats.org/drawingml/2006/table">
            <a:tbl>
              <a:tblPr>
                <a:tableStyleId>{5C22544A-7EE6-4342-B048-85BDC9FD1C3A}</a:tableStyleId>
              </a:tblPr>
              <a:tblGrid>
                <a:gridCol w="3991765">
                  <a:extLst>
                    <a:ext uri="{9D8B030D-6E8A-4147-A177-3AD203B41FA5}">
                      <a16:colId xmlns:a16="http://schemas.microsoft.com/office/drawing/2014/main" val="339432633"/>
                    </a:ext>
                  </a:extLst>
                </a:gridCol>
                <a:gridCol w="4384146">
                  <a:extLst>
                    <a:ext uri="{9D8B030D-6E8A-4147-A177-3AD203B41FA5}">
                      <a16:colId xmlns:a16="http://schemas.microsoft.com/office/drawing/2014/main" val="2187861455"/>
                    </a:ext>
                  </a:extLst>
                </a:gridCol>
                <a:gridCol w="2112650">
                  <a:extLst>
                    <a:ext uri="{9D8B030D-6E8A-4147-A177-3AD203B41FA5}">
                      <a16:colId xmlns:a16="http://schemas.microsoft.com/office/drawing/2014/main" val="1443446217"/>
                    </a:ext>
                  </a:extLst>
                </a:gridCol>
              </a:tblGrid>
              <a:tr h="509944">
                <a:tc>
                  <a:txBody>
                    <a:bodyPr/>
                    <a:lstStyle/>
                    <a:p>
                      <a:pPr algn="l" fontAlgn="t"/>
                      <a:r>
                        <a:rPr lang="en-IN" sz="1800" dirty="0">
                          <a:effectLst/>
                        </a:rPr>
                        <a:t>Disorder</a:t>
                      </a:r>
                    </a:p>
                  </a:txBody>
                  <a:tcPr marL="0" marR="0" marT="0" marB="0"/>
                </a:tc>
                <a:tc>
                  <a:txBody>
                    <a:bodyPr/>
                    <a:lstStyle/>
                    <a:p>
                      <a:pPr algn="l" fontAlgn="t"/>
                      <a:r>
                        <a:rPr lang="en-IN" sz="1800">
                          <a:effectLst/>
                        </a:rPr>
                        <a:t>Expected compensation</a:t>
                      </a:r>
                    </a:p>
                  </a:txBody>
                  <a:tcPr marL="0" marR="0" marT="0" marB="0"/>
                </a:tc>
                <a:tc>
                  <a:txBody>
                    <a:bodyPr/>
                    <a:lstStyle/>
                    <a:p>
                      <a:pPr algn="l" fontAlgn="t"/>
                      <a:r>
                        <a:rPr lang="en-IN" sz="1800">
                          <a:effectLst/>
                        </a:rPr>
                        <a:t>Correction factor</a:t>
                      </a:r>
                    </a:p>
                  </a:txBody>
                  <a:tcPr marL="0" marR="0" marT="0" marB="0"/>
                </a:tc>
                <a:extLst>
                  <a:ext uri="{0D108BD9-81ED-4DB2-BD59-A6C34878D82A}">
                    <a16:rowId xmlns:a16="http://schemas.microsoft.com/office/drawing/2014/main" val="2403284635"/>
                  </a:ext>
                </a:extLst>
              </a:tr>
              <a:tr h="509944">
                <a:tc>
                  <a:txBody>
                    <a:bodyPr/>
                    <a:lstStyle/>
                    <a:p>
                      <a:pPr algn="l" fontAlgn="t"/>
                      <a:r>
                        <a:rPr lang="en-IN" sz="1800" dirty="0">
                          <a:effectLst/>
                        </a:rPr>
                        <a:t>Metabolic acidosis</a:t>
                      </a:r>
                    </a:p>
                  </a:txBody>
                  <a:tcPr marL="0" marR="0" marT="0" marB="0"/>
                </a:tc>
                <a:tc>
                  <a:txBody>
                    <a:bodyPr/>
                    <a:lstStyle/>
                    <a:p>
                      <a:pPr algn="l" fontAlgn="t"/>
                      <a:r>
                        <a:rPr lang="it-IT" sz="1800" dirty="0">
                          <a:effectLst/>
                        </a:rPr>
                        <a:t>PaCO</a:t>
                      </a:r>
                      <a:r>
                        <a:rPr lang="it-IT" sz="1800" baseline="-25000" dirty="0">
                          <a:effectLst/>
                        </a:rPr>
                        <a:t>2</a:t>
                      </a:r>
                      <a:r>
                        <a:rPr lang="it-IT" sz="1800" dirty="0">
                          <a:effectLst/>
                        </a:rPr>
                        <a:t> = (1.5 x [HCO</a:t>
                      </a:r>
                      <a:r>
                        <a:rPr lang="it-IT" sz="1800" baseline="-25000" dirty="0">
                          <a:effectLst/>
                        </a:rPr>
                        <a:t>3</a:t>
                      </a:r>
                      <a:r>
                        <a:rPr lang="it-IT" sz="1800" dirty="0">
                          <a:effectLst/>
                        </a:rPr>
                        <a:t>-]) +8</a:t>
                      </a:r>
                    </a:p>
                  </a:txBody>
                  <a:tcPr marL="0" marR="0" marT="0" marB="0"/>
                </a:tc>
                <a:tc>
                  <a:txBody>
                    <a:bodyPr/>
                    <a:lstStyle/>
                    <a:p>
                      <a:pPr algn="l" fontAlgn="t"/>
                      <a:r>
                        <a:rPr lang="en-IN" sz="1800">
                          <a:effectLst/>
                        </a:rPr>
                        <a:t>± 2</a:t>
                      </a:r>
                    </a:p>
                  </a:txBody>
                  <a:tcPr marL="0" marR="0" marT="0" marB="0"/>
                </a:tc>
                <a:extLst>
                  <a:ext uri="{0D108BD9-81ED-4DB2-BD59-A6C34878D82A}">
                    <a16:rowId xmlns:a16="http://schemas.microsoft.com/office/drawing/2014/main" val="2945189116"/>
                  </a:ext>
                </a:extLst>
              </a:tr>
              <a:tr h="509944">
                <a:tc>
                  <a:txBody>
                    <a:bodyPr/>
                    <a:lstStyle/>
                    <a:p>
                      <a:pPr algn="l" fontAlgn="t"/>
                      <a:r>
                        <a:rPr lang="en-IN" sz="1800" dirty="0">
                          <a:effectLst/>
                        </a:rPr>
                        <a:t>Acute respiratory acidosis</a:t>
                      </a:r>
                    </a:p>
                  </a:txBody>
                  <a:tcPr marL="0" marR="0" marT="0" marB="0"/>
                </a:tc>
                <a:tc>
                  <a:txBody>
                    <a:bodyPr/>
                    <a:lstStyle/>
                    <a:p>
                      <a:pPr algn="l" fontAlgn="t"/>
                      <a:r>
                        <a:rPr lang="en-IN" sz="1800" dirty="0">
                          <a:effectLst/>
                        </a:rPr>
                        <a:t>Increase  in  [HCO</a:t>
                      </a:r>
                      <a:r>
                        <a:rPr lang="en-IN" sz="1800" baseline="-25000" dirty="0">
                          <a:effectLst/>
                        </a:rPr>
                        <a:t>3</a:t>
                      </a:r>
                      <a:r>
                        <a:rPr lang="en-IN" sz="1800" dirty="0">
                          <a:effectLst/>
                        </a:rPr>
                        <a:t>-]= ∆ PaCO</a:t>
                      </a:r>
                      <a:r>
                        <a:rPr lang="en-IN" sz="1800" baseline="-25000" dirty="0">
                          <a:effectLst/>
                        </a:rPr>
                        <a:t>2</a:t>
                      </a:r>
                      <a:r>
                        <a:rPr lang="en-IN" sz="1800" dirty="0">
                          <a:effectLst/>
                        </a:rPr>
                        <a:t>/10</a:t>
                      </a:r>
                    </a:p>
                  </a:txBody>
                  <a:tcPr marL="0" marR="0" marT="0" marB="0"/>
                </a:tc>
                <a:tc>
                  <a:txBody>
                    <a:bodyPr/>
                    <a:lstStyle/>
                    <a:p>
                      <a:pPr algn="l" fontAlgn="t"/>
                      <a:r>
                        <a:rPr lang="en-IN" sz="1800">
                          <a:effectLst/>
                        </a:rPr>
                        <a:t>± 3</a:t>
                      </a:r>
                    </a:p>
                  </a:txBody>
                  <a:tcPr marL="0" marR="0" marT="0" marB="0"/>
                </a:tc>
                <a:extLst>
                  <a:ext uri="{0D108BD9-81ED-4DB2-BD59-A6C34878D82A}">
                    <a16:rowId xmlns:a16="http://schemas.microsoft.com/office/drawing/2014/main" val="1549179889"/>
                  </a:ext>
                </a:extLst>
              </a:tr>
              <a:tr h="509944">
                <a:tc>
                  <a:txBody>
                    <a:bodyPr/>
                    <a:lstStyle/>
                    <a:p>
                      <a:pPr algn="l" fontAlgn="t"/>
                      <a:r>
                        <a:rPr lang="en-US" sz="1800" dirty="0">
                          <a:effectLst/>
                        </a:rPr>
                        <a:t>Chronic respiratory acidosis (3-5 days)</a:t>
                      </a:r>
                    </a:p>
                  </a:txBody>
                  <a:tcPr marL="0" marR="0" marT="0" marB="0"/>
                </a:tc>
                <a:tc>
                  <a:txBody>
                    <a:bodyPr/>
                    <a:lstStyle/>
                    <a:p>
                      <a:pPr algn="l" fontAlgn="t"/>
                      <a:r>
                        <a:rPr lang="en-IN" sz="1800" dirty="0">
                          <a:effectLst/>
                        </a:rPr>
                        <a:t>Increase  in  [HCO</a:t>
                      </a:r>
                      <a:r>
                        <a:rPr lang="en-IN" sz="1800" baseline="-25000" dirty="0">
                          <a:effectLst/>
                        </a:rPr>
                        <a:t>3</a:t>
                      </a:r>
                      <a:r>
                        <a:rPr lang="en-IN" sz="1800" dirty="0">
                          <a:effectLst/>
                        </a:rPr>
                        <a:t>-]= 3.5(∆ PaCO</a:t>
                      </a:r>
                      <a:r>
                        <a:rPr lang="en-IN" sz="1800" baseline="-25000" dirty="0">
                          <a:effectLst/>
                        </a:rPr>
                        <a:t>2</a:t>
                      </a:r>
                      <a:r>
                        <a:rPr lang="en-IN" sz="1800" dirty="0">
                          <a:effectLst/>
                        </a:rPr>
                        <a:t>/10)</a:t>
                      </a:r>
                    </a:p>
                  </a:txBody>
                  <a:tcPr marL="0" marR="0" marT="0" marB="0"/>
                </a:tc>
                <a:tc>
                  <a:txBody>
                    <a:bodyPr/>
                    <a:lstStyle/>
                    <a:p>
                      <a:pPr algn="l" fontAlgn="t"/>
                      <a:r>
                        <a:rPr lang="en-IN" sz="1800">
                          <a:effectLst/>
                        </a:rPr>
                        <a:t> </a:t>
                      </a:r>
                    </a:p>
                  </a:txBody>
                  <a:tcPr marL="0" marR="0" marT="0" marB="0"/>
                </a:tc>
                <a:extLst>
                  <a:ext uri="{0D108BD9-81ED-4DB2-BD59-A6C34878D82A}">
                    <a16:rowId xmlns:a16="http://schemas.microsoft.com/office/drawing/2014/main" val="3796965098"/>
                  </a:ext>
                </a:extLst>
              </a:tr>
              <a:tr h="509944">
                <a:tc>
                  <a:txBody>
                    <a:bodyPr/>
                    <a:lstStyle/>
                    <a:p>
                      <a:pPr algn="l" fontAlgn="t"/>
                      <a:r>
                        <a:rPr lang="en-IN" sz="1800" dirty="0">
                          <a:effectLst/>
                        </a:rPr>
                        <a:t>Metabolic alkalosis</a:t>
                      </a:r>
                    </a:p>
                  </a:txBody>
                  <a:tcPr marL="0" marR="0" marT="0" marB="0"/>
                </a:tc>
                <a:tc>
                  <a:txBody>
                    <a:bodyPr/>
                    <a:lstStyle/>
                    <a:p>
                      <a:pPr algn="l" fontAlgn="t"/>
                      <a:r>
                        <a:rPr lang="en-IN" sz="1800" dirty="0">
                          <a:effectLst/>
                        </a:rPr>
                        <a:t>Increase in PaCO</a:t>
                      </a:r>
                      <a:r>
                        <a:rPr lang="en-IN" sz="1800" baseline="-25000" dirty="0">
                          <a:effectLst/>
                        </a:rPr>
                        <a:t>2</a:t>
                      </a:r>
                      <a:r>
                        <a:rPr lang="en-IN" sz="1800" dirty="0">
                          <a:effectLst/>
                        </a:rPr>
                        <a:t> = 40 + 0.6(∆HCO</a:t>
                      </a:r>
                      <a:r>
                        <a:rPr lang="en-IN" sz="1800" baseline="-25000" dirty="0">
                          <a:effectLst/>
                        </a:rPr>
                        <a:t>3</a:t>
                      </a:r>
                      <a:r>
                        <a:rPr lang="en-IN" sz="1800" dirty="0">
                          <a:effectLst/>
                        </a:rPr>
                        <a:t>-)</a:t>
                      </a:r>
                    </a:p>
                  </a:txBody>
                  <a:tcPr marL="0" marR="0" marT="0" marB="0"/>
                </a:tc>
                <a:tc>
                  <a:txBody>
                    <a:bodyPr/>
                    <a:lstStyle/>
                    <a:p>
                      <a:pPr algn="l" fontAlgn="t"/>
                      <a:r>
                        <a:rPr lang="en-IN" sz="1800">
                          <a:effectLst/>
                        </a:rPr>
                        <a:t> </a:t>
                      </a:r>
                    </a:p>
                  </a:txBody>
                  <a:tcPr marL="0" marR="0" marT="0" marB="0"/>
                </a:tc>
                <a:extLst>
                  <a:ext uri="{0D108BD9-81ED-4DB2-BD59-A6C34878D82A}">
                    <a16:rowId xmlns:a16="http://schemas.microsoft.com/office/drawing/2014/main" val="28165569"/>
                  </a:ext>
                </a:extLst>
              </a:tr>
              <a:tr h="509944">
                <a:tc>
                  <a:txBody>
                    <a:bodyPr/>
                    <a:lstStyle/>
                    <a:p>
                      <a:pPr algn="l" fontAlgn="t"/>
                      <a:r>
                        <a:rPr lang="en-IN" sz="1800">
                          <a:effectLst/>
                        </a:rPr>
                        <a:t>Acute respiratory alkalosis</a:t>
                      </a:r>
                    </a:p>
                  </a:txBody>
                  <a:tcPr marL="0" marR="0" marT="0" marB="0"/>
                </a:tc>
                <a:tc>
                  <a:txBody>
                    <a:bodyPr/>
                    <a:lstStyle/>
                    <a:p>
                      <a:pPr algn="l" fontAlgn="t"/>
                      <a:r>
                        <a:rPr lang="en-US" sz="1800" dirty="0">
                          <a:effectLst/>
                        </a:rPr>
                        <a:t>Decrease in  [HCO</a:t>
                      </a:r>
                      <a:r>
                        <a:rPr lang="en-US" sz="1800" baseline="-25000" dirty="0">
                          <a:effectLst/>
                        </a:rPr>
                        <a:t>3</a:t>
                      </a:r>
                      <a:r>
                        <a:rPr lang="en-US" sz="1800" dirty="0">
                          <a:effectLst/>
                        </a:rPr>
                        <a:t>-]= 2(∆ PaCO</a:t>
                      </a:r>
                      <a:r>
                        <a:rPr lang="en-US" sz="1800" baseline="-25000" dirty="0">
                          <a:effectLst/>
                        </a:rPr>
                        <a:t>2</a:t>
                      </a:r>
                      <a:r>
                        <a:rPr lang="en-US" sz="1800" dirty="0">
                          <a:effectLst/>
                        </a:rPr>
                        <a:t>/10)</a:t>
                      </a:r>
                    </a:p>
                  </a:txBody>
                  <a:tcPr marL="0" marR="0" marT="0" marB="0"/>
                </a:tc>
                <a:tc>
                  <a:txBody>
                    <a:bodyPr/>
                    <a:lstStyle/>
                    <a:p>
                      <a:pPr algn="l" fontAlgn="t"/>
                      <a:r>
                        <a:rPr lang="en-IN" sz="1800">
                          <a:effectLst/>
                        </a:rPr>
                        <a:t> </a:t>
                      </a:r>
                    </a:p>
                  </a:txBody>
                  <a:tcPr marL="0" marR="0" marT="0" marB="0"/>
                </a:tc>
                <a:extLst>
                  <a:ext uri="{0D108BD9-81ED-4DB2-BD59-A6C34878D82A}">
                    <a16:rowId xmlns:a16="http://schemas.microsoft.com/office/drawing/2014/main" val="2409566339"/>
                  </a:ext>
                </a:extLst>
              </a:tr>
              <a:tr h="764916">
                <a:tc>
                  <a:txBody>
                    <a:bodyPr/>
                    <a:lstStyle/>
                    <a:p>
                      <a:pPr algn="l" fontAlgn="t"/>
                      <a:r>
                        <a:rPr lang="en-IN" sz="1800">
                          <a:effectLst/>
                        </a:rPr>
                        <a:t>Chronic respiratory alkalosis</a:t>
                      </a:r>
                    </a:p>
                  </a:txBody>
                  <a:tcPr marL="0" marR="0" marT="0" marB="0"/>
                </a:tc>
                <a:tc>
                  <a:txBody>
                    <a:bodyPr/>
                    <a:lstStyle/>
                    <a:p>
                      <a:pPr algn="l" fontAlgn="t"/>
                      <a:r>
                        <a:rPr lang="en-US" sz="1800" dirty="0">
                          <a:effectLst/>
                        </a:rPr>
                        <a:t>Decrease in  [HCO</a:t>
                      </a:r>
                      <a:r>
                        <a:rPr lang="en-US" sz="1800" baseline="-25000" dirty="0">
                          <a:effectLst/>
                        </a:rPr>
                        <a:t>3</a:t>
                      </a:r>
                      <a:r>
                        <a:rPr lang="en-US" sz="1800" dirty="0">
                          <a:effectLst/>
                        </a:rPr>
                        <a:t>-] = 5(∆ PaCO</a:t>
                      </a:r>
                      <a:r>
                        <a:rPr lang="en-US" sz="1800" baseline="-25000" dirty="0">
                          <a:effectLst/>
                        </a:rPr>
                        <a:t>2</a:t>
                      </a:r>
                      <a:r>
                        <a:rPr lang="en-US" sz="1800" dirty="0">
                          <a:effectLst/>
                        </a:rPr>
                        <a:t>/10) to 7(∆ PaCO</a:t>
                      </a:r>
                      <a:r>
                        <a:rPr lang="en-US" sz="1800" baseline="-25000" dirty="0">
                          <a:effectLst/>
                        </a:rPr>
                        <a:t>2</a:t>
                      </a:r>
                      <a:r>
                        <a:rPr lang="en-US" sz="1800" dirty="0">
                          <a:effectLst/>
                        </a:rPr>
                        <a:t>/10)</a:t>
                      </a:r>
                    </a:p>
                  </a:txBody>
                  <a:tcPr marL="0" marR="0" marT="0" marB="0"/>
                </a:tc>
                <a:tc>
                  <a:txBody>
                    <a:bodyPr/>
                    <a:lstStyle/>
                    <a:p>
                      <a:pPr algn="l" fontAlgn="t"/>
                      <a:r>
                        <a:rPr lang="en-IN" sz="1800" dirty="0">
                          <a:effectLst/>
                        </a:rPr>
                        <a:t> </a:t>
                      </a:r>
                    </a:p>
                  </a:txBody>
                  <a:tcPr marL="0" marR="0" marT="0" marB="0"/>
                </a:tc>
                <a:extLst>
                  <a:ext uri="{0D108BD9-81ED-4DB2-BD59-A6C34878D82A}">
                    <a16:rowId xmlns:a16="http://schemas.microsoft.com/office/drawing/2014/main" val="1675522994"/>
                  </a:ext>
                </a:extLst>
              </a:tr>
            </a:tbl>
          </a:graphicData>
        </a:graphic>
      </p:graphicFrame>
    </p:spTree>
    <p:extLst>
      <p:ext uri="{BB962C8B-B14F-4D97-AF65-F5344CB8AC3E}">
        <p14:creationId xmlns:p14="http://schemas.microsoft.com/office/powerpoint/2010/main" val="361984171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FBA4-0952-4160-B10A-DF673CED9E96}"/>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E3B652B3-6D64-4058-A9DA-14BD43D8D21A}"/>
              </a:ext>
            </a:extLst>
          </p:cNvPr>
          <p:cNvSpPr>
            <a:spLocks noGrp="1"/>
          </p:cNvSpPr>
          <p:nvPr>
            <p:ph idx="1"/>
          </p:nvPr>
        </p:nvSpPr>
        <p:spPr/>
        <p:txBody>
          <a:bodyPr>
            <a:normAutofit/>
          </a:bodyPr>
          <a:lstStyle/>
          <a:p>
            <a:r>
              <a:rPr lang="en-US" sz="2000" b="1" dirty="0"/>
              <a:t>Step 5: </a:t>
            </a:r>
            <a:r>
              <a:rPr lang="en-US" sz="2000" dirty="0"/>
              <a:t> </a:t>
            </a:r>
          </a:p>
          <a:p>
            <a:pPr lvl="1">
              <a:lnSpc>
                <a:spcPct val="150000"/>
              </a:lnSpc>
            </a:pPr>
            <a:r>
              <a:rPr lang="en-US" sz="2000" dirty="0"/>
              <a:t>Calculate the anion gap (if a metabolic acidosis exists): AG= [Na+]-( [Cl-] + [HCO</a:t>
            </a:r>
            <a:r>
              <a:rPr lang="en-US" sz="2000" baseline="-25000" dirty="0"/>
              <a:t>3</a:t>
            </a:r>
            <a:r>
              <a:rPr lang="en-US" sz="2000" dirty="0"/>
              <a:t>-] )-12 ± 2</a:t>
            </a:r>
          </a:p>
          <a:p>
            <a:pPr lvl="1">
              <a:lnSpc>
                <a:spcPct val="150000"/>
              </a:lnSpc>
            </a:pPr>
            <a:r>
              <a:rPr lang="en-US" sz="2000" dirty="0"/>
              <a:t>A normal anion gap is approximately 12 </a:t>
            </a:r>
            <a:r>
              <a:rPr lang="en-US" sz="2000" dirty="0" err="1"/>
              <a:t>meq</a:t>
            </a:r>
            <a:r>
              <a:rPr lang="en-US" sz="2000" dirty="0"/>
              <a:t>/L.</a:t>
            </a:r>
          </a:p>
          <a:p>
            <a:pPr lvl="2">
              <a:lnSpc>
                <a:spcPct val="150000"/>
              </a:lnSpc>
            </a:pPr>
            <a:r>
              <a:rPr lang="en-US" sz="2000" dirty="0"/>
              <a:t>In patients with hypoalbuminemia, the normal anion gap is lower than 12 </a:t>
            </a:r>
            <a:r>
              <a:rPr lang="en-US" sz="2000" dirty="0" err="1"/>
              <a:t>meq</a:t>
            </a:r>
            <a:r>
              <a:rPr lang="en-US" sz="2000" dirty="0"/>
              <a:t>/L; the “normal” anion gap in patients with hypoalbuminemia is about 2.5 </a:t>
            </a:r>
            <a:r>
              <a:rPr lang="en-US" sz="2000" dirty="0" err="1"/>
              <a:t>meq</a:t>
            </a:r>
            <a:r>
              <a:rPr lang="en-US" sz="2000" dirty="0"/>
              <a:t>/L lower for each 1 gm/dL decrease in the plasma albumin concentration (for example, a patient with a plasma albumin of 2.0 gm/dL would be approximately 7 </a:t>
            </a:r>
            <a:r>
              <a:rPr lang="en-US" sz="2000" dirty="0" err="1"/>
              <a:t>meq</a:t>
            </a:r>
            <a:r>
              <a:rPr lang="en-US" sz="2000" dirty="0"/>
              <a:t>/L.)</a:t>
            </a:r>
          </a:p>
          <a:p>
            <a:pPr marL="0" indent="0">
              <a:buNone/>
            </a:pPr>
            <a:endParaRPr lang="en-IN" sz="2000" dirty="0"/>
          </a:p>
        </p:txBody>
      </p:sp>
    </p:spTree>
    <p:extLst>
      <p:ext uri="{BB962C8B-B14F-4D97-AF65-F5344CB8AC3E}">
        <p14:creationId xmlns:p14="http://schemas.microsoft.com/office/powerpoint/2010/main" val="227990794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F12F-6D4B-4270-871B-F2BC84D978DB}"/>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FFEFDA81-CC4E-4341-B608-76A8EC045492}"/>
              </a:ext>
            </a:extLst>
          </p:cNvPr>
          <p:cNvSpPr>
            <a:spLocks noGrp="1"/>
          </p:cNvSpPr>
          <p:nvPr>
            <p:ph idx="1"/>
          </p:nvPr>
        </p:nvSpPr>
        <p:spPr/>
        <p:txBody>
          <a:bodyPr/>
          <a:lstStyle/>
          <a:p>
            <a:pPr lvl="1">
              <a:lnSpc>
                <a:spcPct val="150000"/>
              </a:lnSpc>
            </a:pPr>
            <a:r>
              <a:rPr lang="en-US" sz="2000" dirty="0"/>
              <a:t>If the anion gap is elevated, consider calculating the </a:t>
            </a:r>
            <a:r>
              <a:rPr lang="en-US" sz="2000" dirty="0" err="1"/>
              <a:t>osmolal</a:t>
            </a:r>
            <a:r>
              <a:rPr lang="en-US" sz="2000" dirty="0"/>
              <a:t> gap in compatible clinical situations.</a:t>
            </a:r>
          </a:p>
          <a:p>
            <a:pPr lvl="2">
              <a:lnSpc>
                <a:spcPct val="150000"/>
              </a:lnSpc>
            </a:pPr>
            <a:r>
              <a:rPr lang="en-US" sz="2000" dirty="0"/>
              <a:t>Elevation in AG is not explained by an obvious case (DKA, lactic acidosis, renal failure</a:t>
            </a:r>
          </a:p>
          <a:p>
            <a:pPr lvl="2">
              <a:lnSpc>
                <a:spcPct val="150000"/>
              </a:lnSpc>
            </a:pPr>
            <a:r>
              <a:rPr lang="en-US" sz="2000" dirty="0"/>
              <a:t>Toxic ingestion is suspected</a:t>
            </a:r>
          </a:p>
          <a:p>
            <a:pPr lvl="1">
              <a:lnSpc>
                <a:spcPct val="150000"/>
              </a:lnSpc>
            </a:pPr>
            <a:r>
              <a:rPr lang="en-US" sz="2000" dirty="0"/>
              <a:t>OSM gap =  measured OSM – (2[Na+] - glucose/18 – BUN/2.8</a:t>
            </a:r>
          </a:p>
          <a:p>
            <a:pPr lvl="2">
              <a:lnSpc>
                <a:spcPct val="150000"/>
              </a:lnSpc>
            </a:pPr>
            <a:r>
              <a:rPr lang="en-US" sz="2000" dirty="0"/>
              <a:t>The OSM gap should be &lt; 10</a:t>
            </a:r>
          </a:p>
          <a:p>
            <a:endParaRPr lang="en-IN" sz="2000" dirty="0"/>
          </a:p>
        </p:txBody>
      </p:sp>
    </p:spTree>
    <p:extLst>
      <p:ext uri="{BB962C8B-B14F-4D97-AF65-F5344CB8AC3E}">
        <p14:creationId xmlns:p14="http://schemas.microsoft.com/office/powerpoint/2010/main" val="8833271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35DC-6933-40CA-8D57-22DEEEF839C9}"/>
              </a:ext>
            </a:extLst>
          </p:cNvPr>
          <p:cNvSpPr>
            <a:spLocks noGrp="1"/>
          </p:cNvSpPr>
          <p:nvPr>
            <p:ph type="title"/>
          </p:nvPr>
        </p:nvSpPr>
        <p:spPr/>
        <p:txBody>
          <a:bodyPr/>
          <a:lstStyle/>
          <a:p>
            <a:r>
              <a:rPr lang="en-US" dirty="0"/>
              <a:t>Indications of ABG</a:t>
            </a:r>
            <a:endParaRPr lang="en-IN" dirty="0"/>
          </a:p>
        </p:txBody>
      </p:sp>
      <p:sp>
        <p:nvSpPr>
          <p:cNvPr id="3" name="Content Placeholder 2">
            <a:extLst>
              <a:ext uri="{FF2B5EF4-FFF2-40B4-BE49-F238E27FC236}">
                <a16:creationId xmlns:a16="http://schemas.microsoft.com/office/drawing/2014/main" id="{7B06999F-5CDE-4BC8-A120-0892226C66AB}"/>
              </a:ext>
            </a:extLst>
          </p:cNvPr>
          <p:cNvSpPr>
            <a:spLocks noGrp="1"/>
          </p:cNvSpPr>
          <p:nvPr>
            <p:ph idx="1"/>
          </p:nvPr>
        </p:nvSpPr>
        <p:spPr/>
        <p:txBody>
          <a:bodyPr>
            <a:normAutofit/>
          </a:bodyPr>
          <a:lstStyle/>
          <a:p>
            <a:pPr>
              <a:lnSpc>
                <a:spcPct val="150000"/>
              </a:lnSpc>
            </a:pPr>
            <a:r>
              <a:rPr lang="en-US" sz="2000" dirty="0"/>
              <a:t>Identification and monitoring of acid base disturbances. </a:t>
            </a:r>
          </a:p>
          <a:p>
            <a:pPr>
              <a:lnSpc>
                <a:spcPct val="150000"/>
              </a:lnSpc>
            </a:pPr>
            <a:r>
              <a:rPr lang="en-US" sz="2000" dirty="0"/>
              <a:t>Measurement of the partial pressures of oxygen (PaO</a:t>
            </a:r>
            <a:r>
              <a:rPr lang="en-US" sz="2000" baseline="-25000" dirty="0"/>
              <a:t>2</a:t>
            </a:r>
            <a:r>
              <a:rPr lang="en-US" sz="2000" dirty="0"/>
              <a:t>) and carbon dioxide (PaCO</a:t>
            </a:r>
            <a:r>
              <a:rPr lang="en-US" sz="2000" baseline="-25000" dirty="0"/>
              <a:t>2</a:t>
            </a:r>
            <a:r>
              <a:rPr lang="en-US" sz="2000" dirty="0"/>
              <a:t>).</a:t>
            </a:r>
          </a:p>
          <a:p>
            <a:pPr>
              <a:lnSpc>
                <a:spcPct val="150000"/>
              </a:lnSpc>
            </a:pPr>
            <a:r>
              <a:rPr lang="en-US" sz="2000" dirty="0"/>
              <a:t>Assessment of the response to therapeutic interventions (</a:t>
            </a:r>
            <a:r>
              <a:rPr lang="en-US" sz="2000" dirty="0" err="1"/>
              <a:t>eg</a:t>
            </a:r>
            <a:r>
              <a:rPr lang="en-US" sz="2000" dirty="0"/>
              <a:t>: </a:t>
            </a:r>
            <a:r>
              <a:rPr lang="en-US" sz="2000" dirty="0" err="1"/>
              <a:t>insuli</a:t>
            </a:r>
            <a:r>
              <a:rPr lang="en-US" sz="2000" dirty="0"/>
              <a:t> in patients with diabetic ketoacidosis)</a:t>
            </a:r>
          </a:p>
          <a:p>
            <a:pPr>
              <a:lnSpc>
                <a:spcPct val="150000"/>
              </a:lnSpc>
            </a:pPr>
            <a:r>
              <a:rPr lang="en-US" sz="2000" dirty="0"/>
              <a:t>Procurement of blood sample in an acute emergency setting when venous sampling is not feasible.</a:t>
            </a:r>
            <a:endParaRPr lang="en-IN" sz="2000" dirty="0"/>
          </a:p>
        </p:txBody>
      </p:sp>
    </p:spTree>
    <p:extLst>
      <p:ext uri="{BB962C8B-B14F-4D97-AF65-F5344CB8AC3E}">
        <p14:creationId xmlns:p14="http://schemas.microsoft.com/office/powerpoint/2010/main" val="331218657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A8F47-A79F-4EEE-A111-B2E788D4BFB7}"/>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8E1B758B-A87F-4850-A532-24A0A8DCBE10}"/>
              </a:ext>
            </a:extLst>
          </p:cNvPr>
          <p:cNvSpPr>
            <a:spLocks noGrp="1"/>
          </p:cNvSpPr>
          <p:nvPr>
            <p:ph idx="1"/>
          </p:nvPr>
        </p:nvSpPr>
        <p:spPr/>
        <p:txBody>
          <a:bodyPr>
            <a:normAutofit/>
          </a:bodyPr>
          <a:lstStyle/>
          <a:p>
            <a:r>
              <a:rPr lang="en-US" sz="2000" b="1" dirty="0"/>
              <a:t>Step 6: </a:t>
            </a:r>
          </a:p>
          <a:p>
            <a:pPr lvl="1">
              <a:lnSpc>
                <a:spcPct val="150000"/>
              </a:lnSpc>
            </a:pPr>
            <a:r>
              <a:rPr lang="en-US" sz="2000" dirty="0"/>
              <a:t> If an increased anion gap is present, assess the relationship between the increase in the anion gap and the decrease in [HCO</a:t>
            </a:r>
            <a:r>
              <a:rPr lang="en-US" sz="2000" baseline="-25000" dirty="0"/>
              <a:t>3</a:t>
            </a:r>
            <a:r>
              <a:rPr lang="en-US" sz="2000" dirty="0"/>
              <a:t>-].</a:t>
            </a:r>
          </a:p>
          <a:p>
            <a:pPr lvl="1">
              <a:lnSpc>
                <a:spcPct val="150000"/>
              </a:lnSpc>
            </a:pPr>
            <a:r>
              <a:rPr lang="en-US" sz="2000" dirty="0"/>
              <a:t>Assess the ratio of the change in the anion gap (∆AG ) to the change in  [HCO3-] (∆[HCO</a:t>
            </a:r>
            <a:r>
              <a:rPr lang="en-US" sz="2000" baseline="-25000" dirty="0"/>
              <a:t>3</a:t>
            </a:r>
            <a:r>
              <a:rPr lang="en-US" sz="2000" dirty="0"/>
              <a:t>-]): ∆AG/∆[HCO</a:t>
            </a:r>
            <a:r>
              <a:rPr lang="en-US" sz="2000" baseline="-25000" dirty="0"/>
              <a:t>3</a:t>
            </a:r>
            <a:r>
              <a:rPr lang="en-US" sz="2000" dirty="0"/>
              <a:t>-]</a:t>
            </a:r>
          </a:p>
          <a:p>
            <a:pPr lvl="1">
              <a:lnSpc>
                <a:spcPct val="150000"/>
              </a:lnSpc>
            </a:pPr>
            <a:r>
              <a:rPr lang="en-US" sz="2000" i="1" dirty="0"/>
              <a:t>This ratio should be between 1.0 and 2.0 if an uncomplicated anion gap metabolic acidosis is present.</a:t>
            </a:r>
            <a:endParaRPr lang="en-US" sz="2000" dirty="0"/>
          </a:p>
          <a:p>
            <a:pPr marL="0" indent="0">
              <a:buNone/>
            </a:pPr>
            <a:endParaRPr lang="en-IN" sz="2000" dirty="0"/>
          </a:p>
        </p:txBody>
      </p:sp>
    </p:spTree>
    <p:extLst>
      <p:ext uri="{BB962C8B-B14F-4D97-AF65-F5344CB8AC3E}">
        <p14:creationId xmlns:p14="http://schemas.microsoft.com/office/powerpoint/2010/main" val="56245068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0AF6-F2DB-48E2-8081-C6CC01798702}"/>
              </a:ext>
            </a:extLst>
          </p:cNvPr>
          <p:cNvSpPr>
            <a:spLocks noGrp="1"/>
          </p:cNvSpPr>
          <p:nvPr>
            <p:ph type="title"/>
          </p:nvPr>
        </p:nvSpPr>
        <p:spPr/>
        <p:txBody>
          <a:bodyPr/>
          <a:lstStyle/>
          <a:p>
            <a:r>
              <a:rPr lang="en-US" dirty="0"/>
              <a:t>Arterial Blood Gas Interpretation</a:t>
            </a:r>
            <a:endParaRPr lang="en-IN" dirty="0"/>
          </a:p>
        </p:txBody>
      </p:sp>
      <p:sp>
        <p:nvSpPr>
          <p:cNvPr id="3" name="Content Placeholder 2">
            <a:extLst>
              <a:ext uri="{FF2B5EF4-FFF2-40B4-BE49-F238E27FC236}">
                <a16:creationId xmlns:a16="http://schemas.microsoft.com/office/drawing/2014/main" id="{555374EA-D494-47BA-ABFA-757FB72E44D6}"/>
              </a:ext>
            </a:extLst>
          </p:cNvPr>
          <p:cNvSpPr>
            <a:spLocks noGrp="1"/>
          </p:cNvSpPr>
          <p:nvPr>
            <p:ph idx="1"/>
          </p:nvPr>
        </p:nvSpPr>
        <p:spPr/>
        <p:txBody>
          <a:bodyPr>
            <a:normAutofit/>
          </a:bodyPr>
          <a:lstStyle/>
          <a:p>
            <a:pPr lvl="1">
              <a:lnSpc>
                <a:spcPct val="150000"/>
              </a:lnSpc>
            </a:pPr>
            <a:r>
              <a:rPr lang="en-US" sz="2000" dirty="0"/>
              <a:t>If this ratio falls outside of this range, then another metabolic disorder is present:</a:t>
            </a:r>
          </a:p>
          <a:p>
            <a:pPr lvl="1">
              <a:lnSpc>
                <a:spcPct val="150000"/>
              </a:lnSpc>
            </a:pPr>
            <a:r>
              <a:rPr lang="en-US" sz="2000" dirty="0"/>
              <a:t>If  ∆AG/∆[HCO</a:t>
            </a:r>
            <a:r>
              <a:rPr lang="en-US" sz="2000" baseline="-25000" dirty="0"/>
              <a:t>3</a:t>
            </a:r>
            <a:r>
              <a:rPr lang="en-US" sz="2000" dirty="0"/>
              <a:t>-] &lt; 1.0, then a concurrent non-anion gap metabolic acidosis is likely to be present.</a:t>
            </a:r>
          </a:p>
          <a:p>
            <a:pPr lvl="1">
              <a:lnSpc>
                <a:spcPct val="150000"/>
              </a:lnSpc>
            </a:pPr>
            <a:r>
              <a:rPr lang="en-US" sz="2000" dirty="0"/>
              <a:t>If  ∆AG/∆[HCO</a:t>
            </a:r>
            <a:r>
              <a:rPr lang="en-US" sz="2000" baseline="-25000" dirty="0"/>
              <a:t>3</a:t>
            </a:r>
            <a:r>
              <a:rPr lang="en-US" sz="2000" dirty="0"/>
              <a:t>-] &gt; 2.0, then a concurrent metabolic alkalosis is likely to be present.</a:t>
            </a:r>
          </a:p>
          <a:p>
            <a:pPr lvl="1">
              <a:lnSpc>
                <a:spcPct val="150000"/>
              </a:lnSpc>
            </a:pPr>
            <a:r>
              <a:rPr lang="en-US" sz="2000" dirty="0"/>
              <a:t>It is important to remember what the expected “normal” anion gap for your patient should be, by adjusting for hypoalbuminemia (see </a:t>
            </a:r>
            <a:r>
              <a:rPr lang="en-US" sz="2000" b="1" dirty="0"/>
              <a:t>Step 5</a:t>
            </a:r>
            <a:r>
              <a:rPr lang="en-US" sz="2000" dirty="0"/>
              <a:t>, above.)</a:t>
            </a:r>
          </a:p>
          <a:p>
            <a:endParaRPr lang="en-IN" sz="2000" dirty="0"/>
          </a:p>
        </p:txBody>
      </p:sp>
    </p:spTree>
    <p:extLst>
      <p:ext uri="{BB962C8B-B14F-4D97-AF65-F5344CB8AC3E}">
        <p14:creationId xmlns:p14="http://schemas.microsoft.com/office/powerpoint/2010/main" val="306100273"/>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F50378B-C1A8-4672-B1B0-A4F3EEC9159C}"/>
              </a:ext>
            </a:extLst>
          </p:cNvPr>
          <p:cNvGrpSpPr/>
          <p:nvPr/>
        </p:nvGrpSpPr>
        <p:grpSpPr>
          <a:xfrm>
            <a:off x="259825" y="121153"/>
            <a:ext cx="11676302" cy="6736847"/>
            <a:chOff x="185760" y="29054"/>
            <a:chExt cx="11676302" cy="6736847"/>
          </a:xfrm>
        </p:grpSpPr>
        <p:sp>
          <p:nvSpPr>
            <p:cNvPr id="5" name="TextBox 4">
              <a:extLst>
                <a:ext uri="{FF2B5EF4-FFF2-40B4-BE49-F238E27FC236}">
                  <a16:creationId xmlns:a16="http://schemas.microsoft.com/office/drawing/2014/main" id="{D10DBEAB-95B7-47C0-926A-35CE9604116C}"/>
                </a:ext>
              </a:extLst>
            </p:cNvPr>
            <p:cNvSpPr txBox="1"/>
            <p:nvPr/>
          </p:nvSpPr>
          <p:spPr>
            <a:xfrm>
              <a:off x="7286920" y="1856277"/>
              <a:ext cx="1187778" cy="52322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Respiratory Acidosis</a:t>
              </a:r>
              <a:endParaRPr lang="en-IN" sz="1400" dirty="0"/>
            </a:p>
          </p:txBody>
        </p:sp>
        <p:grpSp>
          <p:nvGrpSpPr>
            <p:cNvPr id="20" name="Group 19">
              <a:extLst>
                <a:ext uri="{FF2B5EF4-FFF2-40B4-BE49-F238E27FC236}">
                  <a16:creationId xmlns:a16="http://schemas.microsoft.com/office/drawing/2014/main" id="{5A78E6E4-4039-4395-B0CF-7E08797C75DA}"/>
                </a:ext>
              </a:extLst>
            </p:cNvPr>
            <p:cNvGrpSpPr/>
            <p:nvPr/>
          </p:nvGrpSpPr>
          <p:grpSpPr>
            <a:xfrm>
              <a:off x="185760" y="29054"/>
              <a:ext cx="11676302" cy="6736847"/>
              <a:chOff x="223467" y="-131201"/>
              <a:chExt cx="11676302" cy="6736847"/>
            </a:xfrm>
          </p:grpSpPr>
          <p:sp>
            <p:nvSpPr>
              <p:cNvPr id="7" name="TextBox 6">
                <a:extLst>
                  <a:ext uri="{FF2B5EF4-FFF2-40B4-BE49-F238E27FC236}">
                    <a16:creationId xmlns:a16="http://schemas.microsoft.com/office/drawing/2014/main" id="{D71BB1CC-13DC-48BA-8921-5CB256638CE3}"/>
                  </a:ext>
                </a:extLst>
              </p:cNvPr>
              <p:cNvSpPr txBox="1"/>
              <p:nvPr/>
            </p:nvSpPr>
            <p:spPr>
              <a:xfrm>
                <a:off x="3721201" y="2976499"/>
                <a:ext cx="1216058" cy="30777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Wide AG type</a:t>
                </a:r>
                <a:endParaRPr lang="en-IN" sz="1400" dirty="0"/>
              </a:p>
            </p:txBody>
          </p:sp>
          <p:sp>
            <p:nvSpPr>
              <p:cNvPr id="8" name="TextBox 7">
                <a:extLst>
                  <a:ext uri="{FF2B5EF4-FFF2-40B4-BE49-F238E27FC236}">
                    <a16:creationId xmlns:a16="http://schemas.microsoft.com/office/drawing/2014/main" id="{EFA69E42-1E69-426E-AFDF-47F6ED472C49}"/>
                  </a:ext>
                </a:extLst>
              </p:cNvPr>
              <p:cNvSpPr txBox="1"/>
              <p:nvPr/>
            </p:nvSpPr>
            <p:spPr>
              <a:xfrm>
                <a:off x="5384245" y="2973284"/>
                <a:ext cx="1216058"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Normal AG type</a:t>
                </a:r>
                <a:endParaRPr lang="en-IN" sz="1400" dirty="0"/>
              </a:p>
            </p:txBody>
          </p:sp>
          <p:sp>
            <p:nvSpPr>
              <p:cNvPr id="10" name="TextBox 9">
                <a:extLst>
                  <a:ext uri="{FF2B5EF4-FFF2-40B4-BE49-F238E27FC236}">
                    <a16:creationId xmlns:a16="http://schemas.microsoft.com/office/drawing/2014/main" id="{38C85940-B80E-4DBF-814C-9B2146B1EDAD}"/>
                  </a:ext>
                </a:extLst>
              </p:cNvPr>
              <p:cNvSpPr txBox="1"/>
              <p:nvPr/>
            </p:nvSpPr>
            <p:spPr>
              <a:xfrm>
                <a:off x="3788760" y="3936059"/>
                <a:ext cx="1080940" cy="80021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l-GR" sz="1400" u="sng" dirty="0"/>
                  <a:t>Δ</a:t>
                </a:r>
                <a:r>
                  <a:rPr lang="en-US" sz="1400" u="sng" dirty="0"/>
                  <a:t>↑ AG</a:t>
                </a:r>
                <a:r>
                  <a:rPr lang="el-GR" sz="1400" dirty="0"/>
                  <a:t> </a:t>
                </a:r>
                <a:endParaRPr lang="en-US" sz="1400" dirty="0"/>
              </a:p>
              <a:p>
                <a:pPr algn="ctr"/>
                <a:r>
                  <a:rPr lang="el-GR" sz="1400" dirty="0"/>
                  <a:t>Δ↓</a:t>
                </a:r>
                <a:r>
                  <a:rPr lang="en-US" sz="1400" dirty="0"/>
                  <a:t>[HCO</a:t>
                </a:r>
                <a:r>
                  <a:rPr lang="en-US" sz="1400" baseline="-25000" dirty="0"/>
                  <a:t>3</a:t>
                </a:r>
                <a:r>
                  <a:rPr lang="en-US" sz="1400" baseline="30000" dirty="0"/>
                  <a:t>-</a:t>
                </a:r>
                <a:r>
                  <a:rPr lang="en-US" sz="1400" dirty="0"/>
                  <a:t>]</a:t>
                </a:r>
                <a:endParaRPr lang="en-US" sz="1400" u="sng" dirty="0"/>
              </a:p>
              <a:p>
                <a:pPr algn="ctr"/>
                <a:endParaRPr lang="en-IN" u="sng" dirty="0"/>
              </a:p>
            </p:txBody>
          </p:sp>
          <p:sp>
            <p:nvSpPr>
              <p:cNvPr id="11" name="TextBox 10">
                <a:extLst>
                  <a:ext uri="{FF2B5EF4-FFF2-40B4-BE49-F238E27FC236}">
                    <a16:creationId xmlns:a16="http://schemas.microsoft.com/office/drawing/2014/main" id="{71E98674-B14A-414A-9618-55C570D70888}"/>
                  </a:ext>
                </a:extLst>
              </p:cNvPr>
              <p:cNvSpPr txBox="1"/>
              <p:nvPr/>
            </p:nvSpPr>
            <p:spPr>
              <a:xfrm>
                <a:off x="8068529" y="2901070"/>
                <a:ext cx="1121789" cy="539747"/>
              </a:xfrm>
              <a:prstGeom prst="rect">
                <a:avLst/>
              </a:prstGeom>
              <a:solidFill>
                <a:schemeClr val="accent2">
                  <a:lumMod val="20000"/>
                  <a:lumOff val="80000"/>
                </a:schemeClr>
              </a:solidFill>
              <a:ln>
                <a:solidFill>
                  <a:schemeClr val="tx1"/>
                </a:solidFill>
              </a:ln>
            </p:spPr>
            <p:txBody>
              <a:bodyPr wrap="square" rtlCol="0">
                <a:spAutoFit/>
              </a:bodyPr>
              <a:lstStyle/>
              <a:p>
                <a:pPr algn="ctr"/>
                <a:r>
                  <a:rPr lang="el-GR" sz="1400" dirty="0"/>
                  <a:t>Δ</a:t>
                </a:r>
                <a:r>
                  <a:rPr lang="en-US" sz="1400" u="sng" dirty="0"/>
                  <a:t>↑ [H</a:t>
                </a:r>
                <a:r>
                  <a:rPr lang="en-US" sz="1400" u="sng" baseline="30000" dirty="0"/>
                  <a:t>+</a:t>
                </a:r>
                <a:r>
                  <a:rPr lang="en-US" sz="1400" u="sng" dirty="0"/>
                  <a:t>]</a:t>
                </a:r>
              </a:p>
              <a:p>
                <a:pPr algn="ctr"/>
                <a:r>
                  <a:rPr lang="el-GR" sz="1400" dirty="0"/>
                  <a:t>Δ</a:t>
                </a:r>
                <a:r>
                  <a:rPr lang="en-US" sz="1400" dirty="0"/>
                  <a:t>↑ PCO</a:t>
                </a:r>
                <a:r>
                  <a:rPr lang="en-US" sz="1400" baseline="-25000" dirty="0"/>
                  <a:t>2</a:t>
                </a:r>
                <a:r>
                  <a:rPr lang="en-US" sz="1400" dirty="0"/>
                  <a:t> </a:t>
                </a:r>
                <a:endParaRPr lang="en-IN" sz="1400" dirty="0"/>
              </a:p>
            </p:txBody>
          </p:sp>
          <p:sp>
            <p:nvSpPr>
              <p:cNvPr id="12" name="TextBox 11">
                <a:extLst>
                  <a:ext uri="{FF2B5EF4-FFF2-40B4-BE49-F238E27FC236}">
                    <a16:creationId xmlns:a16="http://schemas.microsoft.com/office/drawing/2014/main" id="{B7550E0F-5291-431B-BE45-13E1F37D56BE}"/>
                  </a:ext>
                </a:extLst>
              </p:cNvPr>
              <p:cNvSpPr txBox="1"/>
              <p:nvPr/>
            </p:nvSpPr>
            <p:spPr>
              <a:xfrm>
                <a:off x="223467" y="3101265"/>
                <a:ext cx="2512245" cy="2246769"/>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l-GR" sz="1400" dirty="0"/>
                  <a:t>Δ</a:t>
                </a:r>
                <a:r>
                  <a:rPr lang="en-IN" sz="1400" dirty="0"/>
                  <a:t>↓ PCO</a:t>
                </a:r>
                <a:r>
                  <a:rPr lang="en-IN" sz="1400" baseline="-25000" dirty="0"/>
                  <a:t>2</a:t>
                </a:r>
                <a:r>
                  <a:rPr lang="en-IN" sz="1400" b="1" dirty="0"/>
                  <a:t>= </a:t>
                </a:r>
                <a:r>
                  <a:rPr lang="el-GR" sz="1400" dirty="0"/>
                  <a:t>Δ</a:t>
                </a:r>
                <a:r>
                  <a:rPr lang="en-IN" sz="1400" dirty="0"/>
                  <a:t>↓ HCO</a:t>
                </a:r>
                <a:r>
                  <a:rPr lang="en-IN" sz="1400" baseline="-25000" dirty="0"/>
                  <a:t>3</a:t>
                </a:r>
                <a:r>
                  <a:rPr lang="en-IN" sz="1400" baseline="30000" dirty="0"/>
                  <a:t>-</a:t>
                </a:r>
                <a:r>
                  <a:rPr lang="en-IN" sz="1400" dirty="0"/>
                  <a:t>: Normal Respiratory Compensation</a:t>
                </a:r>
              </a:p>
              <a:p>
                <a:pPr marL="285750" indent="-285750">
                  <a:buFont typeface="Arial" panose="020B0604020202020204" pitchFamily="34" charset="0"/>
                  <a:buChar char="•"/>
                </a:pPr>
                <a:endParaRPr lang="en-IN" sz="1400" dirty="0"/>
              </a:p>
              <a:p>
                <a:pPr marL="285750" indent="-285750">
                  <a:buFont typeface="Arial" panose="020B0604020202020204" pitchFamily="34" charset="0"/>
                  <a:buChar char="•"/>
                </a:pPr>
                <a:r>
                  <a:rPr lang="el-GR" sz="1400" dirty="0"/>
                  <a:t>Δ</a:t>
                </a:r>
                <a:r>
                  <a:rPr lang="en-IN" sz="1400" dirty="0"/>
                  <a:t>↓ PCO</a:t>
                </a:r>
                <a:r>
                  <a:rPr lang="en-IN" sz="1400" baseline="-25000" dirty="0"/>
                  <a:t>2</a:t>
                </a:r>
                <a:r>
                  <a:rPr lang="en-IN" sz="1400" b="1" baseline="-25000" dirty="0"/>
                  <a:t> </a:t>
                </a:r>
                <a:r>
                  <a:rPr lang="en-IN" sz="1400" b="1" dirty="0"/>
                  <a:t>&gt; </a:t>
                </a:r>
                <a:r>
                  <a:rPr lang="el-GR" sz="1400" dirty="0"/>
                  <a:t>Δ</a:t>
                </a:r>
                <a:r>
                  <a:rPr lang="en-IN" sz="1400" dirty="0"/>
                  <a:t>↓ HCO</a:t>
                </a:r>
                <a:r>
                  <a:rPr lang="en-IN" sz="1400" baseline="-25000" dirty="0"/>
                  <a:t>3</a:t>
                </a:r>
                <a:r>
                  <a:rPr lang="en-IN" sz="1400" baseline="30000" dirty="0"/>
                  <a:t>-</a:t>
                </a:r>
                <a:r>
                  <a:rPr lang="en-IN" sz="1400" dirty="0"/>
                  <a:t>: Respiratory Alkalosis also</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l-GR" sz="1400" dirty="0"/>
                  <a:t>Δ</a:t>
                </a:r>
                <a:r>
                  <a:rPr lang="en-IN" sz="1400" dirty="0"/>
                  <a:t>↓ PCO</a:t>
                </a:r>
                <a:r>
                  <a:rPr lang="en-IN" sz="1400" baseline="-25000" dirty="0"/>
                  <a:t>2</a:t>
                </a:r>
                <a:r>
                  <a:rPr lang="en-IN" sz="1400" b="1" baseline="-25000" dirty="0"/>
                  <a:t> </a:t>
                </a:r>
                <a:r>
                  <a:rPr lang="en-IN" sz="1400" b="1" dirty="0"/>
                  <a:t>&lt; </a:t>
                </a:r>
                <a:r>
                  <a:rPr lang="el-GR" sz="1400" dirty="0"/>
                  <a:t>Δ</a:t>
                </a:r>
                <a:r>
                  <a:rPr lang="en-IN" sz="1400" dirty="0"/>
                  <a:t>↓ HCO</a:t>
                </a:r>
                <a:r>
                  <a:rPr lang="en-IN" sz="1400" baseline="-25000" dirty="0"/>
                  <a:t>3</a:t>
                </a:r>
                <a:r>
                  <a:rPr lang="en-IN" sz="1400" baseline="30000" dirty="0"/>
                  <a:t>-</a:t>
                </a:r>
                <a:r>
                  <a:rPr lang="en-IN" sz="1400" dirty="0"/>
                  <a:t>: Respiratory Acidosis also</a:t>
                </a:r>
              </a:p>
              <a:p>
                <a:pPr marL="285750" indent="-285750">
                  <a:buFont typeface="Arial" panose="020B0604020202020204" pitchFamily="34" charset="0"/>
                  <a:buChar char="•"/>
                </a:pPr>
                <a:endParaRPr lang="en-IN" sz="1400" dirty="0"/>
              </a:p>
            </p:txBody>
          </p:sp>
          <p:sp>
            <p:nvSpPr>
              <p:cNvPr id="13" name="TextBox 12">
                <a:extLst>
                  <a:ext uri="{FF2B5EF4-FFF2-40B4-BE49-F238E27FC236}">
                    <a16:creationId xmlns:a16="http://schemas.microsoft.com/office/drawing/2014/main" id="{7B971D25-FFDD-4691-94AC-78EC9762A68B}"/>
                  </a:ext>
                </a:extLst>
              </p:cNvPr>
              <p:cNvSpPr txBox="1"/>
              <p:nvPr/>
            </p:nvSpPr>
            <p:spPr>
              <a:xfrm>
                <a:off x="10542309" y="4047292"/>
                <a:ext cx="788711" cy="30777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Chronic</a:t>
                </a:r>
                <a:endParaRPr lang="en-IN" sz="1400" dirty="0"/>
              </a:p>
            </p:txBody>
          </p:sp>
          <p:sp>
            <p:nvSpPr>
              <p:cNvPr id="14" name="TextBox 13">
                <a:extLst>
                  <a:ext uri="{FF2B5EF4-FFF2-40B4-BE49-F238E27FC236}">
                    <a16:creationId xmlns:a16="http://schemas.microsoft.com/office/drawing/2014/main" id="{94EA81C4-A2BA-4A03-BD86-B34BBBC97CDC}"/>
                  </a:ext>
                </a:extLst>
              </p:cNvPr>
              <p:cNvSpPr txBox="1"/>
              <p:nvPr/>
            </p:nvSpPr>
            <p:spPr>
              <a:xfrm>
                <a:off x="9583919" y="4640310"/>
                <a:ext cx="788711"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Acute</a:t>
                </a:r>
              </a:p>
              <a:p>
                <a:pPr algn="ctr"/>
                <a:r>
                  <a:rPr lang="en-US" sz="1400" dirty="0"/>
                  <a:t>Or </a:t>
                </a:r>
              </a:p>
              <a:p>
                <a:pPr algn="ctr"/>
                <a:r>
                  <a:rPr lang="en-US" sz="1400" dirty="0"/>
                  <a:t>Chronic</a:t>
                </a:r>
                <a:endParaRPr lang="en-IN" sz="1400" dirty="0"/>
              </a:p>
            </p:txBody>
          </p:sp>
          <p:sp>
            <p:nvSpPr>
              <p:cNvPr id="15" name="TextBox 14">
                <a:extLst>
                  <a:ext uri="{FF2B5EF4-FFF2-40B4-BE49-F238E27FC236}">
                    <a16:creationId xmlns:a16="http://schemas.microsoft.com/office/drawing/2014/main" id="{D7545404-794B-4E69-A6F5-0E6A2CD02DE4}"/>
                  </a:ext>
                </a:extLst>
              </p:cNvPr>
              <p:cNvSpPr txBox="1"/>
              <p:nvPr/>
            </p:nvSpPr>
            <p:spPr>
              <a:xfrm>
                <a:off x="8279846" y="4931773"/>
                <a:ext cx="699155" cy="307777"/>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Acute</a:t>
                </a:r>
                <a:endParaRPr lang="en-IN" sz="1400" dirty="0"/>
              </a:p>
            </p:txBody>
          </p:sp>
          <p:sp>
            <p:nvSpPr>
              <p:cNvPr id="16" name="TextBox 15">
                <a:extLst>
                  <a:ext uri="{FF2B5EF4-FFF2-40B4-BE49-F238E27FC236}">
                    <a16:creationId xmlns:a16="http://schemas.microsoft.com/office/drawing/2014/main" id="{60432FA5-197D-4337-A85E-8189B2C27366}"/>
                  </a:ext>
                </a:extLst>
              </p:cNvPr>
              <p:cNvSpPr txBox="1"/>
              <p:nvPr/>
            </p:nvSpPr>
            <p:spPr>
              <a:xfrm>
                <a:off x="6912175" y="4931773"/>
                <a:ext cx="963105"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Metabolic Acidosis Also</a:t>
                </a:r>
                <a:endParaRPr lang="en-IN" sz="1400" dirty="0"/>
              </a:p>
            </p:txBody>
          </p:sp>
          <p:sp>
            <p:nvSpPr>
              <p:cNvPr id="17" name="TextBox 16">
                <a:extLst>
                  <a:ext uri="{FF2B5EF4-FFF2-40B4-BE49-F238E27FC236}">
                    <a16:creationId xmlns:a16="http://schemas.microsoft.com/office/drawing/2014/main" id="{AE50E441-382B-4446-B4ED-5AF413B27EB8}"/>
                  </a:ext>
                </a:extLst>
              </p:cNvPr>
              <p:cNvSpPr txBox="1"/>
              <p:nvPr/>
            </p:nvSpPr>
            <p:spPr>
              <a:xfrm>
                <a:off x="10936664" y="3076215"/>
                <a:ext cx="963105"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Metabolic alkalosis also</a:t>
                </a:r>
                <a:endParaRPr lang="en-IN" sz="1400" dirty="0"/>
              </a:p>
            </p:txBody>
          </p:sp>
          <p:sp>
            <p:nvSpPr>
              <p:cNvPr id="18" name="TextBox 17">
                <a:extLst>
                  <a:ext uri="{FF2B5EF4-FFF2-40B4-BE49-F238E27FC236}">
                    <a16:creationId xmlns:a16="http://schemas.microsoft.com/office/drawing/2014/main" id="{4EF9E51C-2533-4E0B-8721-120A5735AF49}"/>
                  </a:ext>
                </a:extLst>
              </p:cNvPr>
              <p:cNvSpPr txBox="1"/>
              <p:nvPr/>
            </p:nvSpPr>
            <p:spPr>
              <a:xfrm>
                <a:off x="3609650" y="5220651"/>
                <a:ext cx="2818615" cy="1384995"/>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l-GR" sz="1400" dirty="0"/>
                  <a:t>Δ</a:t>
                </a:r>
                <a:r>
                  <a:rPr lang="en-US" sz="1400" dirty="0"/>
                  <a:t>↑ AG</a:t>
                </a:r>
                <a:r>
                  <a:rPr lang="el-GR" sz="1400" dirty="0"/>
                  <a:t> </a:t>
                </a:r>
                <a:r>
                  <a:rPr lang="en-US" sz="1400" dirty="0"/>
                  <a:t>= </a:t>
                </a:r>
                <a:r>
                  <a:rPr lang="el-GR" sz="1400" dirty="0"/>
                  <a:t>Δ↓</a:t>
                </a:r>
                <a:r>
                  <a:rPr lang="en-US" sz="1400" dirty="0"/>
                  <a:t>[HCO</a:t>
                </a:r>
                <a:r>
                  <a:rPr lang="en-US" sz="1400" baseline="-25000" dirty="0"/>
                  <a:t>3</a:t>
                </a:r>
                <a:r>
                  <a:rPr lang="en-US" sz="1400" baseline="30000" dirty="0"/>
                  <a:t>-</a:t>
                </a:r>
                <a:r>
                  <a:rPr lang="en-US" sz="1400" dirty="0"/>
                  <a:t>]: Pure</a:t>
                </a:r>
              </a:p>
              <a:p>
                <a:pPr marL="285750" indent="-285750">
                  <a:buFont typeface="Arial" panose="020B0604020202020204" pitchFamily="34" charset="0"/>
                  <a:buChar char="•"/>
                </a:pPr>
                <a:r>
                  <a:rPr lang="el-GR" sz="1400" dirty="0"/>
                  <a:t>Δ</a:t>
                </a:r>
                <a:r>
                  <a:rPr lang="en-US" sz="1400" dirty="0"/>
                  <a:t>↑ AG</a:t>
                </a:r>
                <a:r>
                  <a:rPr lang="el-GR" sz="1400" dirty="0"/>
                  <a:t> </a:t>
                </a:r>
                <a:r>
                  <a:rPr lang="en-US" sz="1400" dirty="0"/>
                  <a:t>&gt; </a:t>
                </a:r>
                <a:r>
                  <a:rPr lang="el-GR" sz="1400" dirty="0"/>
                  <a:t>Δ↓</a:t>
                </a:r>
                <a:r>
                  <a:rPr lang="en-US" sz="1400" dirty="0"/>
                  <a:t>[HCO</a:t>
                </a:r>
                <a:r>
                  <a:rPr lang="en-US" sz="1400" baseline="-25000" dirty="0"/>
                  <a:t>3</a:t>
                </a:r>
                <a:r>
                  <a:rPr lang="en-US" sz="1400" baseline="30000" dirty="0"/>
                  <a:t>-</a:t>
                </a:r>
                <a:r>
                  <a:rPr lang="en-US" sz="1400" dirty="0"/>
                  <a:t>]: Metabolic alkalosis also</a:t>
                </a:r>
              </a:p>
              <a:p>
                <a:pPr marL="285750" indent="-285750">
                  <a:buFont typeface="Arial" panose="020B0604020202020204" pitchFamily="34" charset="0"/>
                  <a:buChar char="•"/>
                </a:pPr>
                <a:r>
                  <a:rPr lang="el-GR" sz="1400" dirty="0"/>
                  <a:t>Δ</a:t>
                </a:r>
                <a:r>
                  <a:rPr lang="en-US" sz="1400" dirty="0"/>
                  <a:t>↑ AG</a:t>
                </a:r>
                <a:r>
                  <a:rPr lang="el-GR" sz="1400" dirty="0"/>
                  <a:t> </a:t>
                </a:r>
                <a:r>
                  <a:rPr lang="en-US" sz="1400" dirty="0"/>
                  <a:t>&lt; </a:t>
                </a:r>
                <a:r>
                  <a:rPr lang="el-GR" sz="1400" dirty="0"/>
                  <a:t>Δ↓</a:t>
                </a:r>
                <a:r>
                  <a:rPr lang="en-US" sz="1400" dirty="0"/>
                  <a:t>[HCO</a:t>
                </a:r>
                <a:r>
                  <a:rPr lang="en-US" sz="1400" baseline="-25000" dirty="0"/>
                  <a:t>3</a:t>
                </a:r>
                <a:r>
                  <a:rPr lang="en-US" sz="1400" baseline="30000" dirty="0"/>
                  <a:t>-</a:t>
                </a:r>
                <a:r>
                  <a:rPr lang="en-US" sz="1400" dirty="0"/>
                  <a:t>]: Normal AG type metabolic acidosis also</a:t>
                </a:r>
              </a:p>
              <a:p>
                <a:pPr marL="285750" indent="-285750">
                  <a:buFont typeface="Arial" panose="020B0604020202020204" pitchFamily="34" charset="0"/>
                  <a:buChar char="•"/>
                </a:pPr>
                <a:endParaRPr lang="en-IN" sz="1400" dirty="0"/>
              </a:p>
            </p:txBody>
          </p:sp>
          <p:cxnSp>
            <p:nvCxnSpPr>
              <p:cNvPr id="28" name="Straight Arrow Connector 27">
                <a:extLst>
                  <a:ext uri="{FF2B5EF4-FFF2-40B4-BE49-F238E27FC236}">
                    <a16:creationId xmlns:a16="http://schemas.microsoft.com/office/drawing/2014/main" id="{9B9F61AD-6216-4C82-9E1B-37356BE00805}"/>
                  </a:ext>
                </a:extLst>
              </p:cNvPr>
              <p:cNvCxnSpPr/>
              <p:nvPr/>
            </p:nvCxnSpPr>
            <p:spPr>
              <a:xfrm flipH="1">
                <a:off x="4461207" y="2521515"/>
                <a:ext cx="201106" cy="292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963803-846F-4011-8818-A739602906FB}"/>
                  </a:ext>
                </a:extLst>
              </p:cNvPr>
              <p:cNvCxnSpPr/>
              <p:nvPr/>
            </p:nvCxnSpPr>
            <p:spPr>
              <a:xfrm>
                <a:off x="5630129" y="2531035"/>
                <a:ext cx="260808" cy="292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E8FA891-6CD3-4D59-9450-16459D86D212}"/>
                  </a:ext>
                </a:extLst>
              </p:cNvPr>
              <p:cNvCxnSpPr>
                <a:stCxn id="7" idx="2"/>
              </p:cNvCxnSpPr>
              <p:nvPr/>
            </p:nvCxnSpPr>
            <p:spPr>
              <a:xfrm>
                <a:off x="4329230" y="3284276"/>
                <a:ext cx="0" cy="523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A5DD604-730C-43B9-B9FE-A007125C7CD8}"/>
                  </a:ext>
                </a:extLst>
              </p:cNvPr>
              <p:cNvCxnSpPr>
                <a:stCxn id="10" idx="2"/>
              </p:cNvCxnSpPr>
              <p:nvPr/>
            </p:nvCxnSpPr>
            <p:spPr>
              <a:xfrm>
                <a:off x="4329230" y="4736278"/>
                <a:ext cx="0" cy="415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A7FF54-92C4-4ED0-B4A0-208DA9A6724F}"/>
                  </a:ext>
                </a:extLst>
              </p:cNvPr>
              <p:cNvCxnSpPr>
                <a:cxnSpLocks/>
              </p:cNvCxnSpPr>
              <p:nvPr/>
            </p:nvCxnSpPr>
            <p:spPr>
              <a:xfrm>
                <a:off x="1141773" y="2359538"/>
                <a:ext cx="0" cy="63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584845F-8C09-42CD-AB07-83BE240ABA2C}"/>
                  </a:ext>
                </a:extLst>
              </p:cNvPr>
              <p:cNvCxnSpPr/>
              <p:nvPr/>
            </p:nvCxnSpPr>
            <p:spPr>
              <a:xfrm>
                <a:off x="8068529" y="2417820"/>
                <a:ext cx="424207" cy="39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7E41983-F5DA-4BEE-92ED-3D2BB326EB0B}"/>
                  </a:ext>
                </a:extLst>
              </p:cNvPr>
              <p:cNvCxnSpPr>
                <a:cxnSpLocks/>
              </p:cNvCxnSpPr>
              <p:nvPr/>
            </p:nvCxnSpPr>
            <p:spPr>
              <a:xfrm flipH="1">
                <a:off x="7423575" y="3648548"/>
                <a:ext cx="947394" cy="1173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3864044-A92E-4ED2-B427-F4853BA6B5FD}"/>
                  </a:ext>
                </a:extLst>
              </p:cNvPr>
              <p:cNvCxnSpPr/>
              <p:nvPr/>
            </p:nvCxnSpPr>
            <p:spPr>
              <a:xfrm>
                <a:off x="8627098" y="3648548"/>
                <a:ext cx="0" cy="1106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5D77093-6C35-43EC-8B73-EF220F8F3894}"/>
                  </a:ext>
                </a:extLst>
              </p:cNvPr>
              <p:cNvCxnSpPr/>
              <p:nvPr/>
            </p:nvCxnSpPr>
            <p:spPr>
              <a:xfrm>
                <a:off x="8839205" y="3648548"/>
                <a:ext cx="829558" cy="88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03194A0-6B30-4BCE-B36A-95A7C6871AD2}"/>
                  </a:ext>
                </a:extLst>
              </p:cNvPr>
              <p:cNvCxnSpPr/>
              <p:nvPr/>
            </p:nvCxnSpPr>
            <p:spPr>
              <a:xfrm>
                <a:off x="9332537" y="3576889"/>
                <a:ext cx="1112363" cy="47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4892C33-C08B-4D8D-933B-640E928C0305}"/>
                  </a:ext>
                </a:extLst>
              </p:cNvPr>
              <p:cNvCxnSpPr/>
              <p:nvPr/>
            </p:nvCxnSpPr>
            <p:spPr>
              <a:xfrm>
                <a:off x="9332536" y="3260319"/>
                <a:ext cx="1461155" cy="200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D7D12A7-ACE3-4FAB-B814-72887996791F}"/>
                  </a:ext>
                </a:extLst>
              </p:cNvPr>
              <p:cNvSpPr txBox="1"/>
              <p:nvPr/>
            </p:nvSpPr>
            <p:spPr>
              <a:xfrm rot="448415">
                <a:off x="9775683" y="3098860"/>
                <a:ext cx="848412" cy="307777"/>
              </a:xfrm>
              <a:prstGeom prst="rect">
                <a:avLst/>
              </a:prstGeom>
              <a:noFill/>
            </p:spPr>
            <p:txBody>
              <a:bodyPr wrap="square" rtlCol="0">
                <a:spAutoFit/>
              </a:bodyPr>
              <a:lstStyle/>
              <a:p>
                <a:r>
                  <a:rPr lang="en-US" sz="1400" dirty="0"/>
                  <a:t>&lt; 0.33</a:t>
                </a:r>
                <a:endParaRPr lang="en-IN" sz="1400" dirty="0"/>
              </a:p>
            </p:txBody>
          </p:sp>
          <p:sp>
            <p:nvSpPr>
              <p:cNvPr id="50" name="TextBox 49">
                <a:extLst>
                  <a:ext uri="{FF2B5EF4-FFF2-40B4-BE49-F238E27FC236}">
                    <a16:creationId xmlns:a16="http://schemas.microsoft.com/office/drawing/2014/main" id="{ABBD3E62-A0DB-4ACA-A3DF-5F78CFCB0244}"/>
                  </a:ext>
                </a:extLst>
              </p:cNvPr>
              <p:cNvSpPr txBox="1"/>
              <p:nvPr/>
            </p:nvSpPr>
            <p:spPr>
              <a:xfrm>
                <a:off x="8279845" y="2406718"/>
                <a:ext cx="848412" cy="307777"/>
              </a:xfrm>
              <a:prstGeom prst="rect">
                <a:avLst/>
              </a:prstGeom>
              <a:noFill/>
            </p:spPr>
            <p:txBody>
              <a:bodyPr wrap="square" rtlCol="0">
                <a:spAutoFit/>
              </a:bodyPr>
              <a:lstStyle/>
              <a:p>
                <a:r>
                  <a:rPr lang="en-US" sz="1400" dirty="0"/>
                  <a:t>Check</a:t>
                </a:r>
                <a:endParaRPr lang="en-IN" sz="1400" dirty="0"/>
              </a:p>
            </p:txBody>
          </p:sp>
          <p:sp>
            <p:nvSpPr>
              <p:cNvPr id="51" name="TextBox 50">
                <a:extLst>
                  <a:ext uri="{FF2B5EF4-FFF2-40B4-BE49-F238E27FC236}">
                    <a16:creationId xmlns:a16="http://schemas.microsoft.com/office/drawing/2014/main" id="{A03E29E5-2ADD-4B19-BFE9-56EAA1FFE23C}"/>
                  </a:ext>
                </a:extLst>
              </p:cNvPr>
              <p:cNvSpPr txBox="1"/>
              <p:nvPr/>
            </p:nvSpPr>
            <p:spPr>
              <a:xfrm>
                <a:off x="4363011" y="3367630"/>
                <a:ext cx="848412" cy="307777"/>
              </a:xfrm>
              <a:prstGeom prst="rect">
                <a:avLst/>
              </a:prstGeom>
              <a:noFill/>
            </p:spPr>
            <p:txBody>
              <a:bodyPr wrap="square" rtlCol="0">
                <a:spAutoFit/>
              </a:bodyPr>
              <a:lstStyle/>
              <a:p>
                <a:r>
                  <a:rPr lang="en-US" sz="1400" dirty="0"/>
                  <a:t>Check</a:t>
                </a:r>
                <a:endParaRPr lang="en-IN" sz="1400" dirty="0"/>
              </a:p>
            </p:txBody>
          </p:sp>
          <p:sp>
            <p:nvSpPr>
              <p:cNvPr id="54" name="TextBox 53">
                <a:extLst>
                  <a:ext uri="{FF2B5EF4-FFF2-40B4-BE49-F238E27FC236}">
                    <a16:creationId xmlns:a16="http://schemas.microsoft.com/office/drawing/2014/main" id="{A9690F12-2CC7-43F4-9589-1F3E90BCF7E4}"/>
                  </a:ext>
                </a:extLst>
              </p:cNvPr>
              <p:cNvSpPr txBox="1"/>
              <p:nvPr/>
            </p:nvSpPr>
            <p:spPr>
              <a:xfrm rot="18623282">
                <a:off x="7451073" y="3825492"/>
                <a:ext cx="848412" cy="307777"/>
              </a:xfrm>
              <a:prstGeom prst="rect">
                <a:avLst/>
              </a:prstGeom>
              <a:noFill/>
            </p:spPr>
            <p:txBody>
              <a:bodyPr wrap="square" rtlCol="0">
                <a:spAutoFit/>
              </a:bodyPr>
              <a:lstStyle/>
              <a:p>
                <a:r>
                  <a:rPr lang="en-US" sz="1400" dirty="0"/>
                  <a:t>&gt; 0.8</a:t>
                </a:r>
                <a:endParaRPr lang="en-IN" sz="1400" dirty="0"/>
              </a:p>
            </p:txBody>
          </p:sp>
          <p:sp>
            <p:nvSpPr>
              <p:cNvPr id="55" name="TextBox 54">
                <a:extLst>
                  <a:ext uri="{FF2B5EF4-FFF2-40B4-BE49-F238E27FC236}">
                    <a16:creationId xmlns:a16="http://schemas.microsoft.com/office/drawing/2014/main" id="{A3A2A523-76B5-4C0C-9797-A8E2AD39AC8B}"/>
                  </a:ext>
                </a:extLst>
              </p:cNvPr>
              <p:cNvSpPr txBox="1"/>
              <p:nvPr/>
            </p:nvSpPr>
            <p:spPr>
              <a:xfrm rot="16200000">
                <a:off x="8226114" y="4006717"/>
                <a:ext cx="482270" cy="308697"/>
              </a:xfrm>
              <a:prstGeom prst="rect">
                <a:avLst/>
              </a:prstGeom>
              <a:noFill/>
            </p:spPr>
            <p:txBody>
              <a:bodyPr wrap="square" rtlCol="0">
                <a:spAutoFit/>
              </a:bodyPr>
              <a:lstStyle/>
              <a:p>
                <a:r>
                  <a:rPr lang="en-US" sz="1400" dirty="0"/>
                  <a:t>0.8</a:t>
                </a:r>
                <a:endParaRPr lang="en-IN" sz="1400" dirty="0"/>
              </a:p>
            </p:txBody>
          </p:sp>
          <p:sp>
            <p:nvSpPr>
              <p:cNvPr id="57" name="TextBox 56">
                <a:extLst>
                  <a:ext uri="{FF2B5EF4-FFF2-40B4-BE49-F238E27FC236}">
                    <a16:creationId xmlns:a16="http://schemas.microsoft.com/office/drawing/2014/main" id="{23C05C79-294C-47CB-9C02-8AC3518B4C79}"/>
                  </a:ext>
                </a:extLst>
              </p:cNvPr>
              <p:cNvSpPr txBox="1"/>
              <p:nvPr/>
            </p:nvSpPr>
            <p:spPr>
              <a:xfrm rot="2758453">
                <a:off x="8960259" y="3908364"/>
                <a:ext cx="848412" cy="307777"/>
              </a:xfrm>
              <a:prstGeom prst="rect">
                <a:avLst/>
              </a:prstGeom>
              <a:noFill/>
            </p:spPr>
            <p:txBody>
              <a:bodyPr wrap="square" rtlCol="0">
                <a:spAutoFit/>
              </a:bodyPr>
              <a:lstStyle/>
              <a:p>
                <a:r>
                  <a:rPr lang="en-US" sz="1400" dirty="0"/>
                  <a:t>0.8-0.33</a:t>
                </a:r>
                <a:endParaRPr lang="en-IN" sz="1400" dirty="0"/>
              </a:p>
            </p:txBody>
          </p:sp>
          <p:sp>
            <p:nvSpPr>
              <p:cNvPr id="58" name="TextBox 57">
                <a:extLst>
                  <a:ext uri="{FF2B5EF4-FFF2-40B4-BE49-F238E27FC236}">
                    <a16:creationId xmlns:a16="http://schemas.microsoft.com/office/drawing/2014/main" id="{EA6A6278-EBFB-49BE-B09F-52CA01E4E67D}"/>
                  </a:ext>
                </a:extLst>
              </p:cNvPr>
              <p:cNvSpPr txBox="1"/>
              <p:nvPr/>
            </p:nvSpPr>
            <p:spPr>
              <a:xfrm rot="1384616">
                <a:off x="9638908" y="3585555"/>
                <a:ext cx="848412" cy="307777"/>
              </a:xfrm>
              <a:prstGeom prst="rect">
                <a:avLst/>
              </a:prstGeom>
              <a:noFill/>
            </p:spPr>
            <p:txBody>
              <a:bodyPr wrap="square" rtlCol="0">
                <a:spAutoFit/>
              </a:bodyPr>
              <a:lstStyle/>
              <a:p>
                <a:r>
                  <a:rPr lang="en-US" sz="1400" dirty="0"/>
                  <a:t>0.33</a:t>
                </a:r>
                <a:endParaRPr lang="en-IN" sz="1400" dirty="0"/>
              </a:p>
            </p:txBody>
          </p:sp>
          <p:grpSp>
            <p:nvGrpSpPr>
              <p:cNvPr id="3" name="Group 2">
                <a:extLst>
                  <a:ext uri="{FF2B5EF4-FFF2-40B4-BE49-F238E27FC236}">
                    <a16:creationId xmlns:a16="http://schemas.microsoft.com/office/drawing/2014/main" id="{6560838F-2072-48CD-B466-8C4C81B875A6}"/>
                  </a:ext>
                </a:extLst>
              </p:cNvPr>
              <p:cNvGrpSpPr/>
              <p:nvPr/>
            </p:nvGrpSpPr>
            <p:grpSpPr>
              <a:xfrm>
                <a:off x="587159" y="-131201"/>
                <a:ext cx="8183249" cy="2338725"/>
                <a:chOff x="480767" y="40772"/>
                <a:chExt cx="8183249" cy="2338725"/>
              </a:xfrm>
            </p:grpSpPr>
            <p:sp>
              <p:nvSpPr>
                <p:cNvPr id="4" name="TextBox 3">
                  <a:extLst>
                    <a:ext uri="{FF2B5EF4-FFF2-40B4-BE49-F238E27FC236}">
                      <a16:creationId xmlns:a16="http://schemas.microsoft.com/office/drawing/2014/main" id="{DBFB7A01-24CB-40F6-A283-247A29C4C678}"/>
                    </a:ext>
                  </a:extLst>
                </p:cNvPr>
                <p:cNvSpPr txBox="1"/>
                <p:nvPr/>
              </p:nvSpPr>
              <p:spPr>
                <a:xfrm>
                  <a:off x="5612091" y="877504"/>
                  <a:ext cx="1216058"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dirty="0"/>
                    <a:t>pH &lt; 7.35</a:t>
                  </a:r>
                  <a:endParaRPr lang="en-IN" dirty="0"/>
                </a:p>
              </p:txBody>
            </p:sp>
            <p:sp>
              <p:nvSpPr>
                <p:cNvPr id="6" name="TextBox 5">
                  <a:extLst>
                    <a:ext uri="{FF2B5EF4-FFF2-40B4-BE49-F238E27FC236}">
                      <a16:creationId xmlns:a16="http://schemas.microsoft.com/office/drawing/2014/main" id="{A2A17814-9E6E-4A9B-B162-7BF6BEE5DEE9}"/>
                    </a:ext>
                  </a:extLst>
                </p:cNvPr>
                <p:cNvSpPr txBox="1"/>
                <p:nvPr/>
              </p:nvSpPr>
              <p:spPr>
                <a:xfrm>
                  <a:off x="4669411" y="1856277"/>
                  <a:ext cx="942680"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Metabolic acidosis</a:t>
                  </a:r>
                  <a:endParaRPr lang="en-IN" sz="1400" dirty="0"/>
                </a:p>
              </p:txBody>
            </p:sp>
            <p:sp>
              <p:nvSpPr>
                <p:cNvPr id="9" name="TextBox 8">
                  <a:extLst>
                    <a:ext uri="{FF2B5EF4-FFF2-40B4-BE49-F238E27FC236}">
                      <a16:creationId xmlns:a16="http://schemas.microsoft.com/office/drawing/2014/main" id="{E2C0CECE-7C60-46DA-9C12-6B2AEDF41A90}"/>
                    </a:ext>
                  </a:extLst>
                </p:cNvPr>
                <p:cNvSpPr txBox="1"/>
                <p:nvPr/>
              </p:nvSpPr>
              <p:spPr>
                <a:xfrm>
                  <a:off x="480767" y="1856277"/>
                  <a:ext cx="1216058"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l-GR" sz="1400" dirty="0"/>
                    <a:t>Δ</a:t>
                  </a:r>
                  <a:r>
                    <a:rPr lang="en-IN" sz="1400" u="sng" dirty="0"/>
                    <a:t>↓ PCO</a:t>
                  </a:r>
                  <a:r>
                    <a:rPr lang="en-IN" sz="1400" u="sng" baseline="-25000" dirty="0"/>
                    <a:t>2</a:t>
                  </a:r>
                </a:p>
                <a:p>
                  <a:pPr algn="ctr"/>
                  <a:r>
                    <a:rPr lang="el-GR" sz="1400" dirty="0"/>
                    <a:t>Δ</a:t>
                  </a:r>
                  <a:r>
                    <a:rPr lang="en-IN" sz="1400" dirty="0"/>
                    <a:t>↓ HCO</a:t>
                  </a:r>
                  <a:r>
                    <a:rPr lang="en-IN" sz="1400" baseline="-25000" dirty="0"/>
                    <a:t>3</a:t>
                  </a:r>
                  <a:r>
                    <a:rPr lang="en-IN" sz="1400" baseline="30000" dirty="0"/>
                    <a:t>-</a:t>
                  </a:r>
                  <a:endParaRPr lang="en-IN" sz="1400" dirty="0"/>
                </a:p>
              </p:txBody>
            </p:sp>
            <p:cxnSp>
              <p:nvCxnSpPr>
                <p:cNvPr id="22" name="Straight Arrow Connector 21">
                  <a:extLst>
                    <a:ext uri="{FF2B5EF4-FFF2-40B4-BE49-F238E27FC236}">
                      <a16:creationId xmlns:a16="http://schemas.microsoft.com/office/drawing/2014/main" id="{DCAF0FAB-2AD3-4BD1-BE8D-086C34CB462F}"/>
                    </a:ext>
                  </a:extLst>
                </p:cNvPr>
                <p:cNvCxnSpPr/>
                <p:nvPr/>
              </p:nvCxnSpPr>
              <p:spPr>
                <a:xfrm flipH="1">
                  <a:off x="5495827" y="1348033"/>
                  <a:ext cx="245096" cy="40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9DF8273-9196-46B7-AA42-6E404015E474}"/>
                    </a:ext>
                  </a:extLst>
                </p:cNvPr>
                <p:cNvCxnSpPr/>
                <p:nvPr/>
              </p:nvCxnSpPr>
              <p:spPr>
                <a:xfrm>
                  <a:off x="6704028" y="1348033"/>
                  <a:ext cx="582892" cy="40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FFF9B5-64E5-4D81-8D0D-1D51D3E85D4E}"/>
                    </a:ext>
                  </a:extLst>
                </p:cNvPr>
                <p:cNvCxnSpPr/>
                <p:nvPr/>
              </p:nvCxnSpPr>
              <p:spPr>
                <a:xfrm flipH="1">
                  <a:off x="1847654" y="2148664"/>
                  <a:ext cx="2620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9E21DA4-84B3-4B02-8ADE-44ABBBFF3E8C}"/>
                    </a:ext>
                  </a:extLst>
                </p:cNvPr>
                <p:cNvSpPr txBox="1"/>
                <p:nvPr/>
              </p:nvSpPr>
              <p:spPr>
                <a:xfrm>
                  <a:off x="4669411" y="1313322"/>
                  <a:ext cx="1216057" cy="307777"/>
                </a:xfrm>
                <a:prstGeom prst="rect">
                  <a:avLst/>
                </a:prstGeom>
                <a:noFill/>
              </p:spPr>
              <p:txBody>
                <a:bodyPr wrap="square" rtlCol="0">
                  <a:spAutoFit/>
                </a:bodyPr>
                <a:lstStyle/>
                <a:p>
                  <a:r>
                    <a:rPr lang="en-US" sz="1400" dirty="0"/>
                    <a:t>[HCO</a:t>
                  </a:r>
                  <a:r>
                    <a:rPr lang="en-US" sz="1400" baseline="-25000" dirty="0"/>
                    <a:t>3</a:t>
                  </a:r>
                  <a:r>
                    <a:rPr lang="en-US" sz="1400" baseline="30000" dirty="0"/>
                    <a:t>-</a:t>
                  </a:r>
                  <a:r>
                    <a:rPr lang="en-US" sz="1400" dirty="0"/>
                    <a:t>] low</a:t>
                  </a:r>
                  <a:endParaRPr lang="en-IN" sz="1400" dirty="0"/>
                </a:p>
              </p:txBody>
            </p:sp>
            <p:sp>
              <p:nvSpPr>
                <p:cNvPr id="53" name="TextBox 52">
                  <a:extLst>
                    <a:ext uri="{FF2B5EF4-FFF2-40B4-BE49-F238E27FC236}">
                      <a16:creationId xmlns:a16="http://schemas.microsoft.com/office/drawing/2014/main" id="{CAF1A837-6F9A-4336-95A8-C1965066DC4E}"/>
                    </a:ext>
                  </a:extLst>
                </p:cNvPr>
                <p:cNvSpPr txBox="1"/>
                <p:nvPr/>
              </p:nvSpPr>
              <p:spPr>
                <a:xfrm>
                  <a:off x="6995474" y="1287663"/>
                  <a:ext cx="1668542" cy="307777"/>
                </a:xfrm>
                <a:prstGeom prst="rect">
                  <a:avLst/>
                </a:prstGeom>
                <a:noFill/>
              </p:spPr>
              <p:txBody>
                <a:bodyPr wrap="square" rtlCol="0">
                  <a:spAutoFit/>
                </a:bodyPr>
                <a:lstStyle/>
                <a:p>
                  <a:r>
                    <a:rPr lang="en-US" sz="1400" dirty="0"/>
                    <a:t>PCO</a:t>
                  </a:r>
                  <a:r>
                    <a:rPr lang="en-US" sz="1400" baseline="-25000" dirty="0"/>
                    <a:t>2</a:t>
                  </a:r>
                  <a:r>
                    <a:rPr lang="en-US" sz="1400" dirty="0"/>
                    <a:t> elevated (&gt;40)</a:t>
                  </a:r>
                  <a:endParaRPr lang="en-IN" sz="1400" dirty="0"/>
                </a:p>
              </p:txBody>
            </p:sp>
            <p:sp>
              <p:nvSpPr>
                <p:cNvPr id="59" name="TextBox 58">
                  <a:extLst>
                    <a:ext uri="{FF2B5EF4-FFF2-40B4-BE49-F238E27FC236}">
                      <a16:creationId xmlns:a16="http://schemas.microsoft.com/office/drawing/2014/main" id="{F98FC776-31BD-48C4-B5D3-57FD915B41EC}"/>
                    </a:ext>
                  </a:extLst>
                </p:cNvPr>
                <p:cNvSpPr txBox="1"/>
                <p:nvPr/>
              </p:nvSpPr>
              <p:spPr>
                <a:xfrm>
                  <a:off x="2854751" y="1896114"/>
                  <a:ext cx="848412" cy="307777"/>
                </a:xfrm>
                <a:prstGeom prst="rect">
                  <a:avLst/>
                </a:prstGeom>
                <a:noFill/>
              </p:spPr>
              <p:txBody>
                <a:bodyPr wrap="square" rtlCol="0">
                  <a:spAutoFit/>
                </a:bodyPr>
                <a:lstStyle/>
                <a:p>
                  <a:r>
                    <a:rPr lang="en-US" sz="1400" dirty="0"/>
                    <a:t>Check</a:t>
                  </a:r>
                  <a:endParaRPr lang="en-IN" sz="1400" dirty="0"/>
                </a:p>
              </p:txBody>
            </p:sp>
            <p:sp>
              <p:nvSpPr>
                <p:cNvPr id="2" name="TextBox 1">
                  <a:extLst>
                    <a:ext uri="{FF2B5EF4-FFF2-40B4-BE49-F238E27FC236}">
                      <a16:creationId xmlns:a16="http://schemas.microsoft.com/office/drawing/2014/main" id="{9A02C6E1-A086-433E-BFD6-F80709DBC7C6}"/>
                    </a:ext>
                  </a:extLst>
                </p:cNvPr>
                <p:cNvSpPr txBox="1"/>
                <p:nvPr/>
              </p:nvSpPr>
              <p:spPr>
                <a:xfrm>
                  <a:off x="714495" y="40772"/>
                  <a:ext cx="4198070" cy="461665"/>
                </a:xfrm>
                <a:prstGeom prst="rect">
                  <a:avLst/>
                </a:prstGeom>
                <a:noFill/>
              </p:spPr>
              <p:txBody>
                <a:bodyPr wrap="square" rtlCol="0">
                  <a:spAutoFit/>
                </a:bodyPr>
                <a:lstStyle/>
                <a:p>
                  <a:r>
                    <a:rPr lang="en-US" sz="2400" dirty="0"/>
                    <a:t>ACIDOSIS- ALGORITHM</a:t>
                  </a:r>
                  <a:endParaRPr lang="en-IN" sz="2400" dirty="0"/>
                </a:p>
              </p:txBody>
            </p:sp>
          </p:grpSp>
        </p:grpSp>
      </p:grpSp>
    </p:spTree>
    <p:extLst>
      <p:ext uri="{BB962C8B-B14F-4D97-AF65-F5344CB8AC3E}">
        <p14:creationId xmlns:p14="http://schemas.microsoft.com/office/powerpoint/2010/main" val="509149245"/>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36890E-0A41-40B1-957A-B35D7927D017}"/>
              </a:ext>
            </a:extLst>
          </p:cNvPr>
          <p:cNvSpPr txBox="1"/>
          <p:nvPr/>
        </p:nvSpPr>
        <p:spPr>
          <a:xfrm>
            <a:off x="7360985" y="1835255"/>
            <a:ext cx="1187778" cy="52322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Respiratory Alkalosis</a:t>
            </a:r>
            <a:endParaRPr lang="en-IN" sz="1400" dirty="0"/>
          </a:p>
        </p:txBody>
      </p:sp>
      <p:sp>
        <p:nvSpPr>
          <p:cNvPr id="8" name="TextBox 7">
            <a:extLst>
              <a:ext uri="{FF2B5EF4-FFF2-40B4-BE49-F238E27FC236}">
                <a16:creationId xmlns:a16="http://schemas.microsoft.com/office/drawing/2014/main" id="{A094738C-DF73-4C06-A6F4-3650CDB99CB7}"/>
              </a:ext>
            </a:extLst>
          </p:cNvPr>
          <p:cNvSpPr txBox="1"/>
          <p:nvPr/>
        </p:nvSpPr>
        <p:spPr>
          <a:xfrm>
            <a:off x="8104887" y="3040303"/>
            <a:ext cx="1121789" cy="539747"/>
          </a:xfrm>
          <a:prstGeom prst="rect">
            <a:avLst/>
          </a:prstGeom>
          <a:solidFill>
            <a:schemeClr val="accent2">
              <a:lumMod val="20000"/>
              <a:lumOff val="80000"/>
            </a:schemeClr>
          </a:solidFill>
          <a:ln>
            <a:solidFill>
              <a:schemeClr val="tx1"/>
            </a:solidFill>
          </a:ln>
        </p:spPr>
        <p:txBody>
          <a:bodyPr wrap="square" rtlCol="0">
            <a:spAutoFit/>
          </a:bodyPr>
          <a:lstStyle/>
          <a:p>
            <a:pPr algn="ctr"/>
            <a:r>
              <a:rPr lang="el-GR" sz="1400" dirty="0"/>
              <a:t>Δ</a:t>
            </a:r>
            <a:r>
              <a:rPr lang="en-US" sz="1400" u="sng" dirty="0"/>
              <a:t>↓ [H</a:t>
            </a:r>
            <a:r>
              <a:rPr lang="en-US" sz="1400" u="sng" baseline="30000" dirty="0"/>
              <a:t>+</a:t>
            </a:r>
            <a:r>
              <a:rPr lang="en-US" sz="1400" u="sng" dirty="0"/>
              <a:t>]</a:t>
            </a:r>
          </a:p>
          <a:p>
            <a:pPr algn="ctr"/>
            <a:r>
              <a:rPr lang="el-GR" sz="1400" dirty="0"/>
              <a:t>Δ</a:t>
            </a:r>
            <a:r>
              <a:rPr lang="en-US" sz="1400" dirty="0"/>
              <a:t>↓ PCO</a:t>
            </a:r>
            <a:r>
              <a:rPr lang="en-US" sz="1400" baseline="-25000" dirty="0"/>
              <a:t>2</a:t>
            </a:r>
            <a:r>
              <a:rPr lang="en-US" sz="1400" dirty="0"/>
              <a:t> </a:t>
            </a:r>
            <a:endParaRPr lang="en-IN" sz="1400" dirty="0"/>
          </a:p>
        </p:txBody>
      </p:sp>
      <p:sp>
        <p:nvSpPr>
          <p:cNvPr id="10" name="TextBox 9">
            <a:extLst>
              <a:ext uri="{FF2B5EF4-FFF2-40B4-BE49-F238E27FC236}">
                <a16:creationId xmlns:a16="http://schemas.microsoft.com/office/drawing/2014/main" id="{07513432-02EF-448C-A060-777C8BCFB0DC}"/>
              </a:ext>
            </a:extLst>
          </p:cNvPr>
          <p:cNvSpPr txBox="1"/>
          <p:nvPr/>
        </p:nvSpPr>
        <p:spPr>
          <a:xfrm>
            <a:off x="8580378" y="5029359"/>
            <a:ext cx="788711" cy="30777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Chronic</a:t>
            </a:r>
            <a:endParaRPr lang="en-IN" sz="1400" dirty="0"/>
          </a:p>
        </p:txBody>
      </p:sp>
      <p:sp>
        <p:nvSpPr>
          <p:cNvPr id="12" name="TextBox 11">
            <a:extLst>
              <a:ext uri="{FF2B5EF4-FFF2-40B4-BE49-F238E27FC236}">
                <a16:creationId xmlns:a16="http://schemas.microsoft.com/office/drawing/2014/main" id="{866D7493-D768-4E30-A4D1-8E142E592849}"/>
              </a:ext>
            </a:extLst>
          </p:cNvPr>
          <p:cNvSpPr txBox="1"/>
          <p:nvPr/>
        </p:nvSpPr>
        <p:spPr>
          <a:xfrm>
            <a:off x="10130894" y="4613451"/>
            <a:ext cx="699155" cy="307777"/>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Acute</a:t>
            </a:r>
            <a:endParaRPr lang="en-IN" sz="1400" dirty="0"/>
          </a:p>
        </p:txBody>
      </p:sp>
      <p:sp>
        <p:nvSpPr>
          <p:cNvPr id="13" name="TextBox 12">
            <a:extLst>
              <a:ext uri="{FF2B5EF4-FFF2-40B4-BE49-F238E27FC236}">
                <a16:creationId xmlns:a16="http://schemas.microsoft.com/office/drawing/2014/main" id="{C9C062FA-DE9D-4581-A28F-1EE6321D362D}"/>
              </a:ext>
            </a:extLst>
          </p:cNvPr>
          <p:cNvSpPr txBox="1"/>
          <p:nvPr/>
        </p:nvSpPr>
        <p:spPr>
          <a:xfrm>
            <a:off x="6948532" y="5053419"/>
            <a:ext cx="963105"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Metabolic Acidosis Also</a:t>
            </a:r>
            <a:endParaRPr lang="en-IN" sz="1400" dirty="0"/>
          </a:p>
        </p:txBody>
      </p:sp>
      <p:sp>
        <p:nvSpPr>
          <p:cNvPr id="14" name="TextBox 13">
            <a:extLst>
              <a:ext uri="{FF2B5EF4-FFF2-40B4-BE49-F238E27FC236}">
                <a16:creationId xmlns:a16="http://schemas.microsoft.com/office/drawing/2014/main" id="{BEA17255-4392-4200-BECB-7A1DB95305D0}"/>
              </a:ext>
            </a:extLst>
          </p:cNvPr>
          <p:cNvSpPr txBox="1"/>
          <p:nvPr/>
        </p:nvSpPr>
        <p:spPr>
          <a:xfrm>
            <a:off x="10973022" y="3215448"/>
            <a:ext cx="963105" cy="738664"/>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400" dirty="0"/>
              <a:t>Metabolic alkalosis also</a:t>
            </a:r>
            <a:endParaRPr lang="en-IN" sz="1400" dirty="0"/>
          </a:p>
        </p:txBody>
      </p:sp>
      <p:cxnSp>
        <p:nvCxnSpPr>
          <p:cNvPr id="21" name="Straight Arrow Connector 20">
            <a:extLst>
              <a:ext uri="{FF2B5EF4-FFF2-40B4-BE49-F238E27FC236}">
                <a16:creationId xmlns:a16="http://schemas.microsoft.com/office/drawing/2014/main" id="{EAEE993B-C911-48FA-A982-AA448A69CCAB}"/>
              </a:ext>
            </a:extLst>
          </p:cNvPr>
          <p:cNvCxnSpPr/>
          <p:nvPr/>
        </p:nvCxnSpPr>
        <p:spPr>
          <a:xfrm>
            <a:off x="8104887" y="2557053"/>
            <a:ext cx="424207" cy="39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8254B8C-7484-4F67-9EFD-91B08CAC2919}"/>
              </a:ext>
            </a:extLst>
          </p:cNvPr>
          <p:cNvCxnSpPr>
            <a:cxnSpLocks/>
          </p:cNvCxnSpPr>
          <p:nvPr/>
        </p:nvCxnSpPr>
        <p:spPr>
          <a:xfrm flipH="1">
            <a:off x="7459933" y="3787781"/>
            <a:ext cx="947394" cy="1173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6B3D48C-3984-49AD-A59B-E0E057FA2095}"/>
              </a:ext>
            </a:extLst>
          </p:cNvPr>
          <p:cNvCxnSpPr/>
          <p:nvPr/>
        </p:nvCxnSpPr>
        <p:spPr>
          <a:xfrm>
            <a:off x="8880272" y="3695793"/>
            <a:ext cx="0" cy="1106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D8CDF02-453C-421C-B404-5705C23DA4D5}"/>
              </a:ext>
            </a:extLst>
          </p:cNvPr>
          <p:cNvCxnSpPr/>
          <p:nvPr/>
        </p:nvCxnSpPr>
        <p:spPr>
          <a:xfrm>
            <a:off x="9248810" y="3622628"/>
            <a:ext cx="829558" cy="88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9B27020-52DD-422B-A21F-EFBE16C1E0F5}"/>
              </a:ext>
            </a:extLst>
          </p:cNvPr>
          <p:cNvCxnSpPr/>
          <p:nvPr/>
        </p:nvCxnSpPr>
        <p:spPr>
          <a:xfrm>
            <a:off x="9368894" y="3399552"/>
            <a:ext cx="1461155" cy="200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6A05042-B62D-49B1-A646-D277F5806DE9}"/>
              </a:ext>
            </a:extLst>
          </p:cNvPr>
          <p:cNvSpPr txBox="1"/>
          <p:nvPr/>
        </p:nvSpPr>
        <p:spPr>
          <a:xfrm rot="448415">
            <a:off x="9812041" y="3238093"/>
            <a:ext cx="848412" cy="307777"/>
          </a:xfrm>
          <a:prstGeom prst="rect">
            <a:avLst/>
          </a:prstGeom>
          <a:noFill/>
        </p:spPr>
        <p:txBody>
          <a:bodyPr wrap="square" rtlCol="0">
            <a:spAutoFit/>
          </a:bodyPr>
          <a:lstStyle/>
          <a:p>
            <a:r>
              <a:rPr lang="en-US" sz="1400" dirty="0"/>
              <a:t>&gt; 0.75</a:t>
            </a:r>
            <a:endParaRPr lang="en-IN" sz="1400" dirty="0"/>
          </a:p>
        </p:txBody>
      </p:sp>
      <p:sp>
        <p:nvSpPr>
          <p:cNvPr id="28" name="TextBox 27">
            <a:extLst>
              <a:ext uri="{FF2B5EF4-FFF2-40B4-BE49-F238E27FC236}">
                <a16:creationId xmlns:a16="http://schemas.microsoft.com/office/drawing/2014/main" id="{365125D9-B542-4588-BE26-ADA9ADCD47FD}"/>
              </a:ext>
            </a:extLst>
          </p:cNvPr>
          <p:cNvSpPr txBox="1"/>
          <p:nvPr/>
        </p:nvSpPr>
        <p:spPr>
          <a:xfrm>
            <a:off x="8316203" y="2545951"/>
            <a:ext cx="848412" cy="307777"/>
          </a:xfrm>
          <a:prstGeom prst="rect">
            <a:avLst/>
          </a:prstGeom>
          <a:noFill/>
        </p:spPr>
        <p:txBody>
          <a:bodyPr wrap="square" rtlCol="0">
            <a:spAutoFit/>
          </a:bodyPr>
          <a:lstStyle/>
          <a:p>
            <a:r>
              <a:rPr lang="en-US" sz="1400" dirty="0"/>
              <a:t>Check</a:t>
            </a:r>
            <a:endParaRPr lang="en-IN" sz="1400" dirty="0"/>
          </a:p>
        </p:txBody>
      </p:sp>
      <p:sp>
        <p:nvSpPr>
          <p:cNvPr id="30" name="TextBox 29">
            <a:extLst>
              <a:ext uri="{FF2B5EF4-FFF2-40B4-BE49-F238E27FC236}">
                <a16:creationId xmlns:a16="http://schemas.microsoft.com/office/drawing/2014/main" id="{9724E4E8-B9C4-4855-8FBC-E3832F7A858E}"/>
              </a:ext>
            </a:extLst>
          </p:cNvPr>
          <p:cNvSpPr txBox="1"/>
          <p:nvPr/>
        </p:nvSpPr>
        <p:spPr>
          <a:xfrm rot="18623282">
            <a:off x="7487431" y="3964725"/>
            <a:ext cx="848412" cy="307777"/>
          </a:xfrm>
          <a:prstGeom prst="rect">
            <a:avLst/>
          </a:prstGeom>
          <a:noFill/>
        </p:spPr>
        <p:txBody>
          <a:bodyPr wrap="square" rtlCol="0">
            <a:spAutoFit/>
          </a:bodyPr>
          <a:lstStyle/>
          <a:p>
            <a:r>
              <a:rPr lang="en-US" sz="1400" dirty="0"/>
              <a:t>&lt; 0.4</a:t>
            </a:r>
            <a:endParaRPr lang="en-IN" sz="1400" dirty="0"/>
          </a:p>
        </p:txBody>
      </p:sp>
      <p:sp>
        <p:nvSpPr>
          <p:cNvPr id="31" name="TextBox 30">
            <a:extLst>
              <a:ext uri="{FF2B5EF4-FFF2-40B4-BE49-F238E27FC236}">
                <a16:creationId xmlns:a16="http://schemas.microsoft.com/office/drawing/2014/main" id="{3A0A50E6-BE7F-4D89-9E91-B08B133E92C3}"/>
              </a:ext>
            </a:extLst>
          </p:cNvPr>
          <p:cNvSpPr txBox="1"/>
          <p:nvPr/>
        </p:nvSpPr>
        <p:spPr>
          <a:xfrm rot="16200000">
            <a:off x="8459170" y="4041080"/>
            <a:ext cx="482270" cy="308697"/>
          </a:xfrm>
          <a:prstGeom prst="rect">
            <a:avLst/>
          </a:prstGeom>
          <a:noFill/>
        </p:spPr>
        <p:txBody>
          <a:bodyPr wrap="square" rtlCol="0">
            <a:spAutoFit/>
          </a:bodyPr>
          <a:lstStyle/>
          <a:p>
            <a:r>
              <a:rPr lang="en-US" sz="1400" dirty="0"/>
              <a:t>0.4</a:t>
            </a:r>
            <a:endParaRPr lang="en-IN" sz="1400" dirty="0"/>
          </a:p>
        </p:txBody>
      </p:sp>
      <p:sp>
        <p:nvSpPr>
          <p:cNvPr id="32" name="TextBox 31">
            <a:extLst>
              <a:ext uri="{FF2B5EF4-FFF2-40B4-BE49-F238E27FC236}">
                <a16:creationId xmlns:a16="http://schemas.microsoft.com/office/drawing/2014/main" id="{89CD2ACA-9DEC-4AAC-89F3-644F3372A459}"/>
              </a:ext>
            </a:extLst>
          </p:cNvPr>
          <p:cNvSpPr txBox="1"/>
          <p:nvPr/>
        </p:nvSpPr>
        <p:spPr>
          <a:xfrm rot="2758453">
            <a:off x="9480698" y="3923527"/>
            <a:ext cx="848412" cy="307777"/>
          </a:xfrm>
          <a:prstGeom prst="rect">
            <a:avLst/>
          </a:prstGeom>
          <a:noFill/>
        </p:spPr>
        <p:txBody>
          <a:bodyPr wrap="square" rtlCol="0">
            <a:spAutoFit/>
          </a:bodyPr>
          <a:lstStyle/>
          <a:p>
            <a:r>
              <a:rPr lang="en-US" sz="1400" dirty="0"/>
              <a:t>0.75</a:t>
            </a:r>
            <a:endParaRPr lang="en-IN" sz="1400" dirty="0"/>
          </a:p>
        </p:txBody>
      </p:sp>
      <p:sp>
        <p:nvSpPr>
          <p:cNvPr id="35" name="TextBox 34">
            <a:extLst>
              <a:ext uri="{FF2B5EF4-FFF2-40B4-BE49-F238E27FC236}">
                <a16:creationId xmlns:a16="http://schemas.microsoft.com/office/drawing/2014/main" id="{602648AF-CB89-4906-87B3-73067A96FCD2}"/>
              </a:ext>
            </a:extLst>
          </p:cNvPr>
          <p:cNvSpPr txBox="1"/>
          <p:nvPr/>
        </p:nvSpPr>
        <p:spPr>
          <a:xfrm>
            <a:off x="5487971" y="775315"/>
            <a:ext cx="1216058"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dirty="0"/>
              <a:t>pH &lt; 7.35</a:t>
            </a:r>
            <a:endParaRPr lang="en-IN" dirty="0"/>
          </a:p>
        </p:txBody>
      </p:sp>
      <p:sp>
        <p:nvSpPr>
          <p:cNvPr id="36" name="TextBox 35">
            <a:extLst>
              <a:ext uri="{FF2B5EF4-FFF2-40B4-BE49-F238E27FC236}">
                <a16:creationId xmlns:a16="http://schemas.microsoft.com/office/drawing/2014/main" id="{63E70B62-143A-4D1B-BFBC-136A34087EA3}"/>
              </a:ext>
            </a:extLst>
          </p:cNvPr>
          <p:cNvSpPr txBox="1"/>
          <p:nvPr/>
        </p:nvSpPr>
        <p:spPr>
          <a:xfrm>
            <a:off x="4048590" y="1949242"/>
            <a:ext cx="942680"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Metabolic Alkalosis</a:t>
            </a:r>
            <a:endParaRPr lang="en-IN" sz="1400" dirty="0"/>
          </a:p>
        </p:txBody>
      </p:sp>
      <p:sp>
        <p:nvSpPr>
          <p:cNvPr id="37" name="TextBox 36">
            <a:extLst>
              <a:ext uri="{FF2B5EF4-FFF2-40B4-BE49-F238E27FC236}">
                <a16:creationId xmlns:a16="http://schemas.microsoft.com/office/drawing/2014/main" id="{A32D9C25-97A1-4DC0-8144-C58885ADAE03}"/>
              </a:ext>
            </a:extLst>
          </p:cNvPr>
          <p:cNvSpPr txBox="1"/>
          <p:nvPr/>
        </p:nvSpPr>
        <p:spPr>
          <a:xfrm>
            <a:off x="2914288" y="2948431"/>
            <a:ext cx="1216058"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l-GR" sz="1400" dirty="0"/>
              <a:t>Δ</a:t>
            </a:r>
            <a:r>
              <a:rPr lang="en-IN" sz="1400" u="sng" dirty="0"/>
              <a:t>↑ PCO</a:t>
            </a:r>
            <a:r>
              <a:rPr lang="en-IN" sz="1400" u="sng" baseline="-25000" dirty="0"/>
              <a:t>2</a:t>
            </a:r>
          </a:p>
          <a:p>
            <a:pPr algn="ctr"/>
            <a:r>
              <a:rPr lang="el-GR" sz="1400" dirty="0"/>
              <a:t>Δ</a:t>
            </a:r>
            <a:r>
              <a:rPr lang="en-IN" sz="1400" dirty="0"/>
              <a:t>↑ HCO</a:t>
            </a:r>
            <a:r>
              <a:rPr lang="en-IN" sz="1400" baseline="-25000" dirty="0"/>
              <a:t>3</a:t>
            </a:r>
            <a:r>
              <a:rPr lang="en-IN" sz="1400" baseline="30000" dirty="0"/>
              <a:t>-</a:t>
            </a:r>
            <a:endParaRPr lang="en-IN" sz="1400" dirty="0"/>
          </a:p>
        </p:txBody>
      </p:sp>
      <p:cxnSp>
        <p:nvCxnSpPr>
          <p:cNvPr id="38" name="Straight Arrow Connector 37">
            <a:extLst>
              <a:ext uri="{FF2B5EF4-FFF2-40B4-BE49-F238E27FC236}">
                <a16:creationId xmlns:a16="http://schemas.microsoft.com/office/drawing/2014/main" id="{660332FE-C9A4-4C33-A7F7-AE360E47C057}"/>
              </a:ext>
            </a:extLst>
          </p:cNvPr>
          <p:cNvCxnSpPr>
            <a:cxnSpLocks/>
          </p:cNvCxnSpPr>
          <p:nvPr/>
        </p:nvCxnSpPr>
        <p:spPr>
          <a:xfrm flipH="1">
            <a:off x="4857556" y="1245750"/>
            <a:ext cx="566000" cy="589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257720-1383-4325-A7E3-85F2EE7B8F04}"/>
              </a:ext>
            </a:extLst>
          </p:cNvPr>
          <p:cNvCxnSpPr/>
          <p:nvPr/>
        </p:nvCxnSpPr>
        <p:spPr>
          <a:xfrm>
            <a:off x="6846778" y="1315293"/>
            <a:ext cx="582892" cy="405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9FC79B3-D580-4999-B094-6593ACBA6319}"/>
              </a:ext>
            </a:extLst>
          </p:cNvPr>
          <p:cNvSpPr txBox="1"/>
          <p:nvPr/>
        </p:nvSpPr>
        <p:spPr>
          <a:xfrm>
            <a:off x="4048590" y="1282660"/>
            <a:ext cx="1216057" cy="307777"/>
          </a:xfrm>
          <a:prstGeom prst="rect">
            <a:avLst/>
          </a:prstGeom>
          <a:noFill/>
        </p:spPr>
        <p:txBody>
          <a:bodyPr wrap="square" rtlCol="0">
            <a:spAutoFit/>
          </a:bodyPr>
          <a:lstStyle/>
          <a:p>
            <a:r>
              <a:rPr lang="en-US" sz="1400" dirty="0"/>
              <a:t>[HCO</a:t>
            </a:r>
            <a:r>
              <a:rPr lang="en-US" sz="1400" baseline="-25000" dirty="0"/>
              <a:t>3</a:t>
            </a:r>
            <a:r>
              <a:rPr lang="en-US" sz="1400" baseline="30000" dirty="0"/>
              <a:t>-</a:t>
            </a:r>
            <a:r>
              <a:rPr lang="en-US" sz="1400" dirty="0"/>
              <a:t>] high</a:t>
            </a:r>
            <a:endParaRPr lang="en-IN" sz="1400" dirty="0"/>
          </a:p>
        </p:txBody>
      </p:sp>
      <p:sp>
        <p:nvSpPr>
          <p:cNvPr id="42" name="TextBox 41">
            <a:extLst>
              <a:ext uri="{FF2B5EF4-FFF2-40B4-BE49-F238E27FC236}">
                <a16:creationId xmlns:a16="http://schemas.microsoft.com/office/drawing/2014/main" id="{55B0415C-0102-46EB-8B05-9C63B391EA93}"/>
              </a:ext>
            </a:extLst>
          </p:cNvPr>
          <p:cNvSpPr txBox="1"/>
          <p:nvPr/>
        </p:nvSpPr>
        <p:spPr>
          <a:xfrm>
            <a:off x="7138224" y="1254923"/>
            <a:ext cx="1668542" cy="307777"/>
          </a:xfrm>
          <a:prstGeom prst="rect">
            <a:avLst/>
          </a:prstGeom>
          <a:noFill/>
        </p:spPr>
        <p:txBody>
          <a:bodyPr wrap="square" rtlCol="0">
            <a:spAutoFit/>
          </a:bodyPr>
          <a:lstStyle/>
          <a:p>
            <a:r>
              <a:rPr lang="en-US" sz="1400" dirty="0"/>
              <a:t>PCO</a:t>
            </a:r>
            <a:r>
              <a:rPr lang="en-US" sz="1400" baseline="-25000" dirty="0"/>
              <a:t>2</a:t>
            </a:r>
            <a:r>
              <a:rPr lang="en-US" sz="1400" dirty="0"/>
              <a:t> low</a:t>
            </a:r>
            <a:endParaRPr lang="en-IN" sz="1400" dirty="0"/>
          </a:p>
        </p:txBody>
      </p:sp>
      <p:sp>
        <p:nvSpPr>
          <p:cNvPr id="43" name="TextBox 42">
            <a:extLst>
              <a:ext uri="{FF2B5EF4-FFF2-40B4-BE49-F238E27FC236}">
                <a16:creationId xmlns:a16="http://schemas.microsoft.com/office/drawing/2014/main" id="{4558BDEC-9D77-4DB6-B62C-B8EA3DDD5D4A}"/>
              </a:ext>
            </a:extLst>
          </p:cNvPr>
          <p:cNvSpPr txBox="1"/>
          <p:nvPr/>
        </p:nvSpPr>
        <p:spPr>
          <a:xfrm>
            <a:off x="3361102" y="2429423"/>
            <a:ext cx="848412" cy="307777"/>
          </a:xfrm>
          <a:prstGeom prst="rect">
            <a:avLst/>
          </a:prstGeom>
          <a:noFill/>
        </p:spPr>
        <p:txBody>
          <a:bodyPr wrap="square" rtlCol="0">
            <a:spAutoFit/>
          </a:bodyPr>
          <a:lstStyle/>
          <a:p>
            <a:r>
              <a:rPr lang="en-US" sz="1400" dirty="0"/>
              <a:t>Check</a:t>
            </a:r>
            <a:endParaRPr lang="en-IN" sz="1400" dirty="0"/>
          </a:p>
        </p:txBody>
      </p:sp>
      <p:sp>
        <p:nvSpPr>
          <p:cNvPr id="44" name="TextBox 43">
            <a:extLst>
              <a:ext uri="{FF2B5EF4-FFF2-40B4-BE49-F238E27FC236}">
                <a16:creationId xmlns:a16="http://schemas.microsoft.com/office/drawing/2014/main" id="{C026958E-59B2-4B3C-94A7-C4944478F399}"/>
              </a:ext>
            </a:extLst>
          </p:cNvPr>
          <p:cNvSpPr txBox="1"/>
          <p:nvPr/>
        </p:nvSpPr>
        <p:spPr>
          <a:xfrm>
            <a:off x="255872" y="353759"/>
            <a:ext cx="4198070" cy="461665"/>
          </a:xfrm>
          <a:prstGeom prst="rect">
            <a:avLst/>
          </a:prstGeom>
          <a:noFill/>
        </p:spPr>
        <p:txBody>
          <a:bodyPr wrap="square" rtlCol="0">
            <a:spAutoFit/>
          </a:bodyPr>
          <a:lstStyle/>
          <a:p>
            <a:r>
              <a:rPr lang="en-US" sz="2400" dirty="0"/>
              <a:t>ALKALOSIS- ALGORITHM</a:t>
            </a:r>
            <a:endParaRPr lang="en-IN" sz="2400" dirty="0"/>
          </a:p>
        </p:txBody>
      </p:sp>
      <p:sp>
        <p:nvSpPr>
          <p:cNvPr id="46" name="TextBox 45">
            <a:extLst>
              <a:ext uri="{FF2B5EF4-FFF2-40B4-BE49-F238E27FC236}">
                <a16:creationId xmlns:a16="http://schemas.microsoft.com/office/drawing/2014/main" id="{6999B8BC-2130-4F0D-9049-1174A5447CFB}"/>
              </a:ext>
            </a:extLst>
          </p:cNvPr>
          <p:cNvSpPr txBox="1"/>
          <p:nvPr/>
        </p:nvSpPr>
        <p:spPr>
          <a:xfrm>
            <a:off x="4460451" y="4210094"/>
            <a:ext cx="1067513" cy="73866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Respiratory Acidosis Also</a:t>
            </a:r>
            <a:endParaRPr lang="en-IN" sz="1400" dirty="0"/>
          </a:p>
        </p:txBody>
      </p:sp>
      <p:sp>
        <p:nvSpPr>
          <p:cNvPr id="47" name="TextBox 46">
            <a:extLst>
              <a:ext uri="{FF2B5EF4-FFF2-40B4-BE49-F238E27FC236}">
                <a16:creationId xmlns:a16="http://schemas.microsoft.com/office/drawing/2014/main" id="{CC85C33F-694B-4A53-B84C-E26FA77BE678}"/>
              </a:ext>
            </a:extLst>
          </p:cNvPr>
          <p:cNvSpPr txBox="1"/>
          <p:nvPr/>
        </p:nvSpPr>
        <p:spPr>
          <a:xfrm>
            <a:off x="3058878" y="4220717"/>
            <a:ext cx="1023785" cy="73866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Normal Ventilatory response </a:t>
            </a:r>
            <a:endParaRPr lang="en-IN" sz="1400" dirty="0"/>
          </a:p>
        </p:txBody>
      </p:sp>
      <p:sp>
        <p:nvSpPr>
          <p:cNvPr id="48" name="TextBox 47">
            <a:extLst>
              <a:ext uri="{FF2B5EF4-FFF2-40B4-BE49-F238E27FC236}">
                <a16:creationId xmlns:a16="http://schemas.microsoft.com/office/drawing/2014/main" id="{43C55C8C-C129-4F40-84EC-BFBD473DCC3F}"/>
              </a:ext>
            </a:extLst>
          </p:cNvPr>
          <p:cNvSpPr txBox="1"/>
          <p:nvPr/>
        </p:nvSpPr>
        <p:spPr>
          <a:xfrm>
            <a:off x="1632079" y="4212652"/>
            <a:ext cx="1067513" cy="73866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t>Respiratory</a:t>
            </a:r>
          </a:p>
          <a:p>
            <a:pPr algn="ctr"/>
            <a:r>
              <a:rPr lang="en-US" sz="1400" dirty="0"/>
              <a:t>Alkalosis Also</a:t>
            </a:r>
            <a:endParaRPr lang="en-IN" sz="1400" dirty="0"/>
          </a:p>
        </p:txBody>
      </p:sp>
      <p:cxnSp>
        <p:nvCxnSpPr>
          <p:cNvPr id="50" name="Straight Arrow Connector 49">
            <a:extLst>
              <a:ext uri="{FF2B5EF4-FFF2-40B4-BE49-F238E27FC236}">
                <a16:creationId xmlns:a16="http://schemas.microsoft.com/office/drawing/2014/main" id="{EF3C2CF8-0FF1-4A0F-B8AA-710D55654FE6}"/>
              </a:ext>
            </a:extLst>
          </p:cNvPr>
          <p:cNvCxnSpPr/>
          <p:nvPr/>
        </p:nvCxnSpPr>
        <p:spPr>
          <a:xfrm flipH="1">
            <a:off x="3667027" y="2545951"/>
            <a:ext cx="381563"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DD775A9-B883-4D07-A48C-E3C1A6B33BEA}"/>
              </a:ext>
            </a:extLst>
          </p:cNvPr>
          <p:cNvCxnSpPr/>
          <p:nvPr/>
        </p:nvCxnSpPr>
        <p:spPr>
          <a:xfrm flipH="1">
            <a:off x="2165835" y="3580050"/>
            <a:ext cx="748453" cy="538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393661A-93BC-4EBA-A218-997065ED56DB}"/>
              </a:ext>
            </a:extLst>
          </p:cNvPr>
          <p:cNvCxnSpPr/>
          <p:nvPr/>
        </p:nvCxnSpPr>
        <p:spPr>
          <a:xfrm>
            <a:off x="3522317" y="3580050"/>
            <a:ext cx="0" cy="538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A546538-DF4A-44B0-AC12-995A0A3A407A}"/>
              </a:ext>
            </a:extLst>
          </p:cNvPr>
          <p:cNvCxnSpPr/>
          <p:nvPr/>
        </p:nvCxnSpPr>
        <p:spPr>
          <a:xfrm>
            <a:off x="4130346" y="3580050"/>
            <a:ext cx="611336" cy="538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15239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682D-2852-49CB-B5F8-DE6209420C9F}"/>
              </a:ext>
            </a:extLst>
          </p:cNvPr>
          <p:cNvSpPr>
            <a:spLocks noGrp="1"/>
          </p:cNvSpPr>
          <p:nvPr>
            <p:ph type="title"/>
          </p:nvPr>
        </p:nvSpPr>
        <p:spPr>
          <a:xfrm>
            <a:off x="2297113" y="1506539"/>
            <a:ext cx="7543800" cy="1500187"/>
          </a:xfrm>
        </p:spPr>
        <p:txBody>
          <a:bodyPr/>
          <a:lstStyle/>
          <a:p>
            <a:pPr algn="ctr" eaLnBrk="1" fontAlgn="auto" hangingPunct="1">
              <a:spcAft>
                <a:spcPts val="0"/>
              </a:spcAft>
              <a:defRPr/>
            </a:pPr>
            <a:r>
              <a:rPr lang="en-US" sz="3000" b="1" dirty="0"/>
              <a:t>Thank You!</a:t>
            </a:r>
          </a:p>
        </p:txBody>
      </p:sp>
      <p:sp>
        <p:nvSpPr>
          <p:cNvPr id="3" name="Text Placeholder 2">
            <a:extLst>
              <a:ext uri="{FF2B5EF4-FFF2-40B4-BE49-F238E27FC236}">
                <a16:creationId xmlns:a16="http://schemas.microsoft.com/office/drawing/2014/main" id="{3DDC4C97-4694-4FA3-A1C6-32E6107E510E}"/>
              </a:ext>
            </a:extLst>
          </p:cNvPr>
          <p:cNvSpPr>
            <a:spLocks noGrp="1"/>
          </p:cNvSpPr>
          <p:nvPr>
            <p:ph type="body" idx="1"/>
          </p:nvPr>
        </p:nvSpPr>
        <p:spPr>
          <a:xfrm>
            <a:off x="2346325" y="4452938"/>
            <a:ext cx="7543800" cy="1719262"/>
          </a:xfrm>
        </p:spPr>
        <p:txBody>
          <a:bodyPr rtlCol="0">
            <a:normAutofit fontScale="25000" lnSpcReduction="20000"/>
          </a:bodyPr>
          <a:lstStyle/>
          <a:p>
            <a:pPr eaLnBrk="1" fontAlgn="auto" hangingPunct="1">
              <a:lnSpc>
                <a:spcPct val="170000"/>
              </a:lnSpc>
              <a:defRPr/>
            </a:pPr>
            <a:r>
              <a:rPr lang="en-US" sz="4800" cap="none"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eaLnBrk="1" fontAlgn="auto" hangingPunct="1">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C6CE-08FB-4EF3-8D49-D9FCE2F9FBC4}"/>
              </a:ext>
            </a:extLst>
          </p:cNvPr>
          <p:cNvSpPr>
            <a:spLocks noGrp="1"/>
          </p:cNvSpPr>
          <p:nvPr>
            <p:ph type="title"/>
          </p:nvPr>
        </p:nvSpPr>
        <p:spPr/>
        <p:txBody>
          <a:bodyPr/>
          <a:lstStyle/>
          <a:p>
            <a:r>
              <a:rPr lang="en-US" dirty="0"/>
              <a:t>Relative Contraindications</a:t>
            </a:r>
            <a:endParaRPr lang="en-IN" dirty="0"/>
          </a:p>
        </p:txBody>
      </p:sp>
      <p:sp>
        <p:nvSpPr>
          <p:cNvPr id="3" name="Content Placeholder 2">
            <a:extLst>
              <a:ext uri="{FF2B5EF4-FFF2-40B4-BE49-F238E27FC236}">
                <a16:creationId xmlns:a16="http://schemas.microsoft.com/office/drawing/2014/main" id="{6E9F351C-BF31-44D8-A743-4AE544E286C1}"/>
              </a:ext>
            </a:extLst>
          </p:cNvPr>
          <p:cNvSpPr>
            <a:spLocks noGrp="1"/>
          </p:cNvSpPr>
          <p:nvPr>
            <p:ph idx="1"/>
          </p:nvPr>
        </p:nvSpPr>
        <p:spPr/>
        <p:txBody>
          <a:bodyPr/>
          <a:lstStyle/>
          <a:p>
            <a:pPr>
              <a:lnSpc>
                <a:spcPct val="150000"/>
              </a:lnSpc>
            </a:pPr>
            <a:r>
              <a:rPr lang="en-US" sz="2000" dirty="0"/>
              <a:t>Supra Therapeutic coagulopathy and infusion of thrombolytic agents (</a:t>
            </a:r>
            <a:r>
              <a:rPr lang="en-US" sz="2000" dirty="0" err="1"/>
              <a:t>eg</a:t>
            </a:r>
            <a:r>
              <a:rPr lang="en-US" sz="2000" dirty="0"/>
              <a:t>: during streptokinase or tissue plasminogen activator infusion)</a:t>
            </a:r>
          </a:p>
          <a:p>
            <a:pPr lvl="1">
              <a:lnSpc>
                <a:spcPct val="150000"/>
              </a:lnSpc>
            </a:pPr>
            <a:r>
              <a:rPr lang="en-US" sz="2000" dirty="0"/>
              <a:t>Relative contraindication to arterial needle stick</a:t>
            </a:r>
          </a:p>
          <a:p>
            <a:pPr lvl="1">
              <a:lnSpc>
                <a:spcPct val="150000"/>
              </a:lnSpc>
            </a:pPr>
            <a:r>
              <a:rPr lang="en-US" sz="2000" dirty="0"/>
              <a:t>Absolute contraindication to indwelling catheter insertion. </a:t>
            </a:r>
          </a:p>
          <a:p>
            <a:pPr>
              <a:lnSpc>
                <a:spcPct val="150000"/>
              </a:lnSpc>
            </a:pPr>
            <a:r>
              <a:rPr lang="en-US" sz="2000" dirty="0"/>
              <a:t>INR ≥ 3, </a:t>
            </a:r>
            <a:r>
              <a:rPr lang="en-US" sz="2000" dirty="0" err="1"/>
              <a:t>ApTT</a:t>
            </a:r>
            <a:r>
              <a:rPr lang="en-US" sz="2000" dirty="0"/>
              <a:t> ≥ 100 secs</a:t>
            </a:r>
          </a:p>
          <a:p>
            <a:pPr marL="0" indent="0">
              <a:buNone/>
            </a:pPr>
            <a:endParaRPr lang="en-US" sz="2000" dirty="0"/>
          </a:p>
          <a:p>
            <a:endParaRPr lang="en-IN" sz="2000" dirty="0"/>
          </a:p>
        </p:txBody>
      </p:sp>
    </p:spTree>
    <p:extLst>
      <p:ext uri="{BB962C8B-B14F-4D97-AF65-F5344CB8AC3E}">
        <p14:creationId xmlns:p14="http://schemas.microsoft.com/office/powerpoint/2010/main" val="53848643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C398-88FE-45E6-A5F3-96F70D8092C5}"/>
              </a:ext>
            </a:extLst>
          </p:cNvPr>
          <p:cNvSpPr>
            <a:spLocks noGrp="1"/>
          </p:cNvSpPr>
          <p:nvPr>
            <p:ph type="title"/>
          </p:nvPr>
        </p:nvSpPr>
        <p:spPr>
          <a:xfrm>
            <a:off x="838200" y="259247"/>
            <a:ext cx="10515600" cy="1325563"/>
          </a:xfrm>
        </p:spPr>
        <p:txBody>
          <a:bodyPr/>
          <a:lstStyle/>
          <a:p>
            <a:pPr algn="ctr"/>
            <a:r>
              <a:rPr lang="en-US" dirty="0"/>
              <a:t>Relative Contraindications</a:t>
            </a:r>
            <a:endParaRPr lang="en-IN" dirty="0"/>
          </a:p>
        </p:txBody>
      </p:sp>
      <p:sp>
        <p:nvSpPr>
          <p:cNvPr id="6" name="TextBox 5">
            <a:extLst>
              <a:ext uri="{FF2B5EF4-FFF2-40B4-BE49-F238E27FC236}">
                <a16:creationId xmlns:a16="http://schemas.microsoft.com/office/drawing/2014/main" id="{B40123F9-2B2A-4F09-A679-09D612E4D374}"/>
              </a:ext>
            </a:extLst>
          </p:cNvPr>
          <p:cNvSpPr txBox="1"/>
          <p:nvPr/>
        </p:nvSpPr>
        <p:spPr>
          <a:xfrm>
            <a:off x="1388883" y="2637123"/>
            <a:ext cx="411008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Platelet Counts ≥ 50 x 10</a:t>
            </a:r>
            <a:r>
              <a:rPr lang="en-US" sz="2000" baseline="30000" dirty="0"/>
              <a:t>9 </a:t>
            </a:r>
          </a:p>
          <a:p>
            <a:pPr marL="342900" indent="-342900">
              <a:buFont typeface="Arial" panose="020B0604020202020204" pitchFamily="34" charset="0"/>
              <a:buChar char="•"/>
            </a:pPr>
            <a:r>
              <a:rPr lang="en-US" sz="2000" dirty="0"/>
              <a:t>can perform arterial needle stick</a:t>
            </a:r>
          </a:p>
          <a:p>
            <a:pPr marL="342900" indent="-342900">
              <a:buFont typeface="Arial" panose="020B0604020202020204" pitchFamily="34" charset="0"/>
              <a:buChar char="•"/>
            </a:pPr>
            <a:r>
              <a:rPr lang="en-US" sz="2000" dirty="0"/>
              <a:t>Can perform catheter insertion</a:t>
            </a:r>
            <a:endParaRPr lang="en-IN" sz="2000" dirty="0"/>
          </a:p>
        </p:txBody>
      </p:sp>
      <p:sp>
        <p:nvSpPr>
          <p:cNvPr id="7" name="TextBox 6">
            <a:extLst>
              <a:ext uri="{FF2B5EF4-FFF2-40B4-BE49-F238E27FC236}">
                <a16:creationId xmlns:a16="http://schemas.microsoft.com/office/drawing/2014/main" id="{D7FD95D3-F7A2-4D8C-8889-820253D4FAD2}"/>
              </a:ext>
            </a:extLst>
          </p:cNvPr>
          <p:cNvSpPr txBox="1"/>
          <p:nvPr/>
        </p:nvSpPr>
        <p:spPr>
          <a:xfrm>
            <a:off x="6693031" y="2624905"/>
            <a:ext cx="46607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Platelet Counts ≤50 x 10</a:t>
            </a:r>
            <a:r>
              <a:rPr lang="en-US" sz="2000" baseline="30000" dirty="0"/>
              <a:t>9</a:t>
            </a:r>
            <a:r>
              <a:rPr lang="en-US" sz="2000" dirty="0"/>
              <a:t> and ≥ 30x10</a:t>
            </a:r>
            <a:r>
              <a:rPr lang="en-US" sz="2000" baseline="30000" dirty="0"/>
              <a:t>9</a:t>
            </a:r>
          </a:p>
          <a:p>
            <a:pPr marL="342900" indent="-342900">
              <a:buFont typeface="Arial" panose="020B0604020202020204" pitchFamily="34" charset="0"/>
              <a:buChar char="•"/>
            </a:pPr>
            <a:r>
              <a:rPr lang="en-US" sz="2000" dirty="0"/>
              <a:t>can perform arterial needle stick</a:t>
            </a:r>
          </a:p>
          <a:p>
            <a:pPr marL="342900" indent="-342900">
              <a:buFont typeface="Arial" panose="020B0604020202020204" pitchFamily="34" charset="0"/>
              <a:buChar char="•"/>
            </a:pPr>
            <a:r>
              <a:rPr lang="en-US" sz="2000" dirty="0"/>
              <a:t>Catheter insertion contraindicated.</a:t>
            </a:r>
            <a:endParaRPr lang="en-IN" sz="2000" dirty="0"/>
          </a:p>
        </p:txBody>
      </p:sp>
      <p:sp>
        <p:nvSpPr>
          <p:cNvPr id="11" name="TextBox 10">
            <a:extLst>
              <a:ext uri="{FF2B5EF4-FFF2-40B4-BE49-F238E27FC236}">
                <a16:creationId xmlns:a16="http://schemas.microsoft.com/office/drawing/2014/main" id="{735DB144-1C30-466F-A364-674EAEA47379}"/>
              </a:ext>
            </a:extLst>
          </p:cNvPr>
          <p:cNvSpPr txBox="1"/>
          <p:nvPr/>
        </p:nvSpPr>
        <p:spPr>
          <a:xfrm>
            <a:off x="3765615" y="4680666"/>
            <a:ext cx="466076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Platelet Counts ≤ 30x10</a:t>
            </a:r>
            <a:r>
              <a:rPr lang="en-US" sz="2000" baseline="30000" dirty="0"/>
              <a:t>9</a:t>
            </a:r>
          </a:p>
          <a:p>
            <a:pPr marL="342900" indent="-342900">
              <a:buFont typeface="Arial" panose="020B0604020202020204" pitchFamily="34" charset="0"/>
              <a:buChar char="•"/>
            </a:pPr>
            <a:r>
              <a:rPr lang="en-US" sz="2000" dirty="0"/>
              <a:t>can perform arterial needle stick</a:t>
            </a:r>
          </a:p>
          <a:p>
            <a:pPr marL="342900" indent="-342900">
              <a:buFont typeface="Arial" panose="020B0604020202020204" pitchFamily="34" charset="0"/>
              <a:buChar char="•"/>
            </a:pPr>
            <a:r>
              <a:rPr lang="en-US" sz="2000" dirty="0"/>
              <a:t>Catheter insertion contraindicated.</a:t>
            </a:r>
            <a:endParaRPr lang="en-IN" sz="2000" dirty="0"/>
          </a:p>
        </p:txBody>
      </p:sp>
      <p:sp>
        <p:nvSpPr>
          <p:cNvPr id="12" name="TextBox 11">
            <a:extLst>
              <a:ext uri="{FF2B5EF4-FFF2-40B4-BE49-F238E27FC236}">
                <a16:creationId xmlns:a16="http://schemas.microsoft.com/office/drawing/2014/main" id="{04599668-0D80-4492-9952-AD5F3A0966FC}"/>
              </a:ext>
            </a:extLst>
          </p:cNvPr>
          <p:cNvSpPr txBox="1"/>
          <p:nvPr/>
        </p:nvSpPr>
        <p:spPr>
          <a:xfrm>
            <a:off x="4234205" y="1856053"/>
            <a:ext cx="3723587" cy="461665"/>
          </a:xfrm>
          <a:prstGeom prst="rect">
            <a:avLst/>
          </a:prstGeom>
          <a:noFill/>
        </p:spPr>
        <p:txBody>
          <a:bodyPr wrap="square" rtlCol="0">
            <a:spAutoFit/>
          </a:bodyPr>
          <a:lstStyle/>
          <a:p>
            <a:pPr algn="ctr"/>
            <a:r>
              <a:rPr lang="en-US" sz="2400" dirty="0"/>
              <a:t>THROMBOCYTOPENIA</a:t>
            </a:r>
            <a:endParaRPr lang="en-IN" sz="2400" dirty="0"/>
          </a:p>
        </p:txBody>
      </p:sp>
    </p:spTree>
    <p:extLst>
      <p:ext uri="{BB962C8B-B14F-4D97-AF65-F5344CB8AC3E}">
        <p14:creationId xmlns:p14="http://schemas.microsoft.com/office/powerpoint/2010/main" val="47732078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C889-78D8-4265-BEC8-676F7BE8BD40}"/>
              </a:ext>
            </a:extLst>
          </p:cNvPr>
          <p:cNvSpPr>
            <a:spLocks noGrp="1"/>
          </p:cNvSpPr>
          <p:nvPr>
            <p:ph type="title"/>
          </p:nvPr>
        </p:nvSpPr>
        <p:spPr/>
        <p:txBody>
          <a:bodyPr>
            <a:normAutofit/>
          </a:bodyPr>
          <a:lstStyle/>
          <a:p>
            <a:r>
              <a:rPr lang="en-US" sz="4000" dirty="0"/>
              <a:t>Absolute Contraindications for ABG sampling</a:t>
            </a:r>
            <a:endParaRPr lang="en-IN" sz="4000" dirty="0"/>
          </a:p>
        </p:txBody>
      </p:sp>
      <p:sp>
        <p:nvSpPr>
          <p:cNvPr id="3" name="Content Placeholder 2">
            <a:extLst>
              <a:ext uri="{FF2B5EF4-FFF2-40B4-BE49-F238E27FC236}">
                <a16:creationId xmlns:a16="http://schemas.microsoft.com/office/drawing/2014/main" id="{6078DE33-CF69-4490-9A3D-0F8948A1257A}"/>
              </a:ext>
            </a:extLst>
          </p:cNvPr>
          <p:cNvSpPr>
            <a:spLocks noGrp="1"/>
          </p:cNvSpPr>
          <p:nvPr>
            <p:ph idx="1"/>
          </p:nvPr>
        </p:nvSpPr>
        <p:spPr/>
        <p:txBody>
          <a:bodyPr/>
          <a:lstStyle/>
          <a:p>
            <a:pPr>
              <a:lnSpc>
                <a:spcPct val="150000"/>
              </a:lnSpc>
            </a:pPr>
            <a:r>
              <a:rPr lang="en-US" sz="2000" dirty="0"/>
              <a:t>An abnormal modified </a:t>
            </a:r>
            <a:r>
              <a:rPr lang="en-US" sz="2000" dirty="0" err="1"/>
              <a:t>Allens</a:t>
            </a:r>
            <a:r>
              <a:rPr lang="en-US" sz="2000" dirty="0"/>
              <a:t> Test</a:t>
            </a:r>
          </a:p>
          <a:p>
            <a:pPr>
              <a:lnSpc>
                <a:spcPct val="150000"/>
              </a:lnSpc>
            </a:pPr>
            <a:r>
              <a:rPr lang="en-US" sz="2000" dirty="0"/>
              <a:t>Local infection, thrombus, or distorted anatomy at puncture site (</a:t>
            </a:r>
            <a:r>
              <a:rPr lang="en-US" sz="2000" dirty="0" err="1"/>
              <a:t>eg</a:t>
            </a:r>
            <a:r>
              <a:rPr lang="en-US" sz="2000" dirty="0"/>
              <a:t>: pervious surgical interventions, congenital or acquired malformations, burns, aneurysms, AV fistula, vascular grafts </a:t>
            </a:r>
            <a:r>
              <a:rPr lang="en-US" sz="2000" dirty="0" err="1"/>
              <a:t>etc</a:t>
            </a:r>
            <a:r>
              <a:rPr lang="en-US" sz="2000" dirty="0"/>
              <a:t>).</a:t>
            </a:r>
          </a:p>
          <a:p>
            <a:pPr>
              <a:lnSpc>
                <a:spcPct val="150000"/>
              </a:lnSpc>
            </a:pPr>
            <a:r>
              <a:rPr lang="en-US" sz="2000" dirty="0"/>
              <a:t>Severe peripheral vascular disease of artery selected for sampling</a:t>
            </a:r>
          </a:p>
          <a:p>
            <a:pPr>
              <a:lnSpc>
                <a:spcPct val="150000"/>
              </a:lnSpc>
            </a:pPr>
            <a:r>
              <a:rPr lang="en-US" sz="2000" dirty="0"/>
              <a:t>Active Raynaud's syndrome ( particularly samples at Radial Site).</a:t>
            </a:r>
            <a:endParaRPr lang="en-IN" sz="2000" dirty="0"/>
          </a:p>
        </p:txBody>
      </p:sp>
    </p:spTree>
    <p:extLst>
      <p:ext uri="{BB962C8B-B14F-4D97-AF65-F5344CB8AC3E}">
        <p14:creationId xmlns:p14="http://schemas.microsoft.com/office/powerpoint/2010/main" val="314750012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FE09-4ACD-4526-9B36-FDBFA23C072C}"/>
              </a:ext>
            </a:extLst>
          </p:cNvPr>
          <p:cNvSpPr>
            <a:spLocks noGrp="1"/>
          </p:cNvSpPr>
          <p:nvPr>
            <p:ph type="title"/>
          </p:nvPr>
        </p:nvSpPr>
        <p:spPr/>
        <p:txBody>
          <a:bodyPr>
            <a:normAutofit/>
          </a:bodyPr>
          <a:lstStyle/>
          <a:p>
            <a:r>
              <a:rPr lang="en-US" sz="4000" dirty="0"/>
              <a:t>Complications (sampling)</a:t>
            </a:r>
            <a:endParaRPr lang="en-IN" sz="4000" dirty="0"/>
          </a:p>
        </p:txBody>
      </p:sp>
      <p:sp>
        <p:nvSpPr>
          <p:cNvPr id="3" name="Content Placeholder 2">
            <a:extLst>
              <a:ext uri="{FF2B5EF4-FFF2-40B4-BE49-F238E27FC236}">
                <a16:creationId xmlns:a16="http://schemas.microsoft.com/office/drawing/2014/main" id="{35E0618E-A62A-4F12-86F7-D30A91DB8DE9}"/>
              </a:ext>
            </a:extLst>
          </p:cNvPr>
          <p:cNvSpPr>
            <a:spLocks noGrp="1"/>
          </p:cNvSpPr>
          <p:nvPr>
            <p:ph sz="half" idx="1"/>
          </p:nvPr>
        </p:nvSpPr>
        <p:spPr>
          <a:xfrm>
            <a:off x="1097280" y="1845736"/>
            <a:ext cx="5313680" cy="4023359"/>
          </a:xfrm>
        </p:spPr>
        <p:txBody>
          <a:bodyPr>
            <a:noAutofit/>
          </a:bodyPr>
          <a:lstStyle/>
          <a:p>
            <a:pPr>
              <a:lnSpc>
                <a:spcPct val="150000"/>
              </a:lnSpc>
            </a:pPr>
            <a:r>
              <a:rPr lang="en-US" sz="2000" dirty="0"/>
              <a:t>Common</a:t>
            </a:r>
          </a:p>
          <a:p>
            <a:pPr lvl="1">
              <a:lnSpc>
                <a:spcPct val="150000"/>
              </a:lnSpc>
            </a:pPr>
            <a:r>
              <a:rPr lang="en-US" sz="2000" dirty="0"/>
              <a:t>Local pain and paresthesia</a:t>
            </a:r>
          </a:p>
          <a:p>
            <a:pPr lvl="1">
              <a:lnSpc>
                <a:spcPct val="150000"/>
              </a:lnSpc>
            </a:pPr>
            <a:r>
              <a:rPr lang="en-US" sz="2000" dirty="0"/>
              <a:t>Bruising</a:t>
            </a:r>
          </a:p>
          <a:p>
            <a:pPr lvl="1">
              <a:lnSpc>
                <a:spcPct val="150000"/>
              </a:lnSpc>
            </a:pPr>
            <a:r>
              <a:rPr lang="en-US" sz="2000" dirty="0"/>
              <a:t>Local minor bleeding</a:t>
            </a:r>
          </a:p>
          <a:p>
            <a:pPr>
              <a:lnSpc>
                <a:spcPct val="150000"/>
              </a:lnSpc>
            </a:pPr>
            <a:r>
              <a:rPr lang="en-US" sz="2000" dirty="0"/>
              <a:t>Less Common</a:t>
            </a:r>
          </a:p>
          <a:p>
            <a:pPr lvl="1">
              <a:lnSpc>
                <a:spcPct val="150000"/>
              </a:lnSpc>
            </a:pPr>
            <a:r>
              <a:rPr lang="en-US" sz="2000" dirty="0"/>
              <a:t>Vasovagal Response</a:t>
            </a:r>
          </a:p>
          <a:p>
            <a:pPr lvl="1">
              <a:lnSpc>
                <a:spcPct val="150000"/>
              </a:lnSpc>
            </a:pPr>
            <a:r>
              <a:rPr lang="en-US" sz="2000" dirty="0"/>
              <a:t>Local hematoma</a:t>
            </a:r>
            <a:r>
              <a:rPr lang="en-IN" sz="2000" dirty="0"/>
              <a:t> from moderate or major bleed.</a:t>
            </a:r>
          </a:p>
          <a:p>
            <a:pPr lvl="1">
              <a:lnSpc>
                <a:spcPct val="150000"/>
              </a:lnSpc>
            </a:pPr>
            <a:r>
              <a:rPr lang="en-US" sz="2000" dirty="0"/>
              <a:t>A</a:t>
            </a:r>
            <a:r>
              <a:rPr lang="en-IN" sz="2000" dirty="0" err="1"/>
              <a:t>rtery</a:t>
            </a:r>
            <a:r>
              <a:rPr lang="en-IN" sz="2000" dirty="0"/>
              <a:t> vasospasm</a:t>
            </a:r>
          </a:p>
          <a:p>
            <a:pPr marL="457200" lvl="1" indent="0">
              <a:buNone/>
            </a:pPr>
            <a:endParaRPr lang="en-US" sz="2000" dirty="0"/>
          </a:p>
        </p:txBody>
      </p:sp>
      <p:pic>
        <p:nvPicPr>
          <p:cNvPr id="9" name="Content Placeholder 8">
            <a:extLst>
              <a:ext uri="{FF2B5EF4-FFF2-40B4-BE49-F238E27FC236}">
                <a16:creationId xmlns:a16="http://schemas.microsoft.com/office/drawing/2014/main" id="{D654E39B-FB49-424C-AA39-89D4BD0D90C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1363" y="1950531"/>
            <a:ext cx="4064000" cy="3814188"/>
          </a:xfrm>
        </p:spPr>
      </p:pic>
    </p:spTree>
    <p:extLst>
      <p:ext uri="{BB962C8B-B14F-4D97-AF65-F5344CB8AC3E}">
        <p14:creationId xmlns:p14="http://schemas.microsoft.com/office/powerpoint/2010/main" val="291355069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59B6-45DF-461A-8C74-A5D47C6D6505}"/>
              </a:ext>
            </a:extLst>
          </p:cNvPr>
          <p:cNvSpPr>
            <a:spLocks noGrp="1"/>
          </p:cNvSpPr>
          <p:nvPr>
            <p:ph type="title"/>
          </p:nvPr>
        </p:nvSpPr>
        <p:spPr/>
        <p:txBody>
          <a:bodyPr/>
          <a:lstStyle/>
          <a:p>
            <a:r>
              <a:rPr lang="en-US" dirty="0"/>
              <a:t>Complications (sampling)</a:t>
            </a:r>
            <a:endParaRPr lang="en-IN" dirty="0"/>
          </a:p>
        </p:txBody>
      </p:sp>
      <p:sp>
        <p:nvSpPr>
          <p:cNvPr id="3" name="Content Placeholder 2">
            <a:extLst>
              <a:ext uri="{FF2B5EF4-FFF2-40B4-BE49-F238E27FC236}">
                <a16:creationId xmlns:a16="http://schemas.microsoft.com/office/drawing/2014/main" id="{1AE89C9D-8CD0-43BA-B6FD-95808490D794}"/>
              </a:ext>
            </a:extLst>
          </p:cNvPr>
          <p:cNvSpPr>
            <a:spLocks noGrp="1"/>
          </p:cNvSpPr>
          <p:nvPr>
            <p:ph sz="half" idx="1"/>
          </p:nvPr>
        </p:nvSpPr>
        <p:spPr/>
        <p:txBody>
          <a:bodyPr>
            <a:noAutofit/>
          </a:bodyPr>
          <a:lstStyle/>
          <a:p>
            <a:pPr>
              <a:lnSpc>
                <a:spcPct val="150000"/>
              </a:lnSpc>
            </a:pPr>
            <a:r>
              <a:rPr lang="en-US" sz="2000" dirty="0"/>
              <a:t>Rare</a:t>
            </a:r>
          </a:p>
          <a:p>
            <a:pPr lvl="1">
              <a:lnSpc>
                <a:spcPct val="150000"/>
              </a:lnSpc>
            </a:pPr>
            <a:r>
              <a:rPr lang="en-US" sz="2000" dirty="0"/>
              <a:t>Infection at puncture site</a:t>
            </a:r>
          </a:p>
          <a:p>
            <a:pPr lvl="1">
              <a:lnSpc>
                <a:spcPct val="150000"/>
              </a:lnSpc>
            </a:pPr>
            <a:r>
              <a:rPr lang="en-US" sz="2000" dirty="0"/>
              <a:t>Arterial occlusion from a local hematoma </a:t>
            </a:r>
          </a:p>
          <a:p>
            <a:pPr lvl="1">
              <a:lnSpc>
                <a:spcPct val="150000"/>
              </a:lnSpc>
            </a:pPr>
            <a:r>
              <a:rPr lang="en-US" sz="2000" dirty="0"/>
              <a:t>Air or thrombus embolism</a:t>
            </a:r>
          </a:p>
          <a:p>
            <a:pPr lvl="1">
              <a:lnSpc>
                <a:spcPct val="150000"/>
              </a:lnSpc>
            </a:pPr>
            <a:r>
              <a:rPr lang="en-US" sz="2000" dirty="0"/>
              <a:t>Local nerve injury</a:t>
            </a:r>
          </a:p>
          <a:p>
            <a:pPr lvl="1">
              <a:lnSpc>
                <a:spcPct val="150000"/>
              </a:lnSpc>
            </a:pPr>
            <a:r>
              <a:rPr lang="en-US" sz="2000" dirty="0"/>
              <a:t>Needle stick injury to health care worker</a:t>
            </a:r>
          </a:p>
          <a:p>
            <a:pPr lvl="1">
              <a:lnSpc>
                <a:spcPct val="150000"/>
              </a:lnSpc>
            </a:pPr>
            <a:r>
              <a:rPr lang="en-US" sz="2000" dirty="0"/>
              <a:t>Pseudoaneurysm</a:t>
            </a:r>
          </a:p>
          <a:p>
            <a:pPr lvl="1">
              <a:lnSpc>
                <a:spcPct val="150000"/>
              </a:lnSpc>
            </a:pPr>
            <a:r>
              <a:rPr lang="en-US" sz="2000" dirty="0"/>
              <a:t>Vessel laceration.</a:t>
            </a:r>
          </a:p>
          <a:p>
            <a:pPr marL="457200" lvl="1" indent="0">
              <a:buNone/>
            </a:pPr>
            <a:endParaRPr lang="en-IN" sz="2000" dirty="0"/>
          </a:p>
        </p:txBody>
      </p:sp>
      <p:pic>
        <p:nvPicPr>
          <p:cNvPr id="6" name="Content Placeholder 5">
            <a:extLst>
              <a:ext uri="{FF2B5EF4-FFF2-40B4-BE49-F238E27FC236}">
                <a16:creationId xmlns:a16="http://schemas.microsoft.com/office/drawing/2014/main" id="{C3F4E4F1-C198-4AA8-925B-36A632DD27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73900" y="2054225"/>
            <a:ext cx="3225800" cy="3606800"/>
          </a:xfrm>
        </p:spPr>
      </p:pic>
    </p:spTree>
    <p:extLst>
      <p:ext uri="{BB962C8B-B14F-4D97-AF65-F5344CB8AC3E}">
        <p14:creationId xmlns:p14="http://schemas.microsoft.com/office/powerpoint/2010/main" val="28004435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6bc7fdb-94a0-4550-9262-59b9a1e24eae">
      <UserInfo>
        <DisplayName/>
        <AccountId xsi:nil="true"/>
        <AccountType/>
      </UserInfo>
    </SharedWithUsers>
    <MediaLengthInSeconds xmlns="0c1413a2-014c-4f8d-95c9-219594620d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60CE27D5AB4543A573315B011C6C7D" ma:contentTypeVersion="13" ma:contentTypeDescription="Create a new document." ma:contentTypeScope="" ma:versionID="66a5e2e3bda8a813647ad14726da67d4">
  <xsd:schema xmlns:xsd="http://www.w3.org/2001/XMLSchema" xmlns:xs="http://www.w3.org/2001/XMLSchema" xmlns:p="http://schemas.microsoft.com/office/2006/metadata/properties" xmlns:ns2="0c1413a2-014c-4f8d-95c9-219594620d4d" xmlns:ns3="c6bc7fdb-94a0-4550-9262-59b9a1e24eae" targetNamespace="http://schemas.microsoft.com/office/2006/metadata/properties" ma:root="true" ma:fieldsID="f6273a6cf95cbe05957f653fca978236" ns2:_="" ns3:_="">
    <xsd:import namespace="0c1413a2-014c-4f8d-95c9-219594620d4d"/>
    <xsd:import namespace="c6bc7fdb-94a0-4550-9262-59b9a1e24e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413a2-014c-4f8d-95c9-219594620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bc7fdb-94a0-4550-9262-59b9a1e24ea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3F2EB7-55DA-4E08-A625-62E881CB244D}">
  <ds:schemaRefs>
    <ds:schemaRef ds:uri="http://purl.org/dc/elements/1.1/"/>
    <ds:schemaRef ds:uri="http://schemas.microsoft.com/office/2006/metadata/properties"/>
    <ds:schemaRef ds:uri="http://schemas.openxmlformats.org/package/2006/metadata/core-properties"/>
    <ds:schemaRef ds:uri="1f893405-3d04-4125-8667-2069a7a8f333"/>
    <ds:schemaRef ds:uri="http://purl.org/dc/dcmitype/"/>
    <ds:schemaRef ds:uri="http://schemas.microsoft.com/office/2006/documentManagement/types"/>
    <ds:schemaRef ds:uri="68a5c628-16cf-4991-9858-d8a7af271d3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47FB703E-387B-4BE7-B373-24772AEA5CC3}"/>
</file>

<file path=customXml/itemProps3.xml><?xml version="1.0" encoding="utf-8"?>
<ds:datastoreItem xmlns:ds="http://schemas.openxmlformats.org/officeDocument/2006/customXml" ds:itemID="{B0C2263B-D6E9-4CFF-AF0A-0E423566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3086</TotalTime>
  <Words>2739</Words>
  <Application>Microsoft Office PowerPoint</Application>
  <PresentationFormat>Widescreen</PresentationFormat>
  <Paragraphs>409</Paragraphs>
  <Slides>44</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MS PGothic</vt:lpstr>
      <vt:lpstr>Arial</vt:lpstr>
      <vt:lpstr>Calibri</vt:lpstr>
      <vt:lpstr>Calibri Light</vt:lpstr>
      <vt:lpstr>Retrospect</vt:lpstr>
      <vt:lpstr>1_Retrospect</vt:lpstr>
      <vt:lpstr>Reaching Impact, Saturation, and Epidemic Control (RISE):    Blood Gas Analysis </vt:lpstr>
      <vt:lpstr>Learning Objectives:</vt:lpstr>
      <vt:lpstr>PowerPoint Presentation</vt:lpstr>
      <vt:lpstr>Indications of ABG</vt:lpstr>
      <vt:lpstr>Relative Contraindications</vt:lpstr>
      <vt:lpstr>Relative Contraindications</vt:lpstr>
      <vt:lpstr>Absolute Contraindications for ABG sampling</vt:lpstr>
      <vt:lpstr>Complications (sampling)</vt:lpstr>
      <vt:lpstr>Complications (sampling)</vt:lpstr>
      <vt:lpstr>Sources of Error</vt:lpstr>
      <vt:lpstr>PowerPoint Presentation</vt:lpstr>
      <vt:lpstr>Introduction</vt:lpstr>
      <vt:lpstr>Basic Terminology</vt:lpstr>
      <vt:lpstr>Basic Terminology</vt:lpstr>
      <vt:lpstr>Normal Values</vt:lpstr>
      <vt:lpstr>Basic physiology of acid base regulation</vt:lpstr>
      <vt:lpstr>Regulation of Acid Base</vt:lpstr>
      <vt:lpstr>Hydrogen Ion Homeostasis</vt:lpstr>
      <vt:lpstr>Regulation of Acid Base</vt:lpstr>
      <vt:lpstr>Regulation of Acid Base</vt:lpstr>
      <vt:lpstr>Regulation of Acid Base</vt:lpstr>
      <vt:lpstr>Regulation of Acid Base</vt:lpstr>
      <vt:lpstr>PowerPoint Presentation</vt:lpstr>
      <vt:lpstr>Primary acid base disorders</vt:lpstr>
      <vt:lpstr>Secondary Responses/Compensation in Acid Base Disorders</vt:lpstr>
      <vt:lpstr>Secondary Responses/Compensation in Acid Base Disorders</vt:lpstr>
      <vt:lpstr>Secondary Responses/Compensation in Acid Base Disorders</vt:lpstr>
      <vt:lpstr>Secondary Responses/Compensation in Acid Base Disorders</vt:lpstr>
      <vt:lpstr>Secondary Responses/Compensation in Acid Base Disorders</vt:lpstr>
      <vt:lpstr>Secondary Responses/Compensation in Acid Base Disorders</vt:lpstr>
      <vt:lpstr>PowerPoint Presentation</vt:lpstr>
      <vt:lpstr>Arterial Blood Gas Interpretation</vt:lpstr>
      <vt:lpstr>Arterial Blood Gas Interpretation</vt:lpstr>
      <vt:lpstr>Arterial Blood Gas Interpretation</vt:lpstr>
      <vt:lpstr>Arterial Blood Gas Interpretation</vt:lpstr>
      <vt:lpstr>Arterial Blood Gas Interpretation</vt:lpstr>
      <vt:lpstr>PowerPoint Presentation</vt:lpstr>
      <vt:lpstr>Arterial Blood Gas Interpretation</vt:lpstr>
      <vt:lpstr>Arterial Blood Gas Interpretation</vt:lpstr>
      <vt:lpstr>Arterial Blood Gas Interpretation</vt:lpstr>
      <vt:lpstr>Arterial Blood Gas Interpretation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Ayush Kishore Srivastava</dc:creator>
  <cp:lastModifiedBy>Ayush Kishore Srivastava</cp:lastModifiedBy>
  <cp:revision>44</cp:revision>
  <dcterms:created xsi:type="dcterms:W3CDTF">2021-11-21T16:21:09Z</dcterms:created>
  <dcterms:modified xsi:type="dcterms:W3CDTF">2022-01-25T18:47:31Z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0x010100F660CE27D5AB4543A573315B011C6C7D</vt:lpwstr>
  </property>
  <property fmtid="{D5CDD505-2E9C-101B-9397-08002B2CF9AE}" pid="3" name="Order">
    <vt:r8>8887700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