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3.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9.jpg" ContentType="image/png"/>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notesSlides/notesSlide4.xml" ContentType="application/vnd.openxmlformats-officedocument.presentationml.notesSl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50"/>
  </p:notesMasterIdLst>
  <p:sldIdLst>
    <p:sldId id="305" r:id="rId6"/>
    <p:sldId id="282" r:id="rId7"/>
    <p:sldId id="307" r:id="rId8"/>
    <p:sldId id="269" r:id="rId9"/>
    <p:sldId id="270" r:id="rId10"/>
    <p:sldId id="304" r:id="rId11"/>
    <p:sldId id="272" r:id="rId12"/>
    <p:sldId id="273" r:id="rId13"/>
    <p:sldId id="274" r:id="rId14"/>
    <p:sldId id="268" r:id="rId15"/>
    <p:sldId id="308" r:id="rId16"/>
    <p:sldId id="288" r:id="rId17"/>
    <p:sldId id="290" r:id="rId18"/>
    <p:sldId id="291" r:id="rId19"/>
    <p:sldId id="292" r:id="rId20"/>
    <p:sldId id="293" r:id="rId21"/>
    <p:sldId id="294" r:id="rId22"/>
    <p:sldId id="289" r:id="rId23"/>
    <p:sldId id="295" r:id="rId24"/>
    <p:sldId id="284" r:id="rId25"/>
    <p:sldId id="296" r:id="rId26"/>
    <p:sldId id="278" r:id="rId27"/>
    <p:sldId id="310" r:id="rId28"/>
    <p:sldId id="285" r:id="rId29"/>
    <p:sldId id="297" r:id="rId30"/>
    <p:sldId id="299" r:id="rId31"/>
    <p:sldId id="300" r:id="rId32"/>
    <p:sldId id="301" r:id="rId33"/>
    <p:sldId id="302" r:id="rId34"/>
    <p:sldId id="303" r:id="rId35"/>
    <p:sldId id="309" r:id="rId36"/>
    <p:sldId id="258" r:id="rId37"/>
    <p:sldId id="281" r:id="rId38"/>
    <p:sldId id="260" r:id="rId39"/>
    <p:sldId id="261" r:id="rId40"/>
    <p:sldId id="262" r:id="rId41"/>
    <p:sldId id="263" r:id="rId42"/>
    <p:sldId id="264" r:id="rId43"/>
    <p:sldId id="265" r:id="rId44"/>
    <p:sldId id="266" r:id="rId45"/>
    <p:sldId id="267" r:id="rId46"/>
    <p:sldId id="279" r:id="rId47"/>
    <p:sldId id="280" r:id="rId48"/>
    <p:sldId id="30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5" d="100"/>
          <a:sy n="125" d="100"/>
        </p:scale>
        <p:origin x="-1216" y="-19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ush Kishore Srivastava" userId="dde09d3a-b264-4809-8cc5-aebcc210138a" providerId="ADAL" clId="{DBBFD170-E0A9-4B27-929E-16F80C835E28}"/>
    <pc:docChg chg="modSld">
      <pc:chgData name="Ayush Kishore Srivastava" userId="dde09d3a-b264-4809-8cc5-aebcc210138a" providerId="ADAL" clId="{DBBFD170-E0A9-4B27-929E-16F80C835E28}" dt="2022-01-25T18:47:28.592" v="2"/>
      <pc:docMkLst>
        <pc:docMk/>
      </pc:docMkLst>
      <pc:sldChg chg="modSp">
        <pc:chgData name="Ayush Kishore Srivastava" userId="dde09d3a-b264-4809-8cc5-aebcc210138a" providerId="ADAL" clId="{DBBFD170-E0A9-4B27-929E-16F80C835E28}" dt="2022-01-25T18:47:28.592" v="2"/>
        <pc:sldMkLst>
          <pc:docMk/>
          <pc:sldMk cId="420691339" sldId="285"/>
        </pc:sldMkLst>
        <pc:graphicFrameChg chg="mod">
          <ac:chgData name="Ayush Kishore Srivastava" userId="dde09d3a-b264-4809-8cc5-aebcc210138a" providerId="ADAL" clId="{DBBFD170-E0A9-4B27-929E-16F80C835E28}" dt="2022-01-25T18:47:28.592" v="2"/>
          <ac:graphicFrameMkLst>
            <pc:docMk/>
            <pc:sldMk cId="420691339" sldId="285"/>
            <ac:graphicFrameMk id="4" creationId="{F1B8D154-7542-41DD-A58D-A7B8A5F8A62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57FAE-640A-4CBE-8E63-CC1621A368DA}" type="doc">
      <dgm:prSet loTypeId="urn:microsoft.com/office/officeart/2005/8/layout/radial3" loCatId="cycle" qsTypeId="urn:microsoft.com/office/officeart/2005/8/quickstyle/simple5" qsCatId="simple" csTypeId="urn:microsoft.com/office/officeart/2005/8/colors/accent1_2" csCatId="accent1" phldr="1"/>
      <dgm:spPr/>
      <dgm:t>
        <a:bodyPr/>
        <a:lstStyle/>
        <a:p>
          <a:endParaRPr lang="en-IN"/>
        </a:p>
      </dgm:t>
    </dgm:pt>
    <dgm:pt modelId="{CD16A844-367A-42F4-96BE-F1220E94A95A}">
      <dgm:prSet phldrT="[Text]"/>
      <dgm:spPr/>
      <dgm:t>
        <a:bodyPr/>
        <a:lstStyle/>
        <a:p>
          <a:r>
            <a:rPr lang="en-US" dirty="0"/>
            <a:t>H+</a:t>
          </a:r>
          <a:endParaRPr lang="en-IN" dirty="0"/>
        </a:p>
      </dgm:t>
    </dgm:pt>
    <dgm:pt modelId="{B000A44C-B817-4618-8B50-9D52019AAD72}" type="parTrans" cxnId="{4DB95D99-CCF8-4450-A949-4B826AC10CFD}">
      <dgm:prSet/>
      <dgm:spPr/>
      <dgm:t>
        <a:bodyPr/>
        <a:lstStyle/>
        <a:p>
          <a:endParaRPr lang="en-IN"/>
        </a:p>
      </dgm:t>
    </dgm:pt>
    <dgm:pt modelId="{CDA45E21-73E8-4680-904E-28A2B0868475}" type="sibTrans" cxnId="{4DB95D99-CCF8-4450-A949-4B826AC10CFD}">
      <dgm:prSet/>
      <dgm:spPr/>
      <dgm:t>
        <a:bodyPr/>
        <a:lstStyle/>
        <a:p>
          <a:endParaRPr lang="en-IN"/>
        </a:p>
      </dgm:t>
    </dgm:pt>
    <dgm:pt modelId="{79262A00-620B-4D47-B807-FD70971E98EF}">
      <dgm:prSet phldrT="[Text]"/>
      <dgm:spPr/>
      <dgm:t>
        <a:bodyPr/>
        <a:lstStyle/>
        <a:p>
          <a:r>
            <a:rPr lang="en-US" dirty="0"/>
            <a:t>Ingestion</a:t>
          </a:r>
          <a:endParaRPr lang="en-IN" dirty="0"/>
        </a:p>
      </dgm:t>
    </dgm:pt>
    <dgm:pt modelId="{3195B1AB-6198-4CB8-A551-A2A892EE6896}" type="parTrans" cxnId="{53CEA718-BE12-4AC2-82AC-B7EDB29933B7}">
      <dgm:prSet/>
      <dgm:spPr/>
      <dgm:t>
        <a:bodyPr/>
        <a:lstStyle/>
        <a:p>
          <a:endParaRPr lang="en-IN"/>
        </a:p>
      </dgm:t>
    </dgm:pt>
    <dgm:pt modelId="{09F39C69-029E-4ABA-A39B-55CE00C07023}" type="sibTrans" cxnId="{53CEA718-BE12-4AC2-82AC-B7EDB29933B7}">
      <dgm:prSet/>
      <dgm:spPr/>
      <dgm:t>
        <a:bodyPr/>
        <a:lstStyle/>
        <a:p>
          <a:endParaRPr lang="en-IN"/>
        </a:p>
      </dgm:t>
    </dgm:pt>
    <dgm:pt modelId="{DFCD7754-0F08-4AE6-BDA3-1409BB9962CA}">
      <dgm:prSet phldrT="[Text]"/>
      <dgm:spPr/>
      <dgm:t>
        <a:bodyPr/>
        <a:lstStyle/>
        <a:p>
          <a:r>
            <a:rPr lang="en-US" dirty="0"/>
            <a:t>Excretion</a:t>
          </a:r>
          <a:endParaRPr lang="en-IN" dirty="0"/>
        </a:p>
      </dgm:t>
    </dgm:pt>
    <dgm:pt modelId="{66E366AB-77F0-45AA-BFFF-DED7C4714539}" type="parTrans" cxnId="{AF463E32-CB59-4834-8D4F-6FCE5E8DFF16}">
      <dgm:prSet/>
      <dgm:spPr/>
      <dgm:t>
        <a:bodyPr/>
        <a:lstStyle/>
        <a:p>
          <a:endParaRPr lang="en-IN"/>
        </a:p>
      </dgm:t>
    </dgm:pt>
    <dgm:pt modelId="{26601964-E411-4B20-99CA-6A10D596D140}" type="sibTrans" cxnId="{AF463E32-CB59-4834-8D4F-6FCE5E8DFF16}">
      <dgm:prSet/>
      <dgm:spPr/>
      <dgm:t>
        <a:bodyPr/>
        <a:lstStyle/>
        <a:p>
          <a:endParaRPr lang="en-IN"/>
        </a:p>
      </dgm:t>
    </dgm:pt>
    <dgm:pt modelId="{89BF1EAD-E81D-448C-81F7-10F553F1EC12}">
      <dgm:prSet phldrT="[Text]"/>
      <dgm:spPr/>
      <dgm:t>
        <a:bodyPr/>
        <a:lstStyle/>
        <a:p>
          <a:r>
            <a:rPr lang="en-US" dirty="0"/>
            <a:t>Metabolism</a:t>
          </a:r>
          <a:endParaRPr lang="en-IN" dirty="0"/>
        </a:p>
      </dgm:t>
    </dgm:pt>
    <dgm:pt modelId="{EEC5C357-8046-4ECE-88DE-6C3FD71FE4FC}" type="parTrans" cxnId="{05B96F03-F140-4F9D-A43D-2CB7EF3E119E}">
      <dgm:prSet/>
      <dgm:spPr/>
      <dgm:t>
        <a:bodyPr/>
        <a:lstStyle/>
        <a:p>
          <a:endParaRPr lang="en-IN"/>
        </a:p>
      </dgm:t>
    </dgm:pt>
    <dgm:pt modelId="{F1B21A1E-0D45-4D40-A8C6-D2D23901D7C1}" type="sibTrans" cxnId="{05B96F03-F140-4F9D-A43D-2CB7EF3E119E}">
      <dgm:prSet/>
      <dgm:spPr/>
      <dgm:t>
        <a:bodyPr/>
        <a:lstStyle/>
        <a:p>
          <a:endParaRPr lang="en-IN"/>
        </a:p>
      </dgm:t>
    </dgm:pt>
    <dgm:pt modelId="{3248CB3D-E369-476B-852E-D3277CB35EF1}">
      <dgm:prSet phldrT="[Text]"/>
      <dgm:spPr/>
      <dgm:t>
        <a:bodyPr/>
        <a:lstStyle/>
        <a:p>
          <a:r>
            <a:rPr lang="en-US" dirty="0"/>
            <a:t>Hemoglobin</a:t>
          </a:r>
          <a:endParaRPr lang="en-IN" dirty="0"/>
        </a:p>
      </dgm:t>
    </dgm:pt>
    <dgm:pt modelId="{A62C598F-204E-4EDC-BF0B-E1EB5948590C}" type="parTrans" cxnId="{893C904E-BAC3-4C1C-9C6E-955EB43FC0AB}">
      <dgm:prSet/>
      <dgm:spPr/>
      <dgm:t>
        <a:bodyPr/>
        <a:lstStyle/>
        <a:p>
          <a:endParaRPr lang="en-IN"/>
        </a:p>
      </dgm:t>
    </dgm:pt>
    <dgm:pt modelId="{88137228-025E-4328-9198-764BF6B8E119}" type="sibTrans" cxnId="{893C904E-BAC3-4C1C-9C6E-955EB43FC0AB}">
      <dgm:prSet/>
      <dgm:spPr/>
      <dgm:t>
        <a:bodyPr/>
        <a:lstStyle/>
        <a:p>
          <a:endParaRPr lang="en-IN"/>
        </a:p>
      </dgm:t>
    </dgm:pt>
    <dgm:pt modelId="{E536EFEF-0945-4E08-9E3F-AC43AA4AAB95}">
      <dgm:prSet phldrT="[Text]"/>
      <dgm:spPr/>
      <dgm:t>
        <a:bodyPr/>
        <a:lstStyle/>
        <a:p>
          <a:r>
            <a:rPr lang="en-US" dirty="0"/>
            <a:t>Protein</a:t>
          </a:r>
          <a:endParaRPr lang="en-IN" dirty="0"/>
        </a:p>
      </dgm:t>
    </dgm:pt>
    <dgm:pt modelId="{56BD0F6C-783F-456A-8CD8-326316AEB633}" type="parTrans" cxnId="{F5CD7689-3202-4BDD-A113-AD13EBF5ED40}">
      <dgm:prSet/>
      <dgm:spPr/>
      <dgm:t>
        <a:bodyPr/>
        <a:lstStyle/>
        <a:p>
          <a:endParaRPr lang="en-IN"/>
        </a:p>
      </dgm:t>
    </dgm:pt>
    <dgm:pt modelId="{65B83AD3-2076-44E0-AA4C-708417D76BE2}" type="sibTrans" cxnId="{F5CD7689-3202-4BDD-A113-AD13EBF5ED40}">
      <dgm:prSet/>
      <dgm:spPr/>
      <dgm:t>
        <a:bodyPr/>
        <a:lstStyle/>
        <a:p>
          <a:endParaRPr lang="en-IN"/>
        </a:p>
      </dgm:t>
    </dgm:pt>
    <dgm:pt modelId="{6C7F6BDE-D41D-4529-A88D-F518E103697A}">
      <dgm:prSet phldrT="[Text]"/>
      <dgm:spPr/>
      <dgm:t>
        <a:bodyPr/>
        <a:lstStyle/>
        <a:p>
          <a:r>
            <a:rPr lang="en-US" dirty="0"/>
            <a:t>H</a:t>
          </a:r>
          <a:r>
            <a:rPr lang="en-US" baseline="-25000" dirty="0"/>
            <a:t>2</a:t>
          </a:r>
          <a:r>
            <a:rPr lang="en-US" dirty="0"/>
            <a:t>CO</a:t>
          </a:r>
          <a:r>
            <a:rPr lang="en-US" baseline="-25000" dirty="0"/>
            <a:t>3</a:t>
          </a:r>
          <a:endParaRPr lang="en-IN" baseline="-25000" dirty="0"/>
        </a:p>
      </dgm:t>
    </dgm:pt>
    <dgm:pt modelId="{E0A0A7B8-206D-40B6-B1BC-018A8BE100D8}" type="parTrans" cxnId="{F5F67046-F9D6-4C2E-8FA9-0753B61AB966}">
      <dgm:prSet/>
      <dgm:spPr/>
      <dgm:t>
        <a:bodyPr/>
        <a:lstStyle/>
        <a:p>
          <a:endParaRPr lang="en-IN"/>
        </a:p>
      </dgm:t>
    </dgm:pt>
    <dgm:pt modelId="{D7D1909B-AE91-496C-9CF1-E0B7FF0CF057}" type="sibTrans" cxnId="{F5F67046-F9D6-4C2E-8FA9-0753B61AB966}">
      <dgm:prSet/>
      <dgm:spPr/>
      <dgm:t>
        <a:bodyPr/>
        <a:lstStyle/>
        <a:p>
          <a:endParaRPr lang="en-IN"/>
        </a:p>
      </dgm:t>
    </dgm:pt>
    <dgm:pt modelId="{8BEB53E7-0C6B-4C00-9B52-78B266888585}">
      <dgm:prSet phldrT="[Text]"/>
      <dgm:spPr/>
      <dgm:t>
        <a:bodyPr/>
        <a:lstStyle/>
        <a:p>
          <a:r>
            <a:rPr lang="en-US" dirty="0"/>
            <a:t>Metabolism</a:t>
          </a:r>
          <a:endParaRPr lang="en-IN" dirty="0"/>
        </a:p>
      </dgm:t>
    </dgm:pt>
    <dgm:pt modelId="{F2FDE07A-FC18-4942-AB14-1F8F99338666}" type="parTrans" cxnId="{76508001-265F-4E68-8B1C-8D4AF6490950}">
      <dgm:prSet/>
      <dgm:spPr/>
      <dgm:t>
        <a:bodyPr/>
        <a:lstStyle/>
        <a:p>
          <a:endParaRPr lang="en-IN"/>
        </a:p>
      </dgm:t>
    </dgm:pt>
    <dgm:pt modelId="{AE66BBEC-D1F2-4C6F-9651-0A73E41C05E8}" type="sibTrans" cxnId="{76508001-265F-4E68-8B1C-8D4AF6490950}">
      <dgm:prSet/>
      <dgm:spPr/>
      <dgm:t>
        <a:bodyPr/>
        <a:lstStyle/>
        <a:p>
          <a:endParaRPr lang="en-IN"/>
        </a:p>
      </dgm:t>
    </dgm:pt>
    <dgm:pt modelId="{0ED4BBA1-1D7B-44B0-9032-8C254A83E288}" type="pres">
      <dgm:prSet presAssocID="{01B57FAE-640A-4CBE-8E63-CC1621A368DA}" presName="composite" presStyleCnt="0">
        <dgm:presLayoutVars>
          <dgm:chMax val="1"/>
          <dgm:dir/>
          <dgm:resizeHandles val="exact"/>
        </dgm:presLayoutVars>
      </dgm:prSet>
      <dgm:spPr/>
    </dgm:pt>
    <dgm:pt modelId="{63E7514D-72B7-4378-848A-8D9981F3F000}" type="pres">
      <dgm:prSet presAssocID="{01B57FAE-640A-4CBE-8E63-CC1621A368DA}" presName="radial" presStyleCnt="0">
        <dgm:presLayoutVars>
          <dgm:animLvl val="ctr"/>
        </dgm:presLayoutVars>
      </dgm:prSet>
      <dgm:spPr/>
    </dgm:pt>
    <dgm:pt modelId="{23D168CD-960F-4474-AF5D-5E241AA18AB2}" type="pres">
      <dgm:prSet presAssocID="{CD16A844-367A-42F4-96BE-F1220E94A95A}" presName="centerShape" presStyleLbl="vennNode1" presStyleIdx="0" presStyleCnt="8" custLinFactNeighborX="0"/>
      <dgm:spPr/>
    </dgm:pt>
    <dgm:pt modelId="{48E23138-6987-4823-8FF5-C8BF46CD3B13}" type="pres">
      <dgm:prSet presAssocID="{79262A00-620B-4D47-B807-FD70971E98EF}" presName="node" presStyleLbl="vennNode1" presStyleIdx="1" presStyleCnt="8">
        <dgm:presLayoutVars>
          <dgm:bulletEnabled val="1"/>
        </dgm:presLayoutVars>
      </dgm:prSet>
      <dgm:spPr/>
    </dgm:pt>
    <dgm:pt modelId="{00ABAC8D-FC73-4B35-BBF0-D3F5428CEB60}" type="pres">
      <dgm:prSet presAssocID="{DFCD7754-0F08-4AE6-BDA3-1409BB9962CA}" presName="node" presStyleLbl="vennNode1" presStyleIdx="2" presStyleCnt="8">
        <dgm:presLayoutVars>
          <dgm:bulletEnabled val="1"/>
        </dgm:presLayoutVars>
      </dgm:prSet>
      <dgm:spPr/>
    </dgm:pt>
    <dgm:pt modelId="{AE168CA4-C3E6-464A-909C-033DBD767559}" type="pres">
      <dgm:prSet presAssocID="{89BF1EAD-E81D-448C-81F7-10F553F1EC12}" presName="node" presStyleLbl="vennNode1" presStyleIdx="3" presStyleCnt="8">
        <dgm:presLayoutVars>
          <dgm:bulletEnabled val="1"/>
        </dgm:presLayoutVars>
      </dgm:prSet>
      <dgm:spPr/>
    </dgm:pt>
    <dgm:pt modelId="{470E15A3-2FD5-411D-A21B-C600F7DB3C7E}" type="pres">
      <dgm:prSet presAssocID="{3248CB3D-E369-476B-852E-D3277CB35EF1}" presName="node" presStyleLbl="vennNode1" presStyleIdx="4" presStyleCnt="8">
        <dgm:presLayoutVars>
          <dgm:bulletEnabled val="1"/>
        </dgm:presLayoutVars>
      </dgm:prSet>
      <dgm:spPr/>
    </dgm:pt>
    <dgm:pt modelId="{1B6CADE7-EBCF-4542-97E5-708A4A835A19}" type="pres">
      <dgm:prSet presAssocID="{E536EFEF-0945-4E08-9E3F-AC43AA4AAB95}" presName="node" presStyleLbl="vennNode1" presStyleIdx="5" presStyleCnt="8">
        <dgm:presLayoutVars>
          <dgm:bulletEnabled val="1"/>
        </dgm:presLayoutVars>
      </dgm:prSet>
      <dgm:spPr/>
    </dgm:pt>
    <dgm:pt modelId="{1573F2AA-0123-4C39-A01F-5263D50EF2CE}" type="pres">
      <dgm:prSet presAssocID="{6C7F6BDE-D41D-4529-A88D-F518E103697A}" presName="node" presStyleLbl="vennNode1" presStyleIdx="6" presStyleCnt="8">
        <dgm:presLayoutVars>
          <dgm:bulletEnabled val="1"/>
        </dgm:presLayoutVars>
      </dgm:prSet>
      <dgm:spPr/>
    </dgm:pt>
    <dgm:pt modelId="{29EDFC0A-71F2-4569-B542-CBE06FF0B422}" type="pres">
      <dgm:prSet presAssocID="{8BEB53E7-0C6B-4C00-9B52-78B266888585}" presName="node" presStyleLbl="vennNode1" presStyleIdx="7" presStyleCnt="8">
        <dgm:presLayoutVars>
          <dgm:bulletEnabled val="1"/>
        </dgm:presLayoutVars>
      </dgm:prSet>
      <dgm:spPr/>
    </dgm:pt>
  </dgm:ptLst>
  <dgm:cxnLst>
    <dgm:cxn modelId="{76508001-265F-4E68-8B1C-8D4AF6490950}" srcId="{CD16A844-367A-42F4-96BE-F1220E94A95A}" destId="{8BEB53E7-0C6B-4C00-9B52-78B266888585}" srcOrd="6" destOrd="0" parTransId="{F2FDE07A-FC18-4942-AB14-1F8F99338666}" sibTransId="{AE66BBEC-D1F2-4C6F-9651-0A73E41C05E8}"/>
    <dgm:cxn modelId="{05B96F03-F140-4F9D-A43D-2CB7EF3E119E}" srcId="{CD16A844-367A-42F4-96BE-F1220E94A95A}" destId="{89BF1EAD-E81D-448C-81F7-10F553F1EC12}" srcOrd="2" destOrd="0" parTransId="{EEC5C357-8046-4ECE-88DE-6C3FD71FE4FC}" sibTransId="{F1B21A1E-0D45-4D40-A8C6-D2D23901D7C1}"/>
    <dgm:cxn modelId="{53CEA718-BE12-4AC2-82AC-B7EDB29933B7}" srcId="{CD16A844-367A-42F4-96BE-F1220E94A95A}" destId="{79262A00-620B-4D47-B807-FD70971E98EF}" srcOrd="0" destOrd="0" parTransId="{3195B1AB-6198-4CB8-A551-A2A892EE6896}" sibTransId="{09F39C69-029E-4ABA-A39B-55CE00C07023}"/>
    <dgm:cxn modelId="{2AA53832-06FC-4D0E-A3C5-12468A9B190F}" type="presOf" srcId="{DFCD7754-0F08-4AE6-BDA3-1409BB9962CA}" destId="{00ABAC8D-FC73-4B35-BBF0-D3F5428CEB60}" srcOrd="0" destOrd="0" presId="urn:microsoft.com/office/officeart/2005/8/layout/radial3"/>
    <dgm:cxn modelId="{AF463E32-CB59-4834-8D4F-6FCE5E8DFF16}" srcId="{CD16A844-367A-42F4-96BE-F1220E94A95A}" destId="{DFCD7754-0F08-4AE6-BDA3-1409BB9962CA}" srcOrd="1" destOrd="0" parTransId="{66E366AB-77F0-45AA-BFFF-DED7C4714539}" sibTransId="{26601964-E411-4B20-99CA-6A10D596D140}"/>
    <dgm:cxn modelId="{CB436E65-15D2-422B-9AD4-4C64FCC87049}" type="presOf" srcId="{01B57FAE-640A-4CBE-8E63-CC1621A368DA}" destId="{0ED4BBA1-1D7B-44B0-9032-8C254A83E288}" srcOrd="0" destOrd="0" presId="urn:microsoft.com/office/officeart/2005/8/layout/radial3"/>
    <dgm:cxn modelId="{F5F67046-F9D6-4C2E-8FA9-0753B61AB966}" srcId="{CD16A844-367A-42F4-96BE-F1220E94A95A}" destId="{6C7F6BDE-D41D-4529-A88D-F518E103697A}" srcOrd="5" destOrd="0" parTransId="{E0A0A7B8-206D-40B6-B1BC-018A8BE100D8}" sibTransId="{D7D1909B-AE91-496C-9CF1-E0B7FF0CF057}"/>
    <dgm:cxn modelId="{064B076C-0D98-49CB-A709-F2B3F0FE3423}" type="presOf" srcId="{E536EFEF-0945-4E08-9E3F-AC43AA4AAB95}" destId="{1B6CADE7-EBCF-4542-97E5-708A4A835A19}" srcOrd="0" destOrd="0" presId="urn:microsoft.com/office/officeart/2005/8/layout/radial3"/>
    <dgm:cxn modelId="{893C904E-BAC3-4C1C-9C6E-955EB43FC0AB}" srcId="{CD16A844-367A-42F4-96BE-F1220E94A95A}" destId="{3248CB3D-E369-476B-852E-D3277CB35EF1}" srcOrd="3" destOrd="0" parTransId="{A62C598F-204E-4EDC-BF0B-E1EB5948590C}" sibTransId="{88137228-025E-4328-9198-764BF6B8E119}"/>
    <dgm:cxn modelId="{BCD85F85-3FB9-48C7-8687-C55FC4784FC5}" type="presOf" srcId="{6C7F6BDE-D41D-4529-A88D-F518E103697A}" destId="{1573F2AA-0123-4C39-A01F-5263D50EF2CE}" srcOrd="0" destOrd="0" presId="urn:microsoft.com/office/officeart/2005/8/layout/radial3"/>
    <dgm:cxn modelId="{190D1186-FB53-4A00-BDC7-0250B97C0EFC}" type="presOf" srcId="{79262A00-620B-4D47-B807-FD70971E98EF}" destId="{48E23138-6987-4823-8FF5-C8BF46CD3B13}" srcOrd="0" destOrd="0" presId="urn:microsoft.com/office/officeart/2005/8/layout/radial3"/>
    <dgm:cxn modelId="{F5CD7689-3202-4BDD-A113-AD13EBF5ED40}" srcId="{CD16A844-367A-42F4-96BE-F1220E94A95A}" destId="{E536EFEF-0945-4E08-9E3F-AC43AA4AAB95}" srcOrd="4" destOrd="0" parTransId="{56BD0F6C-783F-456A-8CD8-326316AEB633}" sibTransId="{65B83AD3-2076-44E0-AA4C-708417D76BE2}"/>
    <dgm:cxn modelId="{4DB95D99-CCF8-4450-A949-4B826AC10CFD}" srcId="{01B57FAE-640A-4CBE-8E63-CC1621A368DA}" destId="{CD16A844-367A-42F4-96BE-F1220E94A95A}" srcOrd="0" destOrd="0" parTransId="{B000A44C-B817-4618-8B50-9D52019AAD72}" sibTransId="{CDA45E21-73E8-4680-904E-28A2B0868475}"/>
    <dgm:cxn modelId="{6252C2AA-8CAD-48E1-A568-1E2171ED2926}" type="presOf" srcId="{CD16A844-367A-42F4-96BE-F1220E94A95A}" destId="{23D168CD-960F-4474-AF5D-5E241AA18AB2}" srcOrd="0" destOrd="0" presId="urn:microsoft.com/office/officeart/2005/8/layout/radial3"/>
    <dgm:cxn modelId="{BA6C6EDC-862F-435F-B784-EE989A63CEF7}" type="presOf" srcId="{8BEB53E7-0C6B-4C00-9B52-78B266888585}" destId="{29EDFC0A-71F2-4569-B542-CBE06FF0B422}" srcOrd="0" destOrd="0" presId="urn:microsoft.com/office/officeart/2005/8/layout/radial3"/>
    <dgm:cxn modelId="{F25FE7E5-40A9-46E2-866C-380D9A7E3A75}" type="presOf" srcId="{89BF1EAD-E81D-448C-81F7-10F553F1EC12}" destId="{AE168CA4-C3E6-464A-909C-033DBD767559}" srcOrd="0" destOrd="0" presId="urn:microsoft.com/office/officeart/2005/8/layout/radial3"/>
    <dgm:cxn modelId="{4AC43BE8-BCE8-434E-85AB-AC1BB7880A7F}" type="presOf" srcId="{3248CB3D-E369-476B-852E-D3277CB35EF1}" destId="{470E15A3-2FD5-411D-A21B-C600F7DB3C7E}" srcOrd="0" destOrd="0" presId="urn:microsoft.com/office/officeart/2005/8/layout/radial3"/>
    <dgm:cxn modelId="{39D9C66B-BCD0-4899-BEFD-891EF7F1DBB3}" type="presParOf" srcId="{0ED4BBA1-1D7B-44B0-9032-8C254A83E288}" destId="{63E7514D-72B7-4378-848A-8D9981F3F000}" srcOrd="0" destOrd="0" presId="urn:microsoft.com/office/officeart/2005/8/layout/radial3"/>
    <dgm:cxn modelId="{C18D83F2-81F0-43CB-86EF-01CF0E2E1D12}" type="presParOf" srcId="{63E7514D-72B7-4378-848A-8D9981F3F000}" destId="{23D168CD-960F-4474-AF5D-5E241AA18AB2}" srcOrd="0" destOrd="0" presId="urn:microsoft.com/office/officeart/2005/8/layout/radial3"/>
    <dgm:cxn modelId="{5ECF801B-3448-4061-8BB6-BD27284E85E6}" type="presParOf" srcId="{63E7514D-72B7-4378-848A-8D9981F3F000}" destId="{48E23138-6987-4823-8FF5-C8BF46CD3B13}" srcOrd="1" destOrd="0" presId="urn:microsoft.com/office/officeart/2005/8/layout/radial3"/>
    <dgm:cxn modelId="{852E2D0C-789B-432D-9BB0-F172F9EACAE3}" type="presParOf" srcId="{63E7514D-72B7-4378-848A-8D9981F3F000}" destId="{00ABAC8D-FC73-4B35-BBF0-D3F5428CEB60}" srcOrd="2" destOrd="0" presId="urn:microsoft.com/office/officeart/2005/8/layout/radial3"/>
    <dgm:cxn modelId="{E49DE7D3-6AA0-4B16-8888-6C782AC5DD3E}" type="presParOf" srcId="{63E7514D-72B7-4378-848A-8D9981F3F000}" destId="{AE168CA4-C3E6-464A-909C-033DBD767559}" srcOrd="3" destOrd="0" presId="urn:microsoft.com/office/officeart/2005/8/layout/radial3"/>
    <dgm:cxn modelId="{249EC802-F35C-4F3C-8905-3945F2891CF7}" type="presParOf" srcId="{63E7514D-72B7-4378-848A-8D9981F3F000}" destId="{470E15A3-2FD5-411D-A21B-C600F7DB3C7E}" srcOrd="4" destOrd="0" presId="urn:microsoft.com/office/officeart/2005/8/layout/radial3"/>
    <dgm:cxn modelId="{0170DAB7-DAD9-4149-8802-7AAEB1A20BDE}" type="presParOf" srcId="{63E7514D-72B7-4378-848A-8D9981F3F000}" destId="{1B6CADE7-EBCF-4542-97E5-708A4A835A19}" srcOrd="5" destOrd="0" presId="urn:microsoft.com/office/officeart/2005/8/layout/radial3"/>
    <dgm:cxn modelId="{2C105844-1C91-4A4C-BD3F-73892321B894}" type="presParOf" srcId="{63E7514D-72B7-4378-848A-8D9981F3F000}" destId="{1573F2AA-0123-4C39-A01F-5263D50EF2CE}" srcOrd="6" destOrd="0" presId="urn:microsoft.com/office/officeart/2005/8/layout/radial3"/>
    <dgm:cxn modelId="{73AB04A1-C629-4BE8-85EB-49EF6280CE5D}" type="presParOf" srcId="{63E7514D-72B7-4378-848A-8D9981F3F000}" destId="{29EDFC0A-71F2-4569-B542-CBE06FF0B422}" srcOrd="7"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168CD-960F-4474-AF5D-5E241AA18AB2}">
      <dsp:nvSpPr>
        <dsp:cNvPr id="0" name=""/>
        <dsp:cNvSpPr/>
      </dsp:nvSpPr>
      <dsp:spPr>
        <a:xfrm>
          <a:off x="4062337" y="1026850"/>
          <a:ext cx="2456126" cy="2456126"/>
        </a:xfrm>
        <a:prstGeom prst="ellipse">
          <a:avLst/>
        </a:prstGeom>
        <a:gradFill rotWithShape="0">
          <a:gsLst>
            <a:gs pos="0">
              <a:schemeClr val="accent1">
                <a:alpha val="50000"/>
                <a:hueOff val="0"/>
                <a:satOff val="0"/>
                <a:lumOff val="0"/>
                <a:alphaOff val="0"/>
                <a:shade val="85000"/>
                <a:satMod val="130000"/>
              </a:schemeClr>
            </a:gs>
            <a:gs pos="34000">
              <a:schemeClr val="accent1">
                <a:alpha val="50000"/>
                <a:hueOff val="0"/>
                <a:satOff val="0"/>
                <a:lumOff val="0"/>
                <a:alphaOff val="0"/>
                <a:shade val="87000"/>
                <a:satMod val="125000"/>
              </a:schemeClr>
            </a:gs>
            <a:gs pos="70000">
              <a:schemeClr val="accent1">
                <a:alpha val="50000"/>
                <a:hueOff val="0"/>
                <a:satOff val="0"/>
                <a:lumOff val="0"/>
                <a:alphaOff val="0"/>
                <a:tint val="100000"/>
                <a:shade val="90000"/>
                <a:satMod val="130000"/>
              </a:schemeClr>
            </a:gs>
            <a:gs pos="100000">
              <a:schemeClr val="accent1">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H+</a:t>
          </a:r>
          <a:endParaRPr lang="en-IN" sz="6500" kern="1200" dirty="0"/>
        </a:p>
      </dsp:txBody>
      <dsp:txXfrm>
        <a:off x="4422028" y="1386541"/>
        <a:ext cx="1736744" cy="1736744"/>
      </dsp:txXfrm>
    </dsp:sp>
    <dsp:sp modelId="{48E23138-6987-4823-8FF5-C8BF46CD3B13}">
      <dsp:nvSpPr>
        <dsp:cNvPr id="0" name=""/>
        <dsp:cNvSpPr/>
      </dsp:nvSpPr>
      <dsp:spPr>
        <a:xfrm>
          <a:off x="4676369" y="40476"/>
          <a:ext cx="1228063" cy="1228063"/>
        </a:xfrm>
        <a:prstGeom prst="ellipse">
          <a:avLst/>
        </a:prstGeom>
        <a:gradFill rotWithShape="0">
          <a:gsLst>
            <a:gs pos="0">
              <a:schemeClr val="accent1">
                <a:alpha val="50000"/>
                <a:hueOff val="0"/>
                <a:satOff val="0"/>
                <a:lumOff val="0"/>
                <a:alphaOff val="0"/>
                <a:shade val="85000"/>
                <a:satMod val="130000"/>
              </a:schemeClr>
            </a:gs>
            <a:gs pos="34000">
              <a:schemeClr val="accent1">
                <a:alpha val="50000"/>
                <a:hueOff val="0"/>
                <a:satOff val="0"/>
                <a:lumOff val="0"/>
                <a:alphaOff val="0"/>
                <a:shade val="87000"/>
                <a:satMod val="125000"/>
              </a:schemeClr>
            </a:gs>
            <a:gs pos="70000">
              <a:schemeClr val="accent1">
                <a:alpha val="50000"/>
                <a:hueOff val="0"/>
                <a:satOff val="0"/>
                <a:lumOff val="0"/>
                <a:alphaOff val="0"/>
                <a:tint val="100000"/>
                <a:shade val="90000"/>
                <a:satMod val="130000"/>
              </a:schemeClr>
            </a:gs>
            <a:gs pos="100000">
              <a:schemeClr val="accent1">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Ingestion</a:t>
          </a:r>
          <a:endParaRPr lang="en-IN" sz="1300" kern="1200" dirty="0"/>
        </a:p>
      </dsp:txBody>
      <dsp:txXfrm>
        <a:off x="4856215" y="220322"/>
        <a:ext cx="868371" cy="868371"/>
      </dsp:txXfrm>
    </dsp:sp>
    <dsp:sp modelId="{00ABAC8D-FC73-4B35-BBF0-D3F5428CEB60}">
      <dsp:nvSpPr>
        <dsp:cNvPr id="0" name=""/>
        <dsp:cNvSpPr/>
      </dsp:nvSpPr>
      <dsp:spPr>
        <a:xfrm>
          <a:off x="5927616" y="643045"/>
          <a:ext cx="1228063" cy="1228063"/>
        </a:xfrm>
        <a:prstGeom prst="ellipse">
          <a:avLst/>
        </a:prstGeom>
        <a:gradFill rotWithShape="0">
          <a:gsLst>
            <a:gs pos="0">
              <a:schemeClr val="accent1">
                <a:alpha val="50000"/>
                <a:hueOff val="0"/>
                <a:satOff val="0"/>
                <a:lumOff val="0"/>
                <a:alphaOff val="0"/>
                <a:shade val="85000"/>
                <a:satMod val="130000"/>
              </a:schemeClr>
            </a:gs>
            <a:gs pos="34000">
              <a:schemeClr val="accent1">
                <a:alpha val="50000"/>
                <a:hueOff val="0"/>
                <a:satOff val="0"/>
                <a:lumOff val="0"/>
                <a:alphaOff val="0"/>
                <a:shade val="87000"/>
                <a:satMod val="125000"/>
              </a:schemeClr>
            </a:gs>
            <a:gs pos="70000">
              <a:schemeClr val="accent1">
                <a:alpha val="50000"/>
                <a:hueOff val="0"/>
                <a:satOff val="0"/>
                <a:lumOff val="0"/>
                <a:alphaOff val="0"/>
                <a:tint val="100000"/>
                <a:shade val="90000"/>
                <a:satMod val="130000"/>
              </a:schemeClr>
            </a:gs>
            <a:gs pos="100000">
              <a:schemeClr val="accent1">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Excretion</a:t>
          </a:r>
          <a:endParaRPr lang="en-IN" sz="1300" kern="1200" dirty="0"/>
        </a:p>
      </dsp:txBody>
      <dsp:txXfrm>
        <a:off x="6107462" y="822891"/>
        <a:ext cx="868371" cy="868371"/>
      </dsp:txXfrm>
    </dsp:sp>
    <dsp:sp modelId="{AE168CA4-C3E6-464A-909C-033DBD767559}">
      <dsp:nvSpPr>
        <dsp:cNvPr id="0" name=""/>
        <dsp:cNvSpPr/>
      </dsp:nvSpPr>
      <dsp:spPr>
        <a:xfrm>
          <a:off x="6236649" y="1997006"/>
          <a:ext cx="1228063" cy="1228063"/>
        </a:xfrm>
        <a:prstGeom prst="ellipse">
          <a:avLst/>
        </a:prstGeom>
        <a:gradFill rotWithShape="0">
          <a:gsLst>
            <a:gs pos="0">
              <a:schemeClr val="accent1">
                <a:alpha val="50000"/>
                <a:hueOff val="0"/>
                <a:satOff val="0"/>
                <a:lumOff val="0"/>
                <a:alphaOff val="0"/>
                <a:shade val="85000"/>
                <a:satMod val="130000"/>
              </a:schemeClr>
            </a:gs>
            <a:gs pos="34000">
              <a:schemeClr val="accent1">
                <a:alpha val="50000"/>
                <a:hueOff val="0"/>
                <a:satOff val="0"/>
                <a:lumOff val="0"/>
                <a:alphaOff val="0"/>
                <a:shade val="87000"/>
                <a:satMod val="125000"/>
              </a:schemeClr>
            </a:gs>
            <a:gs pos="70000">
              <a:schemeClr val="accent1">
                <a:alpha val="50000"/>
                <a:hueOff val="0"/>
                <a:satOff val="0"/>
                <a:lumOff val="0"/>
                <a:alphaOff val="0"/>
                <a:tint val="100000"/>
                <a:shade val="90000"/>
                <a:satMod val="130000"/>
              </a:schemeClr>
            </a:gs>
            <a:gs pos="100000">
              <a:schemeClr val="accent1">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Metabolism</a:t>
          </a:r>
          <a:endParaRPr lang="en-IN" sz="1300" kern="1200" dirty="0"/>
        </a:p>
      </dsp:txBody>
      <dsp:txXfrm>
        <a:off x="6416495" y="2176852"/>
        <a:ext cx="868371" cy="868371"/>
      </dsp:txXfrm>
    </dsp:sp>
    <dsp:sp modelId="{470E15A3-2FD5-411D-A21B-C600F7DB3C7E}">
      <dsp:nvSpPr>
        <dsp:cNvPr id="0" name=""/>
        <dsp:cNvSpPr/>
      </dsp:nvSpPr>
      <dsp:spPr>
        <a:xfrm>
          <a:off x="5370759" y="3082798"/>
          <a:ext cx="1228063" cy="1228063"/>
        </a:xfrm>
        <a:prstGeom prst="ellipse">
          <a:avLst/>
        </a:prstGeom>
        <a:gradFill rotWithShape="0">
          <a:gsLst>
            <a:gs pos="0">
              <a:schemeClr val="accent1">
                <a:alpha val="50000"/>
                <a:hueOff val="0"/>
                <a:satOff val="0"/>
                <a:lumOff val="0"/>
                <a:alphaOff val="0"/>
                <a:shade val="85000"/>
                <a:satMod val="130000"/>
              </a:schemeClr>
            </a:gs>
            <a:gs pos="34000">
              <a:schemeClr val="accent1">
                <a:alpha val="50000"/>
                <a:hueOff val="0"/>
                <a:satOff val="0"/>
                <a:lumOff val="0"/>
                <a:alphaOff val="0"/>
                <a:shade val="87000"/>
                <a:satMod val="125000"/>
              </a:schemeClr>
            </a:gs>
            <a:gs pos="70000">
              <a:schemeClr val="accent1">
                <a:alpha val="50000"/>
                <a:hueOff val="0"/>
                <a:satOff val="0"/>
                <a:lumOff val="0"/>
                <a:alphaOff val="0"/>
                <a:tint val="100000"/>
                <a:shade val="90000"/>
                <a:satMod val="130000"/>
              </a:schemeClr>
            </a:gs>
            <a:gs pos="100000">
              <a:schemeClr val="accent1">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Hemoglobin</a:t>
          </a:r>
          <a:endParaRPr lang="en-IN" sz="1300" kern="1200" dirty="0"/>
        </a:p>
      </dsp:txBody>
      <dsp:txXfrm>
        <a:off x="5550605" y="3262644"/>
        <a:ext cx="868371" cy="868371"/>
      </dsp:txXfrm>
    </dsp:sp>
    <dsp:sp modelId="{1B6CADE7-EBCF-4542-97E5-708A4A835A19}">
      <dsp:nvSpPr>
        <dsp:cNvPr id="0" name=""/>
        <dsp:cNvSpPr/>
      </dsp:nvSpPr>
      <dsp:spPr>
        <a:xfrm>
          <a:off x="3981979" y="3082798"/>
          <a:ext cx="1228063" cy="1228063"/>
        </a:xfrm>
        <a:prstGeom prst="ellipse">
          <a:avLst/>
        </a:prstGeom>
        <a:gradFill rotWithShape="0">
          <a:gsLst>
            <a:gs pos="0">
              <a:schemeClr val="accent1">
                <a:alpha val="50000"/>
                <a:hueOff val="0"/>
                <a:satOff val="0"/>
                <a:lumOff val="0"/>
                <a:alphaOff val="0"/>
                <a:shade val="85000"/>
                <a:satMod val="130000"/>
              </a:schemeClr>
            </a:gs>
            <a:gs pos="34000">
              <a:schemeClr val="accent1">
                <a:alpha val="50000"/>
                <a:hueOff val="0"/>
                <a:satOff val="0"/>
                <a:lumOff val="0"/>
                <a:alphaOff val="0"/>
                <a:shade val="87000"/>
                <a:satMod val="125000"/>
              </a:schemeClr>
            </a:gs>
            <a:gs pos="70000">
              <a:schemeClr val="accent1">
                <a:alpha val="50000"/>
                <a:hueOff val="0"/>
                <a:satOff val="0"/>
                <a:lumOff val="0"/>
                <a:alphaOff val="0"/>
                <a:tint val="100000"/>
                <a:shade val="90000"/>
                <a:satMod val="130000"/>
              </a:schemeClr>
            </a:gs>
            <a:gs pos="100000">
              <a:schemeClr val="accent1">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Protein</a:t>
          </a:r>
          <a:endParaRPr lang="en-IN" sz="1300" kern="1200" dirty="0"/>
        </a:p>
      </dsp:txBody>
      <dsp:txXfrm>
        <a:off x="4161825" y="3262644"/>
        <a:ext cx="868371" cy="868371"/>
      </dsp:txXfrm>
    </dsp:sp>
    <dsp:sp modelId="{1573F2AA-0123-4C39-A01F-5263D50EF2CE}">
      <dsp:nvSpPr>
        <dsp:cNvPr id="0" name=""/>
        <dsp:cNvSpPr/>
      </dsp:nvSpPr>
      <dsp:spPr>
        <a:xfrm>
          <a:off x="3116089" y="1997006"/>
          <a:ext cx="1228063" cy="1228063"/>
        </a:xfrm>
        <a:prstGeom prst="ellipse">
          <a:avLst/>
        </a:prstGeom>
        <a:gradFill rotWithShape="0">
          <a:gsLst>
            <a:gs pos="0">
              <a:schemeClr val="accent1">
                <a:alpha val="50000"/>
                <a:hueOff val="0"/>
                <a:satOff val="0"/>
                <a:lumOff val="0"/>
                <a:alphaOff val="0"/>
                <a:shade val="85000"/>
                <a:satMod val="130000"/>
              </a:schemeClr>
            </a:gs>
            <a:gs pos="34000">
              <a:schemeClr val="accent1">
                <a:alpha val="50000"/>
                <a:hueOff val="0"/>
                <a:satOff val="0"/>
                <a:lumOff val="0"/>
                <a:alphaOff val="0"/>
                <a:shade val="87000"/>
                <a:satMod val="125000"/>
              </a:schemeClr>
            </a:gs>
            <a:gs pos="70000">
              <a:schemeClr val="accent1">
                <a:alpha val="50000"/>
                <a:hueOff val="0"/>
                <a:satOff val="0"/>
                <a:lumOff val="0"/>
                <a:alphaOff val="0"/>
                <a:tint val="100000"/>
                <a:shade val="90000"/>
                <a:satMod val="130000"/>
              </a:schemeClr>
            </a:gs>
            <a:gs pos="100000">
              <a:schemeClr val="accent1">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H</a:t>
          </a:r>
          <a:r>
            <a:rPr lang="en-US" sz="1300" kern="1200" baseline="-25000" dirty="0"/>
            <a:t>2</a:t>
          </a:r>
          <a:r>
            <a:rPr lang="en-US" sz="1300" kern="1200" dirty="0"/>
            <a:t>CO</a:t>
          </a:r>
          <a:r>
            <a:rPr lang="en-US" sz="1300" kern="1200" baseline="-25000" dirty="0"/>
            <a:t>3</a:t>
          </a:r>
          <a:endParaRPr lang="en-IN" sz="1300" kern="1200" baseline="-25000" dirty="0"/>
        </a:p>
      </dsp:txBody>
      <dsp:txXfrm>
        <a:off x="3295935" y="2176852"/>
        <a:ext cx="868371" cy="868371"/>
      </dsp:txXfrm>
    </dsp:sp>
    <dsp:sp modelId="{29EDFC0A-71F2-4569-B542-CBE06FF0B422}">
      <dsp:nvSpPr>
        <dsp:cNvPr id="0" name=""/>
        <dsp:cNvSpPr/>
      </dsp:nvSpPr>
      <dsp:spPr>
        <a:xfrm>
          <a:off x="3425121" y="643045"/>
          <a:ext cx="1228063" cy="1228063"/>
        </a:xfrm>
        <a:prstGeom prst="ellipse">
          <a:avLst/>
        </a:prstGeom>
        <a:gradFill rotWithShape="0">
          <a:gsLst>
            <a:gs pos="0">
              <a:schemeClr val="accent1">
                <a:alpha val="50000"/>
                <a:hueOff val="0"/>
                <a:satOff val="0"/>
                <a:lumOff val="0"/>
                <a:alphaOff val="0"/>
                <a:shade val="85000"/>
                <a:satMod val="130000"/>
              </a:schemeClr>
            </a:gs>
            <a:gs pos="34000">
              <a:schemeClr val="accent1">
                <a:alpha val="50000"/>
                <a:hueOff val="0"/>
                <a:satOff val="0"/>
                <a:lumOff val="0"/>
                <a:alphaOff val="0"/>
                <a:shade val="87000"/>
                <a:satMod val="125000"/>
              </a:schemeClr>
            </a:gs>
            <a:gs pos="70000">
              <a:schemeClr val="accent1">
                <a:alpha val="50000"/>
                <a:hueOff val="0"/>
                <a:satOff val="0"/>
                <a:lumOff val="0"/>
                <a:alphaOff val="0"/>
                <a:tint val="100000"/>
                <a:shade val="90000"/>
                <a:satMod val="130000"/>
              </a:schemeClr>
            </a:gs>
            <a:gs pos="100000">
              <a:schemeClr val="accent1">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Metabolism</a:t>
          </a:r>
          <a:endParaRPr lang="en-IN" sz="1300" kern="1200" dirty="0"/>
        </a:p>
      </dsp:txBody>
      <dsp:txXfrm>
        <a:off x="3604967" y="822891"/>
        <a:ext cx="868371" cy="86837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4F91B-AFE5-4D94-899A-4F5F6F810FEA}" type="datetimeFigureOut">
              <a:rPr lang="en-IN" smtClean="0"/>
              <a:t>25-01-2022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8A040D-20CA-4212-B865-E40B7C8B1B2B}" type="slidenum">
              <a:rPr lang="en-IN" smtClean="0"/>
              <a:t>‹#›</a:t>
            </a:fld>
            <a:endParaRPr lang="en-IN"/>
          </a:p>
        </p:txBody>
      </p:sp>
    </p:spTree>
    <p:extLst>
      <p:ext uri="{BB962C8B-B14F-4D97-AF65-F5344CB8AC3E}">
        <p14:creationId xmlns:p14="http://schemas.microsoft.com/office/powerpoint/2010/main" val="335688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rgbClr val="FF0000"/>
                </a:solidFill>
                <a:latin typeface="Arial" pitchFamily="34" charset="0"/>
                <a:ea typeface="MS PGothic" panose="020B0600070205080204" pitchFamily="34" charset="-128"/>
                <a:cs typeface="+mn-cs"/>
              </a:rPr>
              <a:t>May add the MOH logo if required/requested by host country government </a:t>
            </a:r>
          </a:p>
          <a:p>
            <a:endParaRPr lang="en-US"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5F9EDA-F266-42C4-ACEE-B2F97896B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2643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A8CAC4-F2AC-41F8-A2C3-F99E9FC388D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A8CAC4-F2AC-41F8-A2C3-F99E9FC388D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A8CAC4-F2AC-41F8-A2C3-F99E9FC388D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5F9EDA-F266-42C4-ACEE-B2F97896B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290020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FCE274-A9F0-4625-97A9-ED7529B83C8C}"/>
              </a:ext>
            </a:extLst>
          </p:cNvPr>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B2E8617-B8EB-49D7-96B4-A6C9DA6E3A9B}"/>
              </a:ext>
            </a:extLst>
          </p:cNvPr>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4678FBD5-F2F9-437D-94E3-6737A76C4CCF}"/>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2" descr="A picture containing drawing&#10;&#10;Description generated with very high confidence">
            <a:extLst>
              <a:ext uri="{FF2B5EF4-FFF2-40B4-BE49-F238E27FC236}">
                <a16:creationId xmlns:a16="http://schemas.microsoft.com/office/drawing/2014/main" id="{96950530-DE10-41EA-B01B-1DE8EE8DF5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7084" y="5251450"/>
            <a:ext cx="198966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 close up of a sign&#10;&#10;Description generated with very high confidence">
            <a:extLst>
              <a:ext uri="{FF2B5EF4-FFF2-40B4-BE49-F238E27FC236}">
                <a16:creationId xmlns:a16="http://schemas.microsoft.com/office/drawing/2014/main" id="{ECA03FF2-B9B9-45C0-9985-FE9726605C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9867" y="5249864"/>
            <a:ext cx="21336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97280" y="758952"/>
            <a:ext cx="10058400" cy="3566160"/>
          </a:xfrm>
        </p:spPr>
        <p:txBody>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11" name="Slide Number Placeholder 5">
            <a:extLst>
              <a:ext uri="{FF2B5EF4-FFF2-40B4-BE49-F238E27FC236}">
                <a16:creationId xmlns:a16="http://schemas.microsoft.com/office/drawing/2014/main" id="{24C21234-8744-40B6-A2D9-CA5907FBEC29}"/>
              </a:ext>
            </a:extLst>
          </p:cNvPr>
          <p:cNvSpPr>
            <a:spLocks noGrp="1"/>
          </p:cNvSpPr>
          <p:nvPr>
            <p:ph type="sldNum" sz="quarter" idx="12"/>
          </p:nvPr>
        </p:nvSpPr>
        <p:spPr/>
        <p:txBody>
          <a:bodyPr/>
          <a:lstStyle>
            <a:lvl1pPr>
              <a:defRPr/>
            </a:lvl1pPr>
          </a:lstStyle>
          <a:p>
            <a:fld id="{91875705-4EB7-4052-941D-FB671504DE81}" type="slidenum">
              <a:rPr lang="en-US" altLang="en-US"/>
              <a:pPr/>
              <a:t>‹#›</a:t>
            </a:fld>
            <a:endParaRPr lang="en-US" altLang="en-US"/>
          </a:p>
        </p:txBody>
      </p:sp>
    </p:spTree>
    <p:extLst>
      <p:ext uri="{BB962C8B-B14F-4D97-AF65-F5344CB8AC3E}">
        <p14:creationId xmlns:p14="http://schemas.microsoft.com/office/powerpoint/2010/main" val="2596287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209926A-CACE-4D61-88B3-F36EBEA533EB}"/>
              </a:ext>
            </a:extLst>
          </p:cNvPr>
          <p:cNvSpPr>
            <a:spLocks noGrp="1"/>
          </p:cNvSpPr>
          <p:nvPr>
            <p:ph type="dt" sz="half" idx="10"/>
          </p:nvPr>
        </p:nvSpPr>
        <p:spPr/>
        <p:txBody>
          <a:bodyPr/>
          <a:lstStyle>
            <a:lvl1pPr>
              <a:defRPr/>
            </a:lvl1pPr>
          </a:lstStyle>
          <a:p>
            <a:pPr>
              <a:defRPr/>
            </a:pPr>
            <a:fld id="{0846EC9B-4D38-445B-810E-16156BC74C04}" type="datetime1">
              <a:rPr lang="en-US"/>
              <a:pPr>
                <a:defRPr/>
              </a:pPr>
              <a:t>1/25/2022</a:t>
            </a:fld>
            <a:endParaRPr lang="en-US"/>
          </a:p>
        </p:txBody>
      </p:sp>
      <p:sp>
        <p:nvSpPr>
          <p:cNvPr id="4" name="Footer Placeholder 4">
            <a:extLst>
              <a:ext uri="{FF2B5EF4-FFF2-40B4-BE49-F238E27FC236}">
                <a16:creationId xmlns:a16="http://schemas.microsoft.com/office/drawing/2014/main" id="{69FE0168-4467-458F-9302-0BF125133731}"/>
              </a:ext>
            </a:extLst>
          </p:cNvPr>
          <p:cNvSpPr>
            <a:spLocks noGrp="1"/>
          </p:cNvSpPr>
          <p:nvPr>
            <p:ph type="ftr" sz="quarter" idx="11"/>
          </p:nvPr>
        </p:nvSpPr>
        <p:spPr/>
        <p:txBody>
          <a:bodyPr/>
          <a:lstStyle>
            <a:lvl1pPr>
              <a:defRPr/>
            </a:lvl1pPr>
          </a:lstStyle>
          <a:p>
            <a:pPr>
              <a:defRPr/>
            </a:pPr>
            <a:r>
              <a:rPr lang="en-US"/>
              <a:t>Reaching Impact, Saturation, and Epidemic Control (RISE)</a:t>
            </a:r>
          </a:p>
        </p:txBody>
      </p:sp>
      <p:sp>
        <p:nvSpPr>
          <p:cNvPr id="5" name="Slide Number Placeholder 5">
            <a:extLst>
              <a:ext uri="{FF2B5EF4-FFF2-40B4-BE49-F238E27FC236}">
                <a16:creationId xmlns:a16="http://schemas.microsoft.com/office/drawing/2014/main" id="{ADEC7BE4-5BF3-4A4F-B7CC-D98A32A54DF3}"/>
              </a:ext>
            </a:extLst>
          </p:cNvPr>
          <p:cNvSpPr>
            <a:spLocks noGrp="1"/>
          </p:cNvSpPr>
          <p:nvPr>
            <p:ph type="sldNum" sz="quarter" idx="12"/>
          </p:nvPr>
        </p:nvSpPr>
        <p:spPr/>
        <p:txBody>
          <a:bodyPr/>
          <a:lstStyle>
            <a:lvl1pPr>
              <a:defRPr/>
            </a:lvl1pPr>
          </a:lstStyle>
          <a:p>
            <a:fld id="{9F941C2A-6BAB-4279-B849-D6389F34E1CF}" type="slidenum">
              <a:rPr lang="en-US" altLang="en-US"/>
              <a:pPr/>
              <a:t>‹#›</a:t>
            </a:fld>
            <a:endParaRPr lang="en-US" altLang="en-US"/>
          </a:p>
        </p:txBody>
      </p:sp>
    </p:spTree>
    <p:extLst>
      <p:ext uri="{BB962C8B-B14F-4D97-AF65-F5344CB8AC3E}">
        <p14:creationId xmlns:p14="http://schemas.microsoft.com/office/powerpoint/2010/main" val="3555260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3"/>
          <p:cNvSpPr>
            <a:spLocks noGrp="1"/>
          </p:cNvSpPr>
          <p:nvPr>
            <p:ph sz="half" idx="2"/>
          </p:nvPr>
        </p:nvSpPr>
        <p:spPr>
          <a:xfrm>
            <a:off x="1244139" y="2037126"/>
            <a:ext cx="865632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417B0ED-9D25-494A-9879-2269D48D7443}"/>
              </a:ext>
            </a:extLst>
          </p:cNvPr>
          <p:cNvSpPr>
            <a:spLocks noGrp="1"/>
          </p:cNvSpPr>
          <p:nvPr>
            <p:ph type="ftr" sz="quarter" idx="10"/>
          </p:nvPr>
        </p:nvSpPr>
        <p:spPr/>
        <p:txBody>
          <a:bodyPr/>
          <a:lstStyle>
            <a:lvl1pPr>
              <a:defRPr>
                <a:solidFill>
                  <a:schemeClr val="tx1"/>
                </a:solidFill>
              </a:defRPr>
            </a:lvl1pPr>
          </a:lstStyle>
          <a:p>
            <a:pPr>
              <a:defRPr/>
            </a:pPr>
            <a:r>
              <a:rPr lang="en-US"/>
              <a:t>Reaching Impact, Saturation, and Epidemic Control (RISE)</a:t>
            </a:r>
          </a:p>
        </p:txBody>
      </p:sp>
    </p:spTree>
    <p:extLst>
      <p:ext uri="{BB962C8B-B14F-4D97-AF65-F5344CB8AC3E}">
        <p14:creationId xmlns:p14="http://schemas.microsoft.com/office/powerpoint/2010/main" val="921371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FCE274-A9F0-4625-97A9-ED7529B83C8C}"/>
              </a:ext>
            </a:extLst>
          </p:cNvPr>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B2E8617-B8EB-49D7-96B4-A6C9DA6E3A9B}"/>
              </a:ext>
            </a:extLst>
          </p:cNvPr>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4678FBD5-F2F9-437D-94E3-6737A76C4CCF}"/>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2" descr="A picture containing drawing&#10;&#10;Description generated with very high confidence">
            <a:extLst>
              <a:ext uri="{FF2B5EF4-FFF2-40B4-BE49-F238E27FC236}">
                <a16:creationId xmlns:a16="http://schemas.microsoft.com/office/drawing/2014/main" id="{96950530-DE10-41EA-B01B-1DE8EE8DF5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7084" y="5251450"/>
            <a:ext cx="198966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 close up of a sign&#10;&#10;Description generated with very high confidence">
            <a:extLst>
              <a:ext uri="{FF2B5EF4-FFF2-40B4-BE49-F238E27FC236}">
                <a16:creationId xmlns:a16="http://schemas.microsoft.com/office/drawing/2014/main" id="{ECA03FF2-B9B9-45C0-9985-FE9726605C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9867" y="5249864"/>
            <a:ext cx="21336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97280" y="758952"/>
            <a:ext cx="10058400" cy="3566160"/>
          </a:xfrm>
        </p:spPr>
        <p:txBody>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11" name="Slide Number Placeholder 5">
            <a:extLst>
              <a:ext uri="{FF2B5EF4-FFF2-40B4-BE49-F238E27FC236}">
                <a16:creationId xmlns:a16="http://schemas.microsoft.com/office/drawing/2014/main" id="{24C21234-8744-40B6-A2D9-CA5907FBEC29}"/>
              </a:ext>
            </a:extLst>
          </p:cNvPr>
          <p:cNvSpPr>
            <a:spLocks noGrp="1"/>
          </p:cNvSpPr>
          <p:nvPr>
            <p:ph type="sldNum" sz="quarter" idx="12"/>
          </p:nvPr>
        </p:nvSpPr>
        <p:spPr/>
        <p:txBody>
          <a:bodyPr/>
          <a:lstStyle>
            <a:lvl1pPr>
              <a:defRPr/>
            </a:lvl1pPr>
          </a:lstStyle>
          <a:p>
            <a:fld id="{91ED389B-D35D-4BDB-AE17-D0501A6AE20D}" type="slidenum">
              <a:rPr lang="en-IN" smtClean="0"/>
              <a:t>‹#›</a:t>
            </a:fld>
            <a:endParaRPr lang="en-IN"/>
          </a:p>
        </p:txBody>
      </p:sp>
    </p:spTree>
    <p:extLst>
      <p:ext uri="{BB962C8B-B14F-4D97-AF65-F5344CB8AC3E}">
        <p14:creationId xmlns:p14="http://schemas.microsoft.com/office/powerpoint/2010/main" val="1422218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9921F0-C1FF-4CC9-8E71-1A99DD2CB89D}"/>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2417A853-4067-47D9-B20E-EE5ED4FE9030}"/>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B94ABD97-F27F-446E-96FB-FF339087E177}"/>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B52697D0-5DBD-447C-9225-17BE3DF9F996}"/>
              </a:ext>
            </a:extLst>
          </p:cNvPr>
          <p:cNvSpPr>
            <a:spLocks noGrp="1"/>
          </p:cNvSpPr>
          <p:nvPr>
            <p:ph type="sldNum" sz="quarter" idx="12"/>
          </p:nvPr>
        </p:nvSpPr>
        <p:spPr/>
        <p:txBody>
          <a:bodyPr/>
          <a:lstStyle>
            <a:lvl1pPr>
              <a:defRPr/>
            </a:lvl1pPr>
          </a:lstStyle>
          <a:p>
            <a:fld id="{91ED389B-D35D-4BDB-AE17-D0501A6AE20D}" type="slidenum">
              <a:rPr lang="en-IN" smtClean="0"/>
              <a:t>‹#›</a:t>
            </a:fld>
            <a:endParaRPr lang="en-IN"/>
          </a:p>
        </p:txBody>
      </p:sp>
    </p:spTree>
    <p:extLst>
      <p:ext uri="{BB962C8B-B14F-4D97-AF65-F5344CB8AC3E}">
        <p14:creationId xmlns:p14="http://schemas.microsoft.com/office/powerpoint/2010/main" val="3272397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Higher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0DDF0D-AB9E-4926-946C-32BDC0E2A274}"/>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5" name="Rectangle 4">
            <a:extLst>
              <a:ext uri="{FF2B5EF4-FFF2-40B4-BE49-F238E27FC236}">
                <a16:creationId xmlns:a16="http://schemas.microsoft.com/office/drawing/2014/main" id="{2C9A599E-432C-4DFC-A1ED-029C85FCA214}"/>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C7E77387-1CD7-4AB4-9335-D5717C57F6EB}"/>
              </a:ext>
            </a:extLst>
          </p:cNvPr>
          <p:cNvCxnSpPr/>
          <p:nvPr/>
        </p:nvCxnSpPr>
        <p:spPr>
          <a:xfrm>
            <a:off x="1096433" y="1027113"/>
            <a:ext cx="9442451" cy="0"/>
          </a:xfrm>
          <a:prstGeom prst="line">
            <a:avLst/>
          </a:prstGeom>
        </p:spPr>
        <p:style>
          <a:lnRef idx="1">
            <a:schemeClr val="dk1"/>
          </a:lnRef>
          <a:fillRef idx="0">
            <a:schemeClr val="dk1"/>
          </a:fillRef>
          <a:effectRef idx="0">
            <a:schemeClr val="dk1"/>
          </a:effectRef>
          <a:fontRef idx="minor">
            <a:schemeClr val="tx1"/>
          </a:fontRef>
        </p:style>
      </p:cxnSp>
      <p:sp>
        <p:nvSpPr>
          <p:cNvPr id="10" name="Content Placeholder 3"/>
          <p:cNvSpPr>
            <a:spLocks noGrp="1"/>
          </p:cNvSpPr>
          <p:nvPr>
            <p:ph sz="half" idx="2"/>
          </p:nvPr>
        </p:nvSpPr>
        <p:spPr>
          <a:xfrm>
            <a:off x="1244139" y="2037126"/>
            <a:ext cx="865632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1097280" y="286604"/>
            <a:ext cx="9440779" cy="707002"/>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9A89EB62-5AEB-488A-AA66-F75D21882AB4}"/>
              </a:ext>
            </a:extLst>
          </p:cNvPr>
          <p:cNvSpPr>
            <a:spLocks noGrp="1"/>
          </p:cNvSpPr>
          <p:nvPr>
            <p:ph type="sldNum" sz="quarter" idx="12"/>
          </p:nvPr>
        </p:nvSpPr>
        <p:spPr/>
        <p:txBody>
          <a:bodyPr/>
          <a:lstStyle>
            <a:lvl1pPr>
              <a:defRPr/>
            </a:lvl1pPr>
          </a:lstStyle>
          <a:p>
            <a:fld id="{91ED389B-D35D-4BDB-AE17-D0501A6AE20D}" type="slidenum">
              <a:rPr lang="en-IN" smtClean="0"/>
              <a:t>‹#›</a:t>
            </a:fld>
            <a:endParaRPr lang="en-IN"/>
          </a:p>
        </p:txBody>
      </p:sp>
    </p:spTree>
    <p:extLst>
      <p:ext uri="{BB962C8B-B14F-4D97-AF65-F5344CB8AC3E}">
        <p14:creationId xmlns:p14="http://schemas.microsoft.com/office/powerpoint/2010/main" val="3935274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63526"/>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6"/>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D1B2FE1A-2A5E-42DF-9479-EADA8D27A637}"/>
              </a:ext>
            </a:extLst>
          </p:cNvPr>
          <p:cNvSpPr>
            <a:spLocks noGrp="1"/>
          </p:cNvSpPr>
          <p:nvPr>
            <p:ph type="sldNum" sz="quarter" idx="12"/>
          </p:nvPr>
        </p:nvSpPr>
        <p:spPr/>
        <p:txBody>
          <a:bodyPr/>
          <a:lstStyle>
            <a:lvl1pPr>
              <a:defRPr/>
            </a:lvl1pPr>
          </a:lstStyle>
          <a:p>
            <a:fld id="{91ED389B-D35D-4BDB-AE17-D0501A6AE20D}" type="slidenum">
              <a:rPr lang="en-IN" smtClean="0"/>
              <a:t>‹#›</a:t>
            </a:fld>
            <a:endParaRPr lang="en-IN"/>
          </a:p>
        </p:txBody>
      </p:sp>
    </p:spTree>
    <p:extLst>
      <p:ext uri="{BB962C8B-B14F-4D97-AF65-F5344CB8AC3E}">
        <p14:creationId xmlns:p14="http://schemas.microsoft.com/office/powerpoint/2010/main" val="2967875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8C7DE63D-F74C-47AD-956C-3BCA9E21DB1B}"/>
              </a:ext>
            </a:extLst>
          </p:cNvPr>
          <p:cNvSpPr>
            <a:spLocks noGrp="1"/>
          </p:cNvSpPr>
          <p:nvPr>
            <p:ph type="sldNum" sz="quarter" idx="12"/>
          </p:nvPr>
        </p:nvSpPr>
        <p:spPr/>
        <p:txBody>
          <a:bodyPr/>
          <a:lstStyle>
            <a:lvl1pPr>
              <a:defRPr/>
            </a:lvl1pPr>
          </a:lstStyle>
          <a:p>
            <a:fld id="{91ED389B-D35D-4BDB-AE17-D0501A6AE20D}" type="slidenum">
              <a:rPr lang="en-IN" smtClean="0"/>
              <a:t>‹#›</a:t>
            </a:fld>
            <a:endParaRPr lang="en-IN"/>
          </a:p>
        </p:txBody>
      </p:sp>
    </p:spTree>
    <p:extLst>
      <p:ext uri="{BB962C8B-B14F-4D97-AF65-F5344CB8AC3E}">
        <p14:creationId xmlns:p14="http://schemas.microsoft.com/office/powerpoint/2010/main" val="2106814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7E6BCB-A9ED-4050-8CF4-BA02E15FFA6C}"/>
              </a:ext>
            </a:extLst>
          </p:cNvPr>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121F7E5F-CA1F-457B-9D7D-0A4B786D69C5}"/>
              </a:ext>
            </a:extLst>
          </p:cNvPr>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Slide Number Placeholder 6">
            <a:extLst>
              <a:ext uri="{FF2B5EF4-FFF2-40B4-BE49-F238E27FC236}">
                <a16:creationId xmlns:a16="http://schemas.microsoft.com/office/drawing/2014/main" id="{BA3A2A8F-C19D-418B-8C1E-75A20C9EE157}"/>
              </a:ext>
            </a:extLst>
          </p:cNvPr>
          <p:cNvSpPr>
            <a:spLocks noGrp="1"/>
          </p:cNvSpPr>
          <p:nvPr>
            <p:ph type="sldNum" sz="quarter" idx="12"/>
          </p:nvPr>
        </p:nvSpPr>
        <p:spPr/>
        <p:txBody>
          <a:bodyPr/>
          <a:lstStyle>
            <a:lvl1pPr>
              <a:defRPr>
                <a:solidFill>
                  <a:schemeClr val="tx2"/>
                </a:solidFill>
              </a:defRPr>
            </a:lvl1pPr>
          </a:lstStyle>
          <a:p>
            <a:fld id="{91ED389B-D35D-4BDB-AE17-D0501A6AE20D}" type="slidenum">
              <a:rPr lang="en-IN" smtClean="0"/>
              <a:t>‹#›</a:t>
            </a:fld>
            <a:endParaRPr lang="en-IN"/>
          </a:p>
        </p:txBody>
      </p:sp>
    </p:spTree>
    <p:extLst>
      <p:ext uri="{BB962C8B-B14F-4D97-AF65-F5344CB8AC3E}">
        <p14:creationId xmlns:p14="http://schemas.microsoft.com/office/powerpoint/2010/main" val="2231220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D041DE-7CAA-4670-AC05-433D2F250CEE}"/>
              </a:ext>
            </a:extLst>
          </p:cNvPr>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4F05ABA4-B09C-45D7-AE77-58A5281041D0}"/>
              </a:ext>
            </a:extLst>
          </p:cNvPr>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Slide Number Placeholder 6">
            <a:extLst>
              <a:ext uri="{FF2B5EF4-FFF2-40B4-BE49-F238E27FC236}">
                <a16:creationId xmlns:a16="http://schemas.microsoft.com/office/drawing/2014/main" id="{6923EF0B-A821-49BA-8282-D225F57492F8}"/>
              </a:ext>
            </a:extLst>
          </p:cNvPr>
          <p:cNvSpPr>
            <a:spLocks noGrp="1"/>
          </p:cNvSpPr>
          <p:nvPr>
            <p:ph type="sldNum" sz="quarter" idx="12"/>
          </p:nvPr>
        </p:nvSpPr>
        <p:spPr/>
        <p:txBody>
          <a:bodyPr/>
          <a:lstStyle>
            <a:lvl1pPr>
              <a:defRPr/>
            </a:lvl1pPr>
          </a:lstStyle>
          <a:p>
            <a:fld id="{91ED389B-D35D-4BDB-AE17-D0501A6AE20D}" type="slidenum">
              <a:rPr lang="en-IN" smtClean="0"/>
              <a:t>‹#›</a:t>
            </a:fld>
            <a:endParaRPr lang="en-IN"/>
          </a:p>
        </p:txBody>
      </p:sp>
    </p:spTree>
    <p:extLst>
      <p:ext uri="{BB962C8B-B14F-4D97-AF65-F5344CB8AC3E}">
        <p14:creationId xmlns:p14="http://schemas.microsoft.com/office/powerpoint/2010/main" val="2702353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E66321C-66C4-4AB5-8AAB-9E319A371B0B}"/>
              </a:ext>
            </a:extLst>
          </p:cNvPr>
          <p:cNvSpPr>
            <a:spLocks noGrp="1"/>
          </p:cNvSpPr>
          <p:nvPr>
            <p:ph type="dt" sz="half" idx="10"/>
          </p:nvPr>
        </p:nvSpPr>
        <p:spPr/>
        <p:txBody>
          <a:bodyPr/>
          <a:lstStyle>
            <a:lvl1pPr>
              <a:defRPr/>
            </a:lvl1pPr>
          </a:lstStyle>
          <a:p>
            <a:fld id="{A893AD90-5DC5-4FE6-9A3A-13B27489E9AA}" type="datetimeFigureOut">
              <a:rPr lang="en-IN" smtClean="0"/>
              <a:t>25-01-2022</a:t>
            </a:fld>
            <a:endParaRPr lang="en-IN"/>
          </a:p>
        </p:txBody>
      </p:sp>
      <p:sp>
        <p:nvSpPr>
          <p:cNvPr id="5" name="Footer Placeholder 4">
            <a:extLst>
              <a:ext uri="{FF2B5EF4-FFF2-40B4-BE49-F238E27FC236}">
                <a16:creationId xmlns:a16="http://schemas.microsoft.com/office/drawing/2014/main" id="{65914577-58DE-42B7-A2D4-DF2859164928}"/>
              </a:ext>
            </a:extLst>
          </p:cNvPr>
          <p:cNvSpPr>
            <a:spLocks noGrp="1"/>
          </p:cNvSpPr>
          <p:nvPr>
            <p:ph type="ftr" sz="quarter" idx="11"/>
          </p:nvPr>
        </p:nvSpPr>
        <p:spPr/>
        <p:txBody>
          <a:bodyPr/>
          <a:lstStyle>
            <a:lvl1pPr>
              <a:defRPr/>
            </a:lvl1pPr>
          </a:lstStyle>
          <a:p>
            <a:endParaRPr lang="en-IN"/>
          </a:p>
        </p:txBody>
      </p:sp>
      <p:sp>
        <p:nvSpPr>
          <p:cNvPr id="6" name="Slide Number Placeholder 5">
            <a:extLst>
              <a:ext uri="{FF2B5EF4-FFF2-40B4-BE49-F238E27FC236}">
                <a16:creationId xmlns:a16="http://schemas.microsoft.com/office/drawing/2014/main" id="{0B9C70C5-7B84-4C84-8A2D-F71E9F8D00C8}"/>
              </a:ext>
            </a:extLst>
          </p:cNvPr>
          <p:cNvSpPr>
            <a:spLocks noGrp="1"/>
          </p:cNvSpPr>
          <p:nvPr>
            <p:ph type="sldNum" sz="quarter" idx="12"/>
          </p:nvPr>
        </p:nvSpPr>
        <p:spPr/>
        <p:txBody>
          <a:bodyPr/>
          <a:lstStyle>
            <a:lvl1pPr>
              <a:defRPr/>
            </a:lvl1pPr>
          </a:lstStyle>
          <a:p>
            <a:fld id="{91ED389B-D35D-4BDB-AE17-D0501A6AE20D}" type="slidenum">
              <a:rPr lang="en-IN" smtClean="0"/>
              <a:t>‹#›</a:t>
            </a:fld>
            <a:endParaRPr lang="en-IN"/>
          </a:p>
        </p:txBody>
      </p:sp>
    </p:spTree>
    <p:extLst>
      <p:ext uri="{BB962C8B-B14F-4D97-AF65-F5344CB8AC3E}">
        <p14:creationId xmlns:p14="http://schemas.microsoft.com/office/powerpoint/2010/main" val="628310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9921F0-C1FF-4CC9-8E71-1A99DD2CB89D}"/>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2417A853-4067-47D9-B20E-EE5ED4FE9030}"/>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B94ABD97-F27F-446E-96FB-FF339087E177}"/>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B52697D0-5DBD-447C-9225-17BE3DF9F996}"/>
              </a:ext>
            </a:extLst>
          </p:cNvPr>
          <p:cNvSpPr>
            <a:spLocks noGrp="1"/>
          </p:cNvSpPr>
          <p:nvPr>
            <p:ph type="sldNum" sz="quarter" idx="12"/>
          </p:nvPr>
        </p:nvSpPr>
        <p:spPr/>
        <p:txBody>
          <a:bodyPr/>
          <a:lstStyle>
            <a:lvl1pPr>
              <a:defRPr/>
            </a:lvl1pPr>
          </a:lstStyle>
          <a:p>
            <a:fld id="{64D462C5-3F1D-49E6-BCE8-D7EE55007787}" type="slidenum">
              <a:rPr lang="en-US" altLang="en-US"/>
              <a:pPr/>
              <a:t>‹#›</a:t>
            </a:fld>
            <a:endParaRPr lang="en-US" altLang="en-US"/>
          </a:p>
        </p:txBody>
      </p:sp>
    </p:spTree>
    <p:extLst>
      <p:ext uri="{BB962C8B-B14F-4D97-AF65-F5344CB8AC3E}">
        <p14:creationId xmlns:p14="http://schemas.microsoft.com/office/powerpoint/2010/main" val="1348525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531FE-1D37-445D-A179-49A872A3AD47}"/>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4AFDA3A4-CCD8-46EF-8D7D-B289A1C51368}"/>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7069C21B-8511-49F2-8D87-FC77002513C5}"/>
              </a:ext>
            </a:extLst>
          </p:cNvPr>
          <p:cNvSpPr>
            <a:spLocks noGrp="1"/>
          </p:cNvSpPr>
          <p:nvPr>
            <p:ph type="dt" sz="half" idx="10"/>
          </p:nvPr>
        </p:nvSpPr>
        <p:spPr/>
        <p:txBody>
          <a:bodyPr/>
          <a:lstStyle>
            <a:lvl1pPr>
              <a:defRPr/>
            </a:lvl1pPr>
          </a:lstStyle>
          <a:p>
            <a:fld id="{A893AD90-5DC5-4FE6-9A3A-13B27489E9AA}" type="datetimeFigureOut">
              <a:rPr lang="en-IN" smtClean="0"/>
              <a:t>25-01-2022</a:t>
            </a:fld>
            <a:endParaRPr lang="en-IN"/>
          </a:p>
        </p:txBody>
      </p:sp>
      <p:sp>
        <p:nvSpPr>
          <p:cNvPr id="7" name="Footer Placeholder 4">
            <a:extLst>
              <a:ext uri="{FF2B5EF4-FFF2-40B4-BE49-F238E27FC236}">
                <a16:creationId xmlns:a16="http://schemas.microsoft.com/office/drawing/2014/main" id="{4EB5476F-6325-4F32-9769-9830E92B8116}"/>
              </a:ext>
            </a:extLst>
          </p:cNvPr>
          <p:cNvSpPr>
            <a:spLocks noGrp="1"/>
          </p:cNvSpPr>
          <p:nvPr>
            <p:ph type="ftr" sz="quarter" idx="11"/>
          </p:nvPr>
        </p:nvSpPr>
        <p:spPr/>
        <p:txBody>
          <a:bodyPr/>
          <a:lstStyle>
            <a:lvl1pPr>
              <a:defRPr/>
            </a:lvl1pPr>
          </a:lstStyle>
          <a:p>
            <a:endParaRPr lang="en-IN"/>
          </a:p>
        </p:txBody>
      </p:sp>
      <p:sp>
        <p:nvSpPr>
          <p:cNvPr id="8" name="Slide Number Placeholder 5">
            <a:extLst>
              <a:ext uri="{FF2B5EF4-FFF2-40B4-BE49-F238E27FC236}">
                <a16:creationId xmlns:a16="http://schemas.microsoft.com/office/drawing/2014/main" id="{5ECFD5ED-3960-4826-800B-40919DE196D7}"/>
              </a:ext>
            </a:extLst>
          </p:cNvPr>
          <p:cNvSpPr>
            <a:spLocks noGrp="1"/>
          </p:cNvSpPr>
          <p:nvPr>
            <p:ph type="sldNum" sz="quarter" idx="12"/>
          </p:nvPr>
        </p:nvSpPr>
        <p:spPr/>
        <p:txBody>
          <a:bodyPr/>
          <a:lstStyle>
            <a:lvl1pPr>
              <a:defRPr/>
            </a:lvl1pPr>
          </a:lstStyle>
          <a:p>
            <a:fld id="{91ED389B-D35D-4BDB-AE17-D0501A6AE20D}" type="slidenum">
              <a:rPr lang="en-IN" smtClean="0"/>
              <a:t>‹#›</a:t>
            </a:fld>
            <a:endParaRPr lang="en-IN"/>
          </a:p>
        </p:txBody>
      </p:sp>
    </p:spTree>
    <p:extLst>
      <p:ext uri="{BB962C8B-B14F-4D97-AF65-F5344CB8AC3E}">
        <p14:creationId xmlns:p14="http://schemas.microsoft.com/office/powerpoint/2010/main" val="2394044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209926A-CACE-4D61-88B3-F36EBEA533EB}"/>
              </a:ext>
            </a:extLst>
          </p:cNvPr>
          <p:cNvSpPr>
            <a:spLocks noGrp="1"/>
          </p:cNvSpPr>
          <p:nvPr>
            <p:ph type="dt" sz="half" idx="10"/>
          </p:nvPr>
        </p:nvSpPr>
        <p:spPr/>
        <p:txBody>
          <a:bodyPr/>
          <a:lstStyle>
            <a:lvl1pPr>
              <a:defRPr/>
            </a:lvl1pPr>
          </a:lstStyle>
          <a:p>
            <a:fld id="{A893AD90-5DC5-4FE6-9A3A-13B27489E9AA}" type="datetimeFigureOut">
              <a:rPr lang="en-IN" smtClean="0"/>
              <a:t>25-01-2022</a:t>
            </a:fld>
            <a:endParaRPr lang="en-IN"/>
          </a:p>
        </p:txBody>
      </p:sp>
      <p:sp>
        <p:nvSpPr>
          <p:cNvPr id="4" name="Footer Placeholder 4">
            <a:extLst>
              <a:ext uri="{FF2B5EF4-FFF2-40B4-BE49-F238E27FC236}">
                <a16:creationId xmlns:a16="http://schemas.microsoft.com/office/drawing/2014/main" id="{69FE0168-4467-458F-9302-0BF125133731}"/>
              </a:ext>
            </a:extLst>
          </p:cNvPr>
          <p:cNvSpPr>
            <a:spLocks noGrp="1"/>
          </p:cNvSpPr>
          <p:nvPr>
            <p:ph type="ftr" sz="quarter" idx="11"/>
          </p:nvPr>
        </p:nvSpPr>
        <p:spPr/>
        <p:txBody>
          <a:bodyPr/>
          <a:lstStyle>
            <a:lvl1pPr>
              <a:defRPr/>
            </a:lvl1pPr>
          </a:lstStyle>
          <a:p>
            <a:endParaRPr lang="en-IN"/>
          </a:p>
        </p:txBody>
      </p:sp>
      <p:sp>
        <p:nvSpPr>
          <p:cNvPr id="5" name="Slide Number Placeholder 5">
            <a:extLst>
              <a:ext uri="{FF2B5EF4-FFF2-40B4-BE49-F238E27FC236}">
                <a16:creationId xmlns:a16="http://schemas.microsoft.com/office/drawing/2014/main" id="{ADEC7BE4-5BF3-4A4F-B7CC-D98A32A54DF3}"/>
              </a:ext>
            </a:extLst>
          </p:cNvPr>
          <p:cNvSpPr>
            <a:spLocks noGrp="1"/>
          </p:cNvSpPr>
          <p:nvPr>
            <p:ph type="sldNum" sz="quarter" idx="12"/>
          </p:nvPr>
        </p:nvSpPr>
        <p:spPr/>
        <p:txBody>
          <a:bodyPr/>
          <a:lstStyle>
            <a:lvl1pPr>
              <a:defRPr/>
            </a:lvl1pPr>
          </a:lstStyle>
          <a:p>
            <a:fld id="{91ED389B-D35D-4BDB-AE17-D0501A6AE20D}" type="slidenum">
              <a:rPr lang="en-IN" smtClean="0"/>
              <a:t>‹#›</a:t>
            </a:fld>
            <a:endParaRPr lang="en-IN"/>
          </a:p>
        </p:txBody>
      </p:sp>
    </p:spTree>
    <p:extLst>
      <p:ext uri="{BB962C8B-B14F-4D97-AF65-F5344CB8AC3E}">
        <p14:creationId xmlns:p14="http://schemas.microsoft.com/office/powerpoint/2010/main" val="457129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3"/>
          <p:cNvSpPr>
            <a:spLocks noGrp="1"/>
          </p:cNvSpPr>
          <p:nvPr>
            <p:ph sz="half" idx="2"/>
          </p:nvPr>
        </p:nvSpPr>
        <p:spPr>
          <a:xfrm>
            <a:off x="1244139" y="2037126"/>
            <a:ext cx="865632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417B0ED-9D25-494A-9879-2269D48D7443}"/>
              </a:ext>
            </a:extLst>
          </p:cNvPr>
          <p:cNvSpPr>
            <a:spLocks noGrp="1"/>
          </p:cNvSpPr>
          <p:nvPr>
            <p:ph type="ftr" sz="quarter" idx="10"/>
          </p:nvPr>
        </p:nvSpPr>
        <p:spPr/>
        <p:txBody>
          <a:bodyPr/>
          <a:lstStyle>
            <a:lvl1pPr>
              <a:defRPr>
                <a:solidFill>
                  <a:schemeClr val="tx1"/>
                </a:solidFill>
              </a:defRPr>
            </a:lvl1pPr>
          </a:lstStyle>
          <a:p>
            <a:endParaRPr lang="en-IN"/>
          </a:p>
        </p:txBody>
      </p:sp>
    </p:spTree>
    <p:extLst>
      <p:ext uri="{BB962C8B-B14F-4D97-AF65-F5344CB8AC3E}">
        <p14:creationId xmlns:p14="http://schemas.microsoft.com/office/powerpoint/2010/main" val="19841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46A78-0773-43BF-BABA-00EB33334E9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8BF6820-2B1E-42EE-A6FE-836A2258FC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4490A74-98F8-4186-B2A8-262C61E242E4}"/>
              </a:ext>
            </a:extLst>
          </p:cNvPr>
          <p:cNvSpPr>
            <a:spLocks noGrp="1"/>
          </p:cNvSpPr>
          <p:nvPr>
            <p:ph type="dt" sz="half" idx="10"/>
          </p:nvPr>
        </p:nvSpPr>
        <p:spPr/>
        <p:txBody>
          <a:bodyPr/>
          <a:lstStyle/>
          <a:p>
            <a:fld id="{A893AD90-5DC5-4FE6-9A3A-13B27489E9AA}" type="datetimeFigureOut">
              <a:rPr lang="en-IN" smtClean="0"/>
              <a:t>25-01-2022</a:t>
            </a:fld>
            <a:endParaRPr lang="en-IN"/>
          </a:p>
        </p:txBody>
      </p:sp>
      <p:sp>
        <p:nvSpPr>
          <p:cNvPr id="5" name="Footer Placeholder 4">
            <a:extLst>
              <a:ext uri="{FF2B5EF4-FFF2-40B4-BE49-F238E27FC236}">
                <a16:creationId xmlns:a16="http://schemas.microsoft.com/office/drawing/2014/main" id="{3FA0672B-C4DA-4DA2-9044-07B114137F1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4248AB9-EF56-46D6-87BB-075EF2527FD1}"/>
              </a:ext>
            </a:extLst>
          </p:cNvPr>
          <p:cNvSpPr>
            <a:spLocks noGrp="1"/>
          </p:cNvSpPr>
          <p:nvPr>
            <p:ph type="sldNum" sz="quarter" idx="12"/>
          </p:nvPr>
        </p:nvSpPr>
        <p:spPr/>
        <p:txBody>
          <a:bodyPr/>
          <a:lstStyle/>
          <a:p>
            <a:fld id="{91ED389B-D35D-4BDB-AE17-D0501A6AE20D}" type="slidenum">
              <a:rPr lang="en-IN" smtClean="0"/>
              <a:t>‹#›</a:t>
            </a:fld>
            <a:endParaRPr lang="en-IN"/>
          </a:p>
        </p:txBody>
      </p:sp>
    </p:spTree>
    <p:extLst>
      <p:ext uri="{BB962C8B-B14F-4D97-AF65-F5344CB8AC3E}">
        <p14:creationId xmlns:p14="http://schemas.microsoft.com/office/powerpoint/2010/main" val="4146905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F2437B-D1D2-4400-B142-17949D93B223}"/>
              </a:ext>
            </a:extLst>
          </p:cNvPr>
          <p:cNvSpPr>
            <a:spLocks noGrp="1"/>
          </p:cNvSpPr>
          <p:nvPr>
            <p:ph type="dt" sz="half" idx="10"/>
          </p:nvPr>
        </p:nvSpPr>
        <p:spPr/>
        <p:txBody>
          <a:bodyPr/>
          <a:lstStyle/>
          <a:p>
            <a:fld id="{A893AD90-5DC5-4FE6-9A3A-13B27489E9AA}" type="datetimeFigureOut">
              <a:rPr lang="en-IN" smtClean="0"/>
              <a:t>25-01-2022</a:t>
            </a:fld>
            <a:endParaRPr lang="en-IN"/>
          </a:p>
        </p:txBody>
      </p:sp>
      <p:sp>
        <p:nvSpPr>
          <p:cNvPr id="3" name="Footer Placeholder 2">
            <a:extLst>
              <a:ext uri="{FF2B5EF4-FFF2-40B4-BE49-F238E27FC236}">
                <a16:creationId xmlns:a16="http://schemas.microsoft.com/office/drawing/2014/main" id="{A5073B0E-ADA4-4C2E-9BF5-CC5747B7C1B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0195B67-A310-4E1D-AE11-B19BC5585030}"/>
              </a:ext>
            </a:extLst>
          </p:cNvPr>
          <p:cNvSpPr>
            <a:spLocks noGrp="1"/>
          </p:cNvSpPr>
          <p:nvPr>
            <p:ph type="sldNum" sz="quarter" idx="12"/>
          </p:nvPr>
        </p:nvSpPr>
        <p:spPr/>
        <p:txBody>
          <a:bodyPr/>
          <a:lstStyle/>
          <a:p>
            <a:fld id="{91ED389B-D35D-4BDB-AE17-D0501A6AE20D}" type="slidenum">
              <a:rPr lang="en-IN" smtClean="0"/>
              <a:t>‹#›</a:t>
            </a:fld>
            <a:endParaRPr lang="en-IN"/>
          </a:p>
        </p:txBody>
      </p:sp>
    </p:spTree>
    <p:extLst>
      <p:ext uri="{BB962C8B-B14F-4D97-AF65-F5344CB8AC3E}">
        <p14:creationId xmlns:p14="http://schemas.microsoft.com/office/powerpoint/2010/main" val="315998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igher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0DDF0D-AB9E-4926-946C-32BDC0E2A274}"/>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5" name="Rectangle 4">
            <a:extLst>
              <a:ext uri="{FF2B5EF4-FFF2-40B4-BE49-F238E27FC236}">
                <a16:creationId xmlns:a16="http://schemas.microsoft.com/office/drawing/2014/main" id="{2C9A599E-432C-4DFC-A1ED-029C85FCA214}"/>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C7E77387-1CD7-4AB4-9335-D5717C57F6EB}"/>
              </a:ext>
            </a:extLst>
          </p:cNvPr>
          <p:cNvCxnSpPr/>
          <p:nvPr/>
        </p:nvCxnSpPr>
        <p:spPr>
          <a:xfrm>
            <a:off x="1096433" y="1027113"/>
            <a:ext cx="9442451" cy="0"/>
          </a:xfrm>
          <a:prstGeom prst="line">
            <a:avLst/>
          </a:prstGeom>
        </p:spPr>
        <p:style>
          <a:lnRef idx="1">
            <a:schemeClr val="dk1"/>
          </a:lnRef>
          <a:fillRef idx="0">
            <a:schemeClr val="dk1"/>
          </a:fillRef>
          <a:effectRef idx="0">
            <a:schemeClr val="dk1"/>
          </a:effectRef>
          <a:fontRef idx="minor">
            <a:schemeClr val="tx1"/>
          </a:fontRef>
        </p:style>
      </p:cxnSp>
      <p:sp>
        <p:nvSpPr>
          <p:cNvPr id="10" name="Content Placeholder 3"/>
          <p:cNvSpPr>
            <a:spLocks noGrp="1"/>
          </p:cNvSpPr>
          <p:nvPr>
            <p:ph sz="half" idx="2"/>
          </p:nvPr>
        </p:nvSpPr>
        <p:spPr>
          <a:xfrm>
            <a:off x="1244139" y="2037126"/>
            <a:ext cx="865632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1097280" y="286604"/>
            <a:ext cx="9440779" cy="707002"/>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9A89EB62-5AEB-488A-AA66-F75D21882AB4}"/>
              </a:ext>
            </a:extLst>
          </p:cNvPr>
          <p:cNvSpPr>
            <a:spLocks noGrp="1"/>
          </p:cNvSpPr>
          <p:nvPr>
            <p:ph type="sldNum" sz="quarter" idx="12"/>
          </p:nvPr>
        </p:nvSpPr>
        <p:spPr/>
        <p:txBody>
          <a:bodyPr/>
          <a:lstStyle>
            <a:lvl1pPr>
              <a:defRPr/>
            </a:lvl1pPr>
          </a:lstStyle>
          <a:p>
            <a:fld id="{93499085-2CFE-4487-B1C9-7205B032ABA1}" type="slidenum">
              <a:rPr lang="en-US" altLang="en-US"/>
              <a:pPr/>
              <a:t>‹#›</a:t>
            </a:fld>
            <a:endParaRPr lang="en-US" altLang="en-US"/>
          </a:p>
        </p:txBody>
      </p:sp>
    </p:spTree>
    <p:extLst>
      <p:ext uri="{BB962C8B-B14F-4D97-AF65-F5344CB8AC3E}">
        <p14:creationId xmlns:p14="http://schemas.microsoft.com/office/powerpoint/2010/main" val="186086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63526"/>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6"/>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D1B2FE1A-2A5E-42DF-9479-EADA8D27A637}"/>
              </a:ext>
            </a:extLst>
          </p:cNvPr>
          <p:cNvSpPr>
            <a:spLocks noGrp="1"/>
          </p:cNvSpPr>
          <p:nvPr>
            <p:ph type="sldNum" sz="quarter" idx="12"/>
          </p:nvPr>
        </p:nvSpPr>
        <p:spPr/>
        <p:txBody>
          <a:bodyPr/>
          <a:lstStyle>
            <a:lvl1pPr>
              <a:defRPr/>
            </a:lvl1pPr>
          </a:lstStyle>
          <a:p>
            <a:fld id="{69B92879-FB93-48B0-A498-33A0AC062574}" type="slidenum">
              <a:rPr lang="en-US" altLang="en-US"/>
              <a:pPr/>
              <a:t>‹#›</a:t>
            </a:fld>
            <a:endParaRPr lang="en-US" altLang="en-US"/>
          </a:p>
        </p:txBody>
      </p:sp>
    </p:spTree>
    <p:extLst>
      <p:ext uri="{BB962C8B-B14F-4D97-AF65-F5344CB8AC3E}">
        <p14:creationId xmlns:p14="http://schemas.microsoft.com/office/powerpoint/2010/main" val="180110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8C7DE63D-F74C-47AD-956C-3BCA9E21DB1B}"/>
              </a:ext>
            </a:extLst>
          </p:cNvPr>
          <p:cNvSpPr>
            <a:spLocks noGrp="1"/>
          </p:cNvSpPr>
          <p:nvPr>
            <p:ph type="sldNum" sz="quarter" idx="12"/>
          </p:nvPr>
        </p:nvSpPr>
        <p:spPr/>
        <p:txBody>
          <a:bodyPr/>
          <a:lstStyle>
            <a:lvl1pPr>
              <a:defRPr/>
            </a:lvl1pPr>
          </a:lstStyle>
          <a:p>
            <a:fld id="{4724C2EF-B2AB-4DC8-BC35-A47F52399D93}" type="slidenum">
              <a:rPr lang="en-US" altLang="en-US"/>
              <a:pPr/>
              <a:t>‹#›</a:t>
            </a:fld>
            <a:endParaRPr lang="en-US" altLang="en-US"/>
          </a:p>
        </p:txBody>
      </p:sp>
    </p:spTree>
    <p:extLst>
      <p:ext uri="{BB962C8B-B14F-4D97-AF65-F5344CB8AC3E}">
        <p14:creationId xmlns:p14="http://schemas.microsoft.com/office/powerpoint/2010/main" val="314407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7E6BCB-A9ED-4050-8CF4-BA02E15FFA6C}"/>
              </a:ext>
            </a:extLst>
          </p:cNvPr>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121F7E5F-CA1F-457B-9D7D-0A4B786D69C5}"/>
              </a:ext>
            </a:extLst>
          </p:cNvPr>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Slide Number Placeholder 6">
            <a:extLst>
              <a:ext uri="{FF2B5EF4-FFF2-40B4-BE49-F238E27FC236}">
                <a16:creationId xmlns:a16="http://schemas.microsoft.com/office/drawing/2014/main" id="{BA3A2A8F-C19D-418B-8C1E-75A20C9EE157}"/>
              </a:ext>
            </a:extLst>
          </p:cNvPr>
          <p:cNvSpPr>
            <a:spLocks noGrp="1"/>
          </p:cNvSpPr>
          <p:nvPr>
            <p:ph type="sldNum" sz="quarter" idx="12"/>
          </p:nvPr>
        </p:nvSpPr>
        <p:spPr/>
        <p:txBody>
          <a:bodyPr/>
          <a:lstStyle>
            <a:lvl1pPr>
              <a:defRPr>
                <a:solidFill>
                  <a:schemeClr val="tx2"/>
                </a:solidFill>
              </a:defRPr>
            </a:lvl1pPr>
          </a:lstStyle>
          <a:p>
            <a:fld id="{5C8AF9E4-5A90-4ABD-937D-370850A7384D}" type="slidenum">
              <a:rPr lang="en-US" altLang="en-US"/>
              <a:pPr/>
              <a:t>‹#›</a:t>
            </a:fld>
            <a:endParaRPr lang="en-US" altLang="en-US"/>
          </a:p>
        </p:txBody>
      </p:sp>
    </p:spTree>
    <p:extLst>
      <p:ext uri="{BB962C8B-B14F-4D97-AF65-F5344CB8AC3E}">
        <p14:creationId xmlns:p14="http://schemas.microsoft.com/office/powerpoint/2010/main" val="291462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D041DE-7CAA-4670-AC05-433D2F250CEE}"/>
              </a:ext>
            </a:extLst>
          </p:cNvPr>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4F05ABA4-B09C-45D7-AE77-58A5281041D0}"/>
              </a:ext>
            </a:extLst>
          </p:cNvPr>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Slide Number Placeholder 6">
            <a:extLst>
              <a:ext uri="{FF2B5EF4-FFF2-40B4-BE49-F238E27FC236}">
                <a16:creationId xmlns:a16="http://schemas.microsoft.com/office/drawing/2014/main" id="{6923EF0B-A821-49BA-8282-D225F57492F8}"/>
              </a:ext>
            </a:extLst>
          </p:cNvPr>
          <p:cNvSpPr>
            <a:spLocks noGrp="1"/>
          </p:cNvSpPr>
          <p:nvPr>
            <p:ph type="sldNum" sz="quarter" idx="12"/>
          </p:nvPr>
        </p:nvSpPr>
        <p:spPr/>
        <p:txBody>
          <a:bodyPr/>
          <a:lstStyle>
            <a:lvl1pPr>
              <a:defRPr/>
            </a:lvl1pPr>
          </a:lstStyle>
          <a:p>
            <a:fld id="{0D6F1A79-377C-490C-A83F-BDEB841F6595}" type="slidenum">
              <a:rPr lang="en-US" altLang="en-US"/>
              <a:pPr/>
              <a:t>‹#›</a:t>
            </a:fld>
            <a:endParaRPr lang="en-US" altLang="en-US"/>
          </a:p>
        </p:txBody>
      </p:sp>
    </p:spTree>
    <p:extLst>
      <p:ext uri="{BB962C8B-B14F-4D97-AF65-F5344CB8AC3E}">
        <p14:creationId xmlns:p14="http://schemas.microsoft.com/office/powerpoint/2010/main" val="91859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E66321C-66C4-4AB5-8AAB-9E319A371B0B}"/>
              </a:ext>
            </a:extLst>
          </p:cNvPr>
          <p:cNvSpPr>
            <a:spLocks noGrp="1"/>
          </p:cNvSpPr>
          <p:nvPr>
            <p:ph type="dt" sz="half" idx="10"/>
          </p:nvPr>
        </p:nvSpPr>
        <p:spPr/>
        <p:txBody>
          <a:bodyPr/>
          <a:lstStyle>
            <a:lvl1pPr>
              <a:defRPr/>
            </a:lvl1pPr>
          </a:lstStyle>
          <a:p>
            <a:pPr>
              <a:defRPr/>
            </a:pPr>
            <a:fld id="{9833B55E-D0FA-4C46-9BF4-5D095C47E04B}" type="datetime1">
              <a:rPr lang="en-US"/>
              <a:pPr>
                <a:defRPr/>
              </a:pPr>
              <a:t>1/25/2022</a:t>
            </a:fld>
            <a:endParaRPr lang="en-US"/>
          </a:p>
        </p:txBody>
      </p:sp>
      <p:sp>
        <p:nvSpPr>
          <p:cNvPr id="5" name="Footer Placeholder 4">
            <a:extLst>
              <a:ext uri="{FF2B5EF4-FFF2-40B4-BE49-F238E27FC236}">
                <a16:creationId xmlns:a16="http://schemas.microsoft.com/office/drawing/2014/main" id="{65914577-58DE-42B7-A2D4-DF2859164928}"/>
              </a:ext>
            </a:extLst>
          </p:cNvPr>
          <p:cNvSpPr>
            <a:spLocks noGrp="1"/>
          </p:cNvSpPr>
          <p:nvPr>
            <p:ph type="ftr" sz="quarter" idx="11"/>
          </p:nvPr>
        </p:nvSpPr>
        <p:spPr/>
        <p:txBody>
          <a:bodyPr/>
          <a:lstStyle>
            <a:lvl1pPr>
              <a:defRPr/>
            </a:lvl1pPr>
          </a:lstStyle>
          <a:p>
            <a:pPr>
              <a:defRPr/>
            </a:pPr>
            <a:r>
              <a:rPr lang="en-US"/>
              <a:t>Reaching Impact, Saturation, and Epidemic Control (RISE)</a:t>
            </a:r>
          </a:p>
        </p:txBody>
      </p:sp>
      <p:sp>
        <p:nvSpPr>
          <p:cNvPr id="6" name="Slide Number Placeholder 5">
            <a:extLst>
              <a:ext uri="{FF2B5EF4-FFF2-40B4-BE49-F238E27FC236}">
                <a16:creationId xmlns:a16="http://schemas.microsoft.com/office/drawing/2014/main" id="{0B9C70C5-7B84-4C84-8A2D-F71E9F8D00C8}"/>
              </a:ext>
            </a:extLst>
          </p:cNvPr>
          <p:cNvSpPr>
            <a:spLocks noGrp="1"/>
          </p:cNvSpPr>
          <p:nvPr>
            <p:ph type="sldNum" sz="quarter" idx="12"/>
          </p:nvPr>
        </p:nvSpPr>
        <p:spPr/>
        <p:txBody>
          <a:bodyPr/>
          <a:lstStyle>
            <a:lvl1pPr>
              <a:defRPr/>
            </a:lvl1pPr>
          </a:lstStyle>
          <a:p>
            <a:fld id="{AA04F2C4-EBE5-41A3-99D4-D15F2522DBC8}" type="slidenum">
              <a:rPr lang="en-US" altLang="en-US"/>
              <a:pPr/>
              <a:t>‹#›</a:t>
            </a:fld>
            <a:endParaRPr lang="en-US" altLang="en-US"/>
          </a:p>
        </p:txBody>
      </p:sp>
    </p:spTree>
    <p:extLst>
      <p:ext uri="{BB962C8B-B14F-4D97-AF65-F5344CB8AC3E}">
        <p14:creationId xmlns:p14="http://schemas.microsoft.com/office/powerpoint/2010/main" val="231217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531FE-1D37-445D-A179-49A872A3AD47}"/>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4AFDA3A4-CCD8-46EF-8D7D-B289A1C51368}"/>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7069C21B-8511-49F2-8D87-FC77002513C5}"/>
              </a:ext>
            </a:extLst>
          </p:cNvPr>
          <p:cNvSpPr>
            <a:spLocks noGrp="1"/>
          </p:cNvSpPr>
          <p:nvPr>
            <p:ph type="dt" sz="half" idx="10"/>
          </p:nvPr>
        </p:nvSpPr>
        <p:spPr/>
        <p:txBody>
          <a:bodyPr/>
          <a:lstStyle>
            <a:lvl1pPr>
              <a:defRPr/>
            </a:lvl1pPr>
          </a:lstStyle>
          <a:p>
            <a:pPr>
              <a:defRPr/>
            </a:pPr>
            <a:fld id="{0BCC588E-2D21-42C1-8956-C11296CA81F5}" type="datetime1">
              <a:rPr lang="en-US"/>
              <a:pPr>
                <a:defRPr/>
              </a:pPr>
              <a:t>1/25/2022</a:t>
            </a:fld>
            <a:endParaRPr lang="en-US"/>
          </a:p>
        </p:txBody>
      </p:sp>
      <p:sp>
        <p:nvSpPr>
          <p:cNvPr id="7" name="Footer Placeholder 4">
            <a:extLst>
              <a:ext uri="{FF2B5EF4-FFF2-40B4-BE49-F238E27FC236}">
                <a16:creationId xmlns:a16="http://schemas.microsoft.com/office/drawing/2014/main" id="{4EB5476F-6325-4F32-9769-9830E92B8116}"/>
              </a:ext>
            </a:extLst>
          </p:cNvPr>
          <p:cNvSpPr>
            <a:spLocks noGrp="1"/>
          </p:cNvSpPr>
          <p:nvPr>
            <p:ph type="ftr" sz="quarter" idx="11"/>
          </p:nvPr>
        </p:nvSpPr>
        <p:spPr/>
        <p:txBody>
          <a:bodyPr/>
          <a:lstStyle>
            <a:lvl1pPr>
              <a:defRPr/>
            </a:lvl1pPr>
          </a:lstStyle>
          <a:p>
            <a:pPr>
              <a:defRPr/>
            </a:pPr>
            <a:r>
              <a:rPr lang="en-US"/>
              <a:t>Reaching Impact, Saturation, and Epidemic Control (RISE)</a:t>
            </a:r>
          </a:p>
        </p:txBody>
      </p:sp>
      <p:sp>
        <p:nvSpPr>
          <p:cNvPr id="8" name="Slide Number Placeholder 5">
            <a:extLst>
              <a:ext uri="{FF2B5EF4-FFF2-40B4-BE49-F238E27FC236}">
                <a16:creationId xmlns:a16="http://schemas.microsoft.com/office/drawing/2014/main" id="{5ECFD5ED-3960-4826-800B-40919DE196D7}"/>
              </a:ext>
            </a:extLst>
          </p:cNvPr>
          <p:cNvSpPr>
            <a:spLocks noGrp="1"/>
          </p:cNvSpPr>
          <p:nvPr>
            <p:ph type="sldNum" sz="quarter" idx="12"/>
          </p:nvPr>
        </p:nvSpPr>
        <p:spPr/>
        <p:txBody>
          <a:bodyPr/>
          <a:lstStyle>
            <a:lvl1pPr>
              <a:defRPr/>
            </a:lvl1pPr>
          </a:lstStyle>
          <a:p>
            <a:fld id="{80A71C80-4140-4CF8-93BF-84BBD1FE09E5}" type="slidenum">
              <a:rPr lang="en-US" altLang="en-US"/>
              <a:pPr/>
              <a:t>‹#›</a:t>
            </a:fld>
            <a:endParaRPr lang="en-US" altLang="en-US"/>
          </a:p>
        </p:txBody>
      </p:sp>
    </p:spTree>
    <p:extLst>
      <p:ext uri="{BB962C8B-B14F-4D97-AF65-F5344CB8AC3E}">
        <p14:creationId xmlns:p14="http://schemas.microsoft.com/office/powerpoint/2010/main" val="4016437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207463-3DB8-4BDC-BF1B-F4BC3AFF6F08}"/>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1FCD8C77-C200-4487-A39C-C0DEA9B17FCD}"/>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259E566A-9244-4322-A325-D22DD33081D7}"/>
              </a:ext>
            </a:extLst>
          </p:cNvPr>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24E00FE3-3D80-4F43-8716-87FC85F5E37D}"/>
              </a:ext>
            </a:extLst>
          </p:cNvPr>
          <p:cNvSpPr>
            <a:spLocks noGrp="1" noChangeArrowheads="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D2037F7-53C0-420F-AF5E-2B7889EC81EB}"/>
              </a:ext>
            </a:extLst>
          </p:cNvPr>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a:defRPr sz="675">
                <a:solidFill>
                  <a:srgbClr val="FFFFFF"/>
                </a:solidFill>
              </a:defRPr>
            </a:lvl1pPr>
          </a:lstStyle>
          <a:p>
            <a:pPr>
              <a:defRPr/>
            </a:pPr>
            <a:fld id="{7998CB1D-5B25-49BE-BA87-B7C0C85D5B87}" type="datetime1">
              <a:rPr lang="en-US"/>
              <a:pPr>
                <a:defRPr/>
              </a:pPr>
              <a:t>1/25/2022</a:t>
            </a:fld>
            <a:endParaRPr lang="en-US"/>
          </a:p>
        </p:txBody>
      </p:sp>
      <p:sp>
        <p:nvSpPr>
          <p:cNvPr id="5" name="Footer Placeholder 4">
            <a:extLst>
              <a:ext uri="{FF2B5EF4-FFF2-40B4-BE49-F238E27FC236}">
                <a16:creationId xmlns:a16="http://schemas.microsoft.com/office/drawing/2014/main" id="{CAD7F37F-0348-4032-BCE6-43FA03C2A594}"/>
              </a:ext>
            </a:extLst>
          </p:cNvPr>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a:defRPr sz="675" cap="none" baseline="0">
                <a:solidFill>
                  <a:srgbClr val="FFFFFF"/>
                </a:solidFill>
              </a:defRPr>
            </a:lvl1pPr>
          </a:lstStyle>
          <a:p>
            <a:pPr>
              <a:defRPr/>
            </a:pPr>
            <a:r>
              <a:rPr lang="en-US"/>
              <a:t>Reaching Impact, Saturation, and Epidemic Control (RISE)</a:t>
            </a:r>
          </a:p>
        </p:txBody>
      </p:sp>
      <p:sp>
        <p:nvSpPr>
          <p:cNvPr id="6" name="Slide Number Placeholder 5">
            <a:extLst>
              <a:ext uri="{FF2B5EF4-FFF2-40B4-BE49-F238E27FC236}">
                <a16:creationId xmlns:a16="http://schemas.microsoft.com/office/drawing/2014/main" id="{4D7F1F61-88B7-44D8-AD90-BC5BCFED56C2}"/>
              </a:ext>
            </a:extLst>
          </p:cNvPr>
          <p:cNvSpPr>
            <a:spLocks noGrp="1"/>
          </p:cNvSpPr>
          <p:nvPr>
            <p:ph type="sldNum" sz="quarter" idx="4"/>
          </p:nvPr>
        </p:nvSpPr>
        <p:spPr>
          <a:xfrm>
            <a:off x="9899651" y="6459539"/>
            <a:ext cx="1312333"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rgbClr val="FFFFFF"/>
                </a:solidFill>
              </a:defRPr>
            </a:lvl1pPr>
          </a:lstStyle>
          <a:p>
            <a:fld id="{8C08E338-08F7-4E01-BA68-085849FBC9B9}" type="slidenum">
              <a:rPr lang="en-US" altLang="en-US"/>
              <a:pPr/>
              <a:t>‹#›</a:t>
            </a:fld>
            <a:endParaRPr lang="en-US" altLang="en-US"/>
          </a:p>
        </p:txBody>
      </p:sp>
      <p:cxnSp>
        <p:nvCxnSpPr>
          <p:cNvPr id="10" name="Straight Connector 9">
            <a:extLst>
              <a:ext uri="{FF2B5EF4-FFF2-40B4-BE49-F238E27FC236}">
                <a16:creationId xmlns:a16="http://schemas.microsoft.com/office/drawing/2014/main" id="{2F53BAFC-4D07-4324-A797-8393256BAF31}"/>
              </a:ext>
            </a:extLst>
          </p:cNvPr>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520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0" fontAlgn="base" hangingPunct="0">
        <a:lnSpc>
          <a:spcPct val="85000"/>
        </a:lnSpc>
        <a:spcBef>
          <a:spcPct val="0"/>
        </a:spcBef>
        <a:spcAft>
          <a:spcPct val="0"/>
        </a:spcAft>
        <a:defRPr sz="3600" kern="1200" spc="-38">
          <a:solidFill>
            <a:srgbClr val="404040"/>
          </a:solidFill>
          <a:latin typeface="+mj-lt"/>
          <a:ea typeface="+mj-ea"/>
          <a:cs typeface="+mj-cs"/>
        </a:defRPr>
      </a:lvl1pPr>
      <a:lvl2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2pPr>
      <a:lvl3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3pPr>
      <a:lvl4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4pPr>
      <a:lvl5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5pPr>
      <a:lvl6pPr marL="457200" algn="l" defTabSz="685800" rtl="0" fontAlgn="base">
        <a:lnSpc>
          <a:spcPct val="85000"/>
        </a:lnSpc>
        <a:spcBef>
          <a:spcPct val="0"/>
        </a:spcBef>
        <a:spcAft>
          <a:spcPct val="0"/>
        </a:spcAft>
        <a:defRPr sz="3600">
          <a:solidFill>
            <a:srgbClr val="404040"/>
          </a:solidFill>
          <a:latin typeface="Calibri Light" panose="020F0302020204030204" pitchFamily="34" charset="0"/>
        </a:defRPr>
      </a:lvl6pPr>
      <a:lvl7pPr marL="914400" algn="l" defTabSz="685800" rtl="0" fontAlgn="base">
        <a:lnSpc>
          <a:spcPct val="85000"/>
        </a:lnSpc>
        <a:spcBef>
          <a:spcPct val="0"/>
        </a:spcBef>
        <a:spcAft>
          <a:spcPct val="0"/>
        </a:spcAft>
        <a:defRPr sz="3600">
          <a:solidFill>
            <a:srgbClr val="404040"/>
          </a:solidFill>
          <a:latin typeface="Calibri Light" panose="020F0302020204030204" pitchFamily="34" charset="0"/>
        </a:defRPr>
      </a:lvl7pPr>
      <a:lvl8pPr marL="1371600" algn="l" defTabSz="685800" rtl="0" fontAlgn="base">
        <a:lnSpc>
          <a:spcPct val="85000"/>
        </a:lnSpc>
        <a:spcBef>
          <a:spcPct val="0"/>
        </a:spcBef>
        <a:spcAft>
          <a:spcPct val="0"/>
        </a:spcAft>
        <a:defRPr sz="3600">
          <a:solidFill>
            <a:srgbClr val="404040"/>
          </a:solidFill>
          <a:latin typeface="Calibri Light" panose="020F0302020204030204" pitchFamily="34" charset="0"/>
        </a:defRPr>
      </a:lvl8pPr>
      <a:lvl9pPr marL="1828800" algn="l" defTabSz="685800" rtl="0" fontAlgn="base">
        <a:lnSpc>
          <a:spcPct val="85000"/>
        </a:lnSpc>
        <a:spcBef>
          <a:spcPct val="0"/>
        </a:spcBef>
        <a:spcAft>
          <a:spcPct val="0"/>
        </a:spcAft>
        <a:defRPr sz="3600">
          <a:solidFill>
            <a:srgbClr val="404040"/>
          </a:solidFill>
          <a:latin typeface="Calibri Light" panose="020F0302020204030204" pitchFamily="34" charset="0"/>
        </a:defRPr>
      </a:lvl9pPr>
    </p:titleStyle>
    <p:bodyStyle>
      <a:lvl1pPr marL="68263" indent="-68263" algn="l" defTabSz="685800" rtl="0" eaLnBrk="0" fontAlgn="base" hangingPunct="0">
        <a:lnSpc>
          <a:spcPct val="90000"/>
        </a:lnSpc>
        <a:spcBef>
          <a:spcPts val="900"/>
        </a:spcBef>
        <a:spcAft>
          <a:spcPts val="150"/>
        </a:spcAft>
        <a:buClr>
          <a:schemeClr val="accent1"/>
        </a:buClr>
        <a:buSzPct val="100000"/>
        <a:buFont typeface="Calibri" panose="020F0502020204030204" pitchFamily="34" charset="0"/>
        <a:buChar char=" "/>
        <a:defRPr sz="1500" kern="1200">
          <a:solidFill>
            <a:srgbClr val="404040"/>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207463-3DB8-4BDC-BF1B-F4BC3AFF6F08}"/>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1FCD8C77-C200-4487-A39C-C0DEA9B17FCD}"/>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259E566A-9244-4322-A325-D22DD33081D7}"/>
              </a:ext>
            </a:extLst>
          </p:cNvPr>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24E00FE3-3D80-4F43-8716-87FC85F5E37D}"/>
              </a:ext>
            </a:extLst>
          </p:cNvPr>
          <p:cNvSpPr>
            <a:spLocks noGrp="1" noChangeArrowheads="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D2037F7-53C0-420F-AF5E-2B7889EC81EB}"/>
              </a:ext>
            </a:extLst>
          </p:cNvPr>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a:defRPr sz="675">
                <a:solidFill>
                  <a:srgbClr val="FFFFFF"/>
                </a:solidFill>
              </a:defRPr>
            </a:lvl1pPr>
          </a:lstStyle>
          <a:p>
            <a:fld id="{A893AD90-5DC5-4FE6-9A3A-13B27489E9AA}" type="datetimeFigureOut">
              <a:rPr lang="en-IN" smtClean="0"/>
              <a:t>25-01-2022</a:t>
            </a:fld>
            <a:endParaRPr lang="en-IN"/>
          </a:p>
        </p:txBody>
      </p:sp>
      <p:sp>
        <p:nvSpPr>
          <p:cNvPr id="5" name="Footer Placeholder 4">
            <a:extLst>
              <a:ext uri="{FF2B5EF4-FFF2-40B4-BE49-F238E27FC236}">
                <a16:creationId xmlns:a16="http://schemas.microsoft.com/office/drawing/2014/main" id="{CAD7F37F-0348-4032-BCE6-43FA03C2A594}"/>
              </a:ext>
            </a:extLst>
          </p:cNvPr>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a:defRPr sz="675" cap="none" baseline="0">
                <a:solidFill>
                  <a:srgbClr val="FFFFFF"/>
                </a:solidFill>
              </a:defRPr>
            </a:lvl1pPr>
          </a:lstStyle>
          <a:p>
            <a:endParaRPr lang="en-IN"/>
          </a:p>
        </p:txBody>
      </p:sp>
      <p:sp>
        <p:nvSpPr>
          <p:cNvPr id="6" name="Slide Number Placeholder 5">
            <a:extLst>
              <a:ext uri="{FF2B5EF4-FFF2-40B4-BE49-F238E27FC236}">
                <a16:creationId xmlns:a16="http://schemas.microsoft.com/office/drawing/2014/main" id="{4D7F1F61-88B7-44D8-AD90-BC5BCFED56C2}"/>
              </a:ext>
            </a:extLst>
          </p:cNvPr>
          <p:cNvSpPr>
            <a:spLocks noGrp="1"/>
          </p:cNvSpPr>
          <p:nvPr>
            <p:ph type="sldNum" sz="quarter" idx="4"/>
          </p:nvPr>
        </p:nvSpPr>
        <p:spPr>
          <a:xfrm>
            <a:off x="9899651" y="6459539"/>
            <a:ext cx="1312333"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rgbClr val="FFFFFF"/>
                </a:solidFill>
              </a:defRPr>
            </a:lvl1pPr>
          </a:lstStyle>
          <a:p>
            <a:fld id="{91ED389B-D35D-4BDB-AE17-D0501A6AE20D}" type="slidenum">
              <a:rPr lang="en-IN" smtClean="0"/>
              <a:t>‹#›</a:t>
            </a:fld>
            <a:endParaRPr lang="en-IN"/>
          </a:p>
        </p:txBody>
      </p:sp>
      <p:cxnSp>
        <p:nvCxnSpPr>
          <p:cNvPr id="10" name="Straight Connector 9">
            <a:extLst>
              <a:ext uri="{FF2B5EF4-FFF2-40B4-BE49-F238E27FC236}">
                <a16:creationId xmlns:a16="http://schemas.microsoft.com/office/drawing/2014/main" id="{2F53BAFC-4D07-4324-A797-8393256BAF31}"/>
              </a:ext>
            </a:extLst>
          </p:cNvPr>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5598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685800" rtl="0" eaLnBrk="0" fontAlgn="base" hangingPunct="0">
        <a:lnSpc>
          <a:spcPct val="85000"/>
        </a:lnSpc>
        <a:spcBef>
          <a:spcPct val="0"/>
        </a:spcBef>
        <a:spcAft>
          <a:spcPct val="0"/>
        </a:spcAft>
        <a:defRPr sz="3600" kern="1200" spc="-38">
          <a:solidFill>
            <a:srgbClr val="404040"/>
          </a:solidFill>
          <a:latin typeface="+mj-lt"/>
          <a:ea typeface="+mj-ea"/>
          <a:cs typeface="+mj-cs"/>
        </a:defRPr>
      </a:lvl1pPr>
      <a:lvl2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2pPr>
      <a:lvl3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3pPr>
      <a:lvl4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4pPr>
      <a:lvl5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5pPr>
      <a:lvl6pPr marL="457200" algn="l" defTabSz="685800" rtl="0" fontAlgn="base">
        <a:lnSpc>
          <a:spcPct val="85000"/>
        </a:lnSpc>
        <a:spcBef>
          <a:spcPct val="0"/>
        </a:spcBef>
        <a:spcAft>
          <a:spcPct val="0"/>
        </a:spcAft>
        <a:defRPr sz="3600">
          <a:solidFill>
            <a:srgbClr val="404040"/>
          </a:solidFill>
          <a:latin typeface="Calibri Light" panose="020F0302020204030204" pitchFamily="34" charset="0"/>
        </a:defRPr>
      </a:lvl6pPr>
      <a:lvl7pPr marL="914400" algn="l" defTabSz="685800" rtl="0" fontAlgn="base">
        <a:lnSpc>
          <a:spcPct val="85000"/>
        </a:lnSpc>
        <a:spcBef>
          <a:spcPct val="0"/>
        </a:spcBef>
        <a:spcAft>
          <a:spcPct val="0"/>
        </a:spcAft>
        <a:defRPr sz="3600">
          <a:solidFill>
            <a:srgbClr val="404040"/>
          </a:solidFill>
          <a:latin typeface="Calibri Light" panose="020F0302020204030204" pitchFamily="34" charset="0"/>
        </a:defRPr>
      </a:lvl7pPr>
      <a:lvl8pPr marL="1371600" algn="l" defTabSz="685800" rtl="0" fontAlgn="base">
        <a:lnSpc>
          <a:spcPct val="85000"/>
        </a:lnSpc>
        <a:spcBef>
          <a:spcPct val="0"/>
        </a:spcBef>
        <a:spcAft>
          <a:spcPct val="0"/>
        </a:spcAft>
        <a:defRPr sz="3600">
          <a:solidFill>
            <a:srgbClr val="404040"/>
          </a:solidFill>
          <a:latin typeface="Calibri Light" panose="020F0302020204030204" pitchFamily="34" charset="0"/>
        </a:defRPr>
      </a:lvl8pPr>
      <a:lvl9pPr marL="1828800" algn="l" defTabSz="685800" rtl="0" fontAlgn="base">
        <a:lnSpc>
          <a:spcPct val="85000"/>
        </a:lnSpc>
        <a:spcBef>
          <a:spcPct val="0"/>
        </a:spcBef>
        <a:spcAft>
          <a:spcPct val="0"/>
        </a:spcAft>
        <a:defRPr sz="3600">
          <a:solidFill>
            <a:srgbClr val="404040"/>
          </a:solidFill>
          <a:latin typeface="Calibri Light" panose="020F0302020204030204" pitchFamily="34" charset="0"/>
        </a:defRPr>
      </a:lvl9pPr>
    </p:titleStyle>
    <p:bodyStyle>
      <a:lvl1pPr marL="68263" indent="-68263" algn="l" defTabSz="685800" rtl="0" eaLnBrk="0" fontAlgn="base" hangingPunct="0">
        <a:lnSpc>
          <a:spcPct val="90000"/>
        </a:lnSpc>
        <a:spcBef>
          <a:spcPts val="900"/>
        </a:spcBef>
        <a:spcAft>
          <a:spcPts val="150"/>
        </a:spcAft>
        <a:buClr>
          <a:schemeClr val="accent1"/>
        </a:buClr>
        <a:buSzPct val="100000"/>
        <a:buFont typeface="Calibri" panose="020F0502020204030204" pitchFamily="34" charset="0"/>
        <a:buChar char=" "/>
        <a:defRPr sz="1500" kern="1200">
          <a:solidFill>
            <a:srgbClr val="404040"/>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3.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3.xml"/><Relationship Id="rId1" Type="http://schemas.openxmlformats.org/officeDocument/2006/relationships/themeOverride" Target="../theme/themeOverride1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3.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6.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3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3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3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3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3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35.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3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3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5.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5.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6D92-6BF8-4FA8-8021-DB872EA7C895}"/>
              </a:ext>
            </a:extLst>
          </p:cNvPr>
          <p:cNvSpPr>
            <a:spLocks noGrp="1"/>
          </p:cNvSpPr>
          <p:nvPr>
            <p:ph type="title"/>
          </p:nvPr>
        </p:nvSpPr>
        <p:spPr>
          <a:xfrm>
            <a:off x="2401888" y="476250"/>
            <a:ext cx="7543800" cy="3716338"/>
          </a:xfrm>
        </p:spPr>
        <p:txBody>
          <a:bodyPr>
            <a:normAutofit/>
          </a:bodyPr>
          <a:lstStyle/>
          <a:p>
            <a:pPr algn="ctr" eaLnBrk="1" hangingPunct="1">
              <a:defRPr/>
            </a:pPr>
            <a:r>
              <a:rPr lang="en-US" sz="4400" dirty="0">
                <a:solidFill>
                  <a:schemeClr val="tx1"/>
                </a:solidFill>
                <a:latin typeface="+mn-lt"/>
              </a:rPr>
              <a:t>Reaching Impact, Saturation, and Epidemic Control (RISE): </a:t>
            </a:r>
            <a:br>
              <a:rPr lang="en-US" sz="3600" dirty="0">
                <a:solidFill>
                  <a:schemeClr val="tx1"/>
                </a:solidFill>
                <a:latin typeface="+mn-lt"/>
              </a:rPr>
            </a:br>
            <a:br>
              <a:rPr lang="en-US" sz="3600" dirty="0">
                <a:solidFill>
                  <a:schemeClr val="tx1"/>
                </a:solidFill>
                <a:latin typeface="+mn-lt"/>
              </a:rPr>
            </a:br>
            <a:br>
              <a:rPr lang="en-US" sz="3600" dirty="0">
                <a:solidFill>
                  <a:schemeClr val="tx1"/>
                </a:solidFill>
                <a:latin typeface="+mn-lt"/>
              </a:rPr>
            </a:br>
            <a:r>
              <a:rPr lang="en-US" sz="4000" b="1" dirty="0">
                <a:solidFill>
                  <a:schemeClr val="tx1"/>
                </a:solidFill>
                <a:latin typeface="+mn-lt"/>
              </a:rPr>
              <a:t>Blood Gas Analysis</a:t>
            </a:r>
            <a:br>
              <a:rPr lang="en-US" sz="3600" dirty="0">
                <a:solidFill>
                  <a:schemeClr val="tx1"/>
                </a:solidFill>
                <a:latin typeface="+mn-lt"/>
              </a:rPr>
            </a:br>
            <a:endParaRPr lang="en-US" sz="3600" dirty="0">
              <a:latin typeface="+mn-lt"/>
            </a:endParaRPr>
          </a:p>
        </p:txBody>
      </p:sp>
      <p:pic>
        <p:nvPicPr>
          <p:cNvPr id="12292" name="Picture 5" descr="C:\Users\kbrickson\OneDrive - Jhpiego\TMEC Initial Files\Branding and Marking Plan\BMP\USAID logo.png">
            <a:extLst>
              <a:ext uri="{FF2B5EF4-FFF2-40B4-BE49-F238E27FC236}">
                <a16:creationId xmlns:a16="http://schemas.microsoft.com/office/drawing/2014/main" id="{7D490B15-3603-4826-83E6-B7D494F77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842" b="12616"/>
          <a:stretch>
            <a:fillRect/>
          </a:stretch>
        </p:blipFill>
        <p:spPr bwMode="auto">
          <a:xfrm>
            <a:off x="3249353" y="5193030"/>
            <a:ext cx="283972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A drawing of a face&#10;&#10;Description automatically generated">
            <a:extLst>
              <a:ext uri="{FF2B5EF4-FFF2-40B4-BE49-F238E27FC236}">
                <a16:creationId xmlns:a16="http://schemas.microsoft.com/office/drawing/2014/main" id="{7D36A2DB-04A6-49B9-8C55-AF80B7AE13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2840" y="5410200"/>
            <a:ext cx="1280160" cy="72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D2B9-3CF7-48BD-BFAF-89337A777CBC}"/>
              </a:ext>
            </a:extLst>
          </p:cNvPr>
          <p:cNvSpPr>
            <a:spLocks noGrp="1"/>
          </p:cNvSpPr>
          <p:nvPr>
            <p:ph type="title"/>
          </p:nvPr>
        </p:nvSpPr>
        <p:spPr/>
        <p:txBody>
          <a:bodyPr>
            <a:normAutofit/>
          </a:bodyPr>
          <a:lstStyle/>
          <a:p>
            <a:r>
              <a:rPr lang="en-US" sz="4000" dirty="0"/>
              <a:t>Sources of Error</a:t>
            </a:r>
            <a:endParaRPr lang="en-IN" sz="4000" dirty="0"/>
          </a:p>
        </p:txBody>
      </p:sp>
      <p:graphicFrame>
        <p:nvGraphicFramePr>
          <p:cNvPr id="4" name="Content Placeholder 3">
            <a:extLst>
              <a:ext uri="{FF2B5EF4-FFF2-40B4-BE49-F238E27FC236}">
                <a16:creationId xmlns:a16="http://schemas.microsoft.com/office/drawing/2014/main" id="{C191404F-16FE-4009-BD59-66E372EB2C2D}"/>
              </a:ext>
            </a:extLst>
          </p:cNvPr>
          <p:cNvGraphicFramePr>
            <a:graphicFrameLocks noGrp="1"/>
          </p:cNvGraphicFramePr>
          <p:nvPr>
            <p:ph idx="1"/>
            <p:extLst>
              <p:ext uri="{D42A27DB-BD31-4B8C-83A1-F6EECF244321}">
                <p14:modId xmlns:p14="http://schemas.microsoft.com/office/powerpoint/2010/main" val="2920720996"/>
              </p:ext>
            </p:extLst>
          </p:nvPr>
        </p:nvGraphicFramePr>
        <p:xfrm>
          <a:off x="838201" y="1819373"/>
          <a:ext cx="10515601" cy="4336330"/>
        </p:xfrm>
        <a:graphic>
          <a:graphicData uri="http://schemas.openxmlformats.org/drawingml/2006/table">
            <a:tbl>
              <a:tblPr firstRow="1" bandRow="1">
                <a:tableStyleId>{5C22544A-7EE6-4342-B048-85BDC9FD1C3A}</a:tableStyleId>
              </a:tblPr>
              <a:tblGrid>
                <a:gridCol w="687637">
                  <a:extLst>
                    <a:ext uri="{9D8B030D-6E8A-4147-A177-3AD203B41FA5}">
                      <a16:colId xmlns:a16="http://schemas.microsoft.com/office/drawing/2014/main" val="3356958976"/>
                    </a:ext>
                  </a:extLst>
                </a:gridCol>
                <a:gridCol w="3452517">
                  <a:extLst>
                    <a:ext uri="{9D8B030D-6E8A-4147-A177-3AD203B41FA5}">
                      <a16:colId xmlns:a16="http://schemas.microsoft.com/office/drawing/2014/main" val="2796379366"/>
                    </a:ext>
                  </a:extLst>
                </a:gridCol>
                <a:gridCol w="2526854">
                  <a:extLst>
                    <a:ext uri="{9D8B030D-6E8A-4147-A177-3AD203B41FA5}">
                      <a16:colId xmlns:a16="http://schemas.microsoft.com/office/drawing/2014/main" val="3764754612"/>
                    </a:ext>
                  </a:extLst>
                </a:gridCol>
                <a:gridCol w="3848593">
                  <a:extLst>
                    <a:ext uri="{9D8B030D-6E8A-4147-A177-3AD203B41FA5}">
                      <a16:colId xmlns:a16="http://schemas.microsoft.com/office/drawing/2014/main" val="1816772891"/>
                    </a:ext>
                  </a:extLst>
                </a:gridCol>
              </a:tblGrid>
              <a:tr h="574565">
                <a:tc>
                  <a:txBody>
                    <a:bodyPr/>
                    <a:lstStyle/>
                    <a:p>
                      <a:endParaRPr lang="en-IN" sz="1800" dirty="0"/>
                    </a:p>
                  </a:txBody>
                  <a:tcPr/>
                </a:tc>
                <a:tc>
                  <a:txBody>
                    <a:bodyPr/>
                    <a:lstStyle/>
                    <a:p>
                      <a:pPr algn="ctr"/>
                      <a:r>
                        <a:rPr lang="en-US" sz="1800" dirty="0"/>
                        <a:t>Problem</a:t>
                      </a:r>
                      <a:endParaRPr lang="en-IN" sz="1800" dirty="0"/>
                    </a:p>
                  </a:txBody>
                  <a:tcPr/>
                </a:tc>
                <a:tc>
                  <a:txBody>
                    <a:bodyPr/>
                    <a:lstStyle/>
                    <a:p>
                      <a:pPr algn="ctr"/>
                      <a:r>
                        <a:rPr lang="en-US" sz="1800" dirty="0"/>
                        <a:t>Effect</a:t>
                      </a:r>
                      <a:endParaRPr lang="en-IN" sz="1800" dirty="0"/>
                    </a:p>
                  </a:txBody>
                  <a:tcPr/>
                </a:tc>
                <a:tc>
                  <a:txBody>
                    <a:bodyPr/>
                    <a:lstStyle/>
                    <a:p>
                      <a:pPr algn="ctr"/>
                      <a:r>
                        <a:rPr lang="en-US" sz="1800" dirty="0"/>
                        <a:t>Solution</a:t>
                      </a:r>
                      <a:endParaRPr lang="en-IN" sz="1800" dirty="0"/>
                    </a:p>
                  </a:txBody>
                  <a:tcPr/>
                </a:tc>
                <a:extLst>
                  <a:ext uri="{0D108BD9-81ED-4DB2-BD59-A6C34878D82A}">
                    <a16:rowId xmlns:a16="http://schemas.microsoft.com/office/drawing/2014/main" val="1752665005"/>
                  </a:ext>
                </a:extLst>
              </a:tr>
              <a:tr h="1393246">
                <a:tc>
                  <a:txBody>
                    <a:bodyPr/>
                    <a:lstStyle/>
                    <a:p>
                      <a:r>
                        <a:rPr lang="en-US" sz="1800" dirty="0"/>
                        <a:t>1.</a:t>
                      </a:r>
                      <a:endParaRPr lang="en-IN" sz="1800" dirty="0"/>
                    </a:p>
                  </a:txBody>
                  <a:tcPr/>
                </a:tc>
                <a:tc>
                  <a:txBody>
                    <a:bodyPr/>
                    <a:lstStyle/>
                    <a:p>
                      <a:r>
                        <a:rPr lang="en-US" sz="1800" dirty="0"/>
                        <a:t>Gas </a:t>
                      </a:r>
                      <a:r>
                        <a:rPr lang="en-US" sz="1800" dirty="0" err="1"/>
                        <a:t>difussion</a:t>
                      </a:r>
                      <a:r>
                        <a:rPr lang="en-US" sz="1800" dirty="0"/>
                        <a:t> through plastic</a:t>
                      </a:r>
                    </a:p>
                    <a:p>
                      <a:r>
                        <a:rPr lang="en-US" sz="1800" dirty="0"/>
                        <a:t>Oxygen consumption by platelets and leucocytes</a:t>
                      </a:r>
                      <a:endParaRPr lang="en-IN" sz="1800" dirty="0"/>
                    </a:p>
                  </a:txBody>
                  <a:tcPr/>
                </a:tc>
                <a:tc>
                  <a:txBody>
                    <a:bodyPr/>
                    <a:lstStyle/>
                    <a:p>
                      <a:pPr algn="ctr"/>
                      <a:r>
                        <a:rPr lang="en-IN" sz="1800" dirty="0"/>
                        <a:t>↓↓ PaO</a:t>
                      </a:r>
                      <a:r>
                        <a:rPr lang="en-IN" sz="1800" baseline="-25000" dirty="0"/>
                        <a:t>2</a:t>
                      </a:r>
                      <a:endParaRPr lang="en-IN" sz="1800" dirty="0"/>
                    </a:p>
                  </a:txBody>
                  <a:tcPr/>
                </a:tc>
                <a:tc>
                  <a:txBody>
                    <a:bodyPr/>
                    <a:lstStyle/>
                    <a:p>
                      <a:r>
                        <a:rPr lang="en-US" sz="1800" dirty="0"/>
                        <a:t>Place on Ice</a:t>
                      </a:r>
                    </a:p>
                    <a:p>
                      <a:r>
                        <a:rPr lang="en-US" sz="1800" dirty="0"/>
                        <a:t>Analyze within 15 mins</a:t>
                      </a:r>
                      <a:endParaRPr lang="en-IN" sz="1800" dirty="0"/>
                    </a:p>
                  </a:txBody>
                  <a:tcPr/>
                </a:tc>
                <a:extLst>
                  <a:ext uri="{0D108BD9-81ED-4DB2-BD59-A6C34878D82A}">
                    <a16:rowId xmlns:a16="http://schemas.microsoft.com/office/drawing/2014/main" val="2265193088"/>
                  </a:ext>
                </a:extLst>
              </a:tr>
              <a:tr h="1393246">
                <a:tc>
                  <a:txBody>
                    <a:bodyPr/>
                    <a:lstStyle/>
                    <a:p>
                      <a:r>
                        <a:rPr lang="en-US" sz="1800" dirty="0"/>
                        <a:t>2.</a:t>
                      </a:r>
                      <a:endParaRPr lang="en-IN" sz="1800" dirty="0"/>
                    </a:p>
                  </a:txBody>
                  <a:tcPr/>
                </a:tc>
                <a:tc>
                  <a:txBody>
                    <a:bodyPr/>
                    <a:lstStyle/>
                    <a:p>
                      <a:r>
                        <a:rPr lang="en-US" sz="1800" dirty="0"/>
                        <a:t>Use of Heparin</a:t>
                      </a:r>
                      <a:endParaRPr lang="en-IN" sz="1800" dirty="0"/>
                    </a:p>
                  </a:txBody>
                  <a:tcPr/>
                </a:tc>
                <a:tc>
                  <a:txBody>
                    <a:bodyPr/>
                    <a:lstStyle/>
                    <a:p>
                      <a:pPr algn="ctr"/>
                      <a:r>
                        <a:rPr lang="en-US" sz="1800" dirty="0"/>
                        <a:t>Can ↓pH</a:t>
                      </a:r>
                    </a:p>
                    <a:p>
                      <a:pPr algn="ctr"/>
                      <a:r>
                        <a:rPr lang="en-US" sz="1800" dirty="0"/>
                        <a:t>Dilute PaCO</a:t>
                      </a:r>
                      <a:r>
                        <a:rPr lang="en-US" sz="1800" baseline="-25000" dirty="0"/>
                        <a:t>2</a:t>
                      </a:r>
                      <a:endParaRPr lang="en-IN" sz="1800" dirty="0"/>
                    </a:p>
                  </a:txBody>
                  <a:tcPr/>
                </a:tc>
                <a:tc>
                  <a:txBody>
                    <a:bodyPr/>
                    <a:lstStyle/>
                    <a:p>
                      <a:r>
                        <a:rPr lang="en-US" sz="1800" dirty="0"/>
                        <a:t>Minimal heparin to be used in the syringe</a:t>
                      </a:r>
                    </a:p>
                    <a:p>
                      <a:r>
                        <a:rPr lang="en-US" sz="1800" dirty="0"/>
                        <a:t>At least 2ml of Blood</a:t>
                      </a:r>
                      <a:endParaRPr lang="en-IN" sz="1800" dirty="0"/>
                    </a:p>
                  </a:txBody>
                  <a:tcPr/>
                </a:tc>
                <a:extLst>
                  <a:ext uri="{0D108BD9-81ED-4DB2-BD59-A6C34878D82A}">
                    <a16:rowId xmlns:a16="http://schemas.microsoft.com/office/drawing/2014/main" val="3933801577"/>
                  </a:ext>
                </a:extLst>
              </a:tr>
              <a:tr h="975273">
                <a:tc>
                  <a:txBody>
                    <a:bodyPr/>
                    <a:lstStyle/>
                    <a:p>
                      <a:r>
                        <a:rPr lang="en-US" sz="1800" dirty="0"/>
                        <a:t>3.</a:t>
                      </a:r>
                      <a:endParaRPr lang="en-IN" sz="1800" dirty="0"/>
                    </a:p>
                  </a:txBody>
                  <a:tcPr/>
                </a:tc>
                <a:tc>
                  <a:txBody>
                    <a:bodyPr/>
                    <a:lstStyle/>
                    <a:p>
                      <a:r>
                        <a:rPr lang="en-US" sz="1800" dirty="0"/>
                        <a:t>Air Bubbles</a:t>
                      </a:r>
                      <a:endParaRPr lang="en-IN" sz="1800" dirty="0"/>
                    </a:p>
                  </a:txBody>
                  <a:tcPr/>
                </a:tc>
                <a:tc>
                  <a:txBody>
                    <a:bodyPr/>
                    <a:lstStyle/>
                    <a:p>
                      <a:pPr algn="ctr"/>
                      <a:r>
                        <a:rPr lang="en-IN" sz="1800" dirty="0"/>
                        <a:t>↑ PaO</a:t>
                      </a:r>
                      <a:r>
                        <a:rPr lang="en-IN" sz="1800" baseline="-25000" dirty="0"/>
                        <a:t>2</a:t>
                      </a:r>
                    </a:p>
                    <a:p>
                      <a:pPr algn="ctr"/>
                      <a:r>
                        <a:rPr lang="en-IN" sz="1800" baseline="0" dirty="0"/>
                        <a:t>↓PaCO</a:t>
                      </a:r>
                      <a:r>
                        <a:rPr lang="en-IN" sz="1800" baseline="-25000" dirty="0"/>
                        <a:t>2</a:t>
                      </a:r>
                      <a:endParaRPr lang="en-IN" sz="1800" baseline="0" dirty="0"/>
                    </a:p>
                  </a:txBody>
                  <a:tcPr/>
                </a:tc>
                <a:tc>
                  <a:txBody>
                    <a:bodyPr/>
                    <a:lstStyle/>
                    <a:p>
                      <a:r>
                        <a:rPr lang="en-US" sz="1800" dirty="0"/>
                        <a:t>Gently tap syringe to remove bubbles</a:t>
                      </a:r>
                    </a:p>
                    <a:p>
                      <a:r>
                        <a:rPr lang="en-US" sz="1800" dirty="0"/>
                        <a:t>Analyze early</a:t>
                      </a:r>
                      <a:endParaRPr lang="en-IN" sz="1800" dirty="0"/>
                    </a:p>
                  </a:txBody>
                  <a:tcPr/>
                </a:tc>
                <a:extLst>
                  <a:ext uri="{0D108BD9-81ED-4DB2-BD59-A6C34878D82A}">
                    <a16:rowId xmlns:a16="http://schemas.microsoft.com/office/drawing/2014/main" val="3710156446"/>
                  </a:ext>
                </a:extLst>
              </a:tr>
            </a:tbl>
          </a:graphicData>
        </a:graphic>
      </p:graphicFrame>
    </p:spTree>
    <p:extLst>
      <p:ext uri="{BB962C8B-B14F-4D97-AF65-F5344CB8AC3E}">
        <p14:creationId xmlns:p14="http://schemas.microsoft.com/office/powerpoint/2010/main" val="252037019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4876801" y="2438400"/>
            <a:ext cx="4868863" cy="1257300"/>
          </a:xfrm>
        </p:spPr>
        <p:txBody>
          <a:bodyPr rtlCol="0">
            <a:noAutofit/>
          </a:bodyPr>
          <a:lstStyle/>
          <a:p>
            <a:pPr marL="0" indent="0" algn="ctr" eaLnBrk="1" fontAlgn="auto" hangingPunct="1">
              <a:lnSpc>
                <a:spcPct val="110000"/>
              </a:lnSpc>
              <a:spcBef>
                <a:spcPts val="0"/>
              </a:spcBef>
              <a:spcAft>
                <a:spcPts val="0"/>
              </a:spcAft>
              <a:buNone/>
              <a:defRPr/>
            </a:pPr>
            <a:r>
              <a:rPr lang="en-US" sz="3600" dirty="0">
                <a:solidFill>
                  <a:schemeClr val="tx1">
                    <a:lumMod val="75000"/>
                    <a:lumOff val="25000"/>
                  </a:schemeClr>
                </a:solidFill>
              </a:rPr>
              <a:t>Acid Base Hemostasis</a:t>
            </a:r>
            <a:endParaRPr lang="en-US" sz="1375" dirty="0">
              <a:solidFill>
                <a:schemeClr val="tx1">
                  <a:lumMod val="75000"/>
                  <a:lumOff val="25000"/>
                </a:schemeClr>
              </a:solidFill>
            </a:endParaRPr>
          </a:p>
        </p:txBody>
      </p:sp>
      <p:pic>
        <p:nvPicPr>
          <p:cNvPr id="4" name="Picture 3">
            <a:extLst>
              <a:ext uri="{FF2B5EF4-FFF2-40B4-BE49-F238E27FC236}">
                <a16:creationId xmlns:a16="http://schemas.microsoft.com/office/drawing/2014/main" id="{8793447B-1260-460F-8A42-73113EBD6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5253" y="3241701"/>
            <a:ext cx="7832907" cy="14031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855921-BBF5-47AD-A330-721F0D12D3B3}"/>
              </a:ext>
            </a:extLst>
          </p:cNvPr>
          <p:cNvSpPr>
            <a:spLocks noGrp="1"/>
          </p:cNvSpPr>
          <p:nvPr>
            <p:ph type="title"/>
          </p:nvPr>
        </p:nvSpPr>
        <p:spPr/>
        <p:txBody>
          <a:bodyPr/>
          <a:lstStyle/>
          <a:p>
            <a:r>
              <a:rPr lang="en-US" dirty="0"/>
              <a:t>Introduction</a:t>
            </a:r>
            <a:endParaRPr lang="en-IN" dirty="0"/>
          </a:p>
        </p:txBody>
      </p:sp>
      <p:sp>
        <p:nvSpPr>
          <p:cNvPr id="5" name="Content Placeholder 4">
            <a:extLst>
              <a:ext uri="{FF2B5EF4-FFF2-40B4-BE49-F238E27FC236}">
                <a16:creationId xmlns:a16="http://schemas.microsoft.com/office/drawing/2014/main" id="{A423276B-64A0-4D8E-9056-EAB76F7641A7}"/>
              </a:ext>
            </a:extLst>
          </p:cNvPr>
          <p:cNvSpPr>
            <a:spLocks noGrp="1"/>
          </p:cNvSpPr>
          <p:nvPr>
            <p:ph idx="1"/>
          </p:nvPr>
        </p:nvSpPr>
        <p:spPr/>
        <p:txBody>
          <a:bodyPr/>
          <a:lstStyle/>
          <a:p>
            <a:pPr>
              <a:lnSpc>
                <a:spcPct val="150000"/>
              </a:lnSpc>
            </a:pPr>
            <a:r>
              <a:rPr lang="en-US" sz="2000" dirty="0"/>
              <a:t>Precise Regulation of pH ( 7.35 to 7.45) is essential.</a:t>
            </a:r>
          </a:p>
          <a:p>
            <a:pPr>
              <a:lnSpc>
                <a:spcPct val="150000"/>
              </a:lnSpc>
            </a:pPr>
            <a:r>
              <a:rPr lang="en-US" sz="2000" dirty="0"/>
              <a:t>Proper balance between acid and bases in the ECF is crucial for normal physiology of the body and for cellular metabolism.</a:t>
            </a:r>
          </a:p>
          <a:p>
            <a:pPr>
              <a:lnSpc>
                <a:spcPct val="150000"/>
              </a:lnSpc>
            </a:pPr>
            <a:r>
              <a:rPr lang="en-US" sz="2000" dirty="0"/>
              <a:t>Outside the acceptable range of pH (&lt; 7.2 or &gt; 7.55), proteins are denatured, causing enzymes and ion channels to malfunction.</a:t>
            </a:r>
            <a:endParaRPr lang="en-IN" sz="2000" dirty="0"/>
          </a:p>
        </p:txBody>
      </p:sp>
    </p:spTree>
    <p:extLst>
      <p:ext uri="{BB962C8B-B14F-4D97-AF65-F5344CB8AC3E}">
        <p14:creationId xmlns:p14="http://schemas.microsoft.com/office/powerpoint/2010/main" val="205388205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9A726-4924-4983-BC18-DD996A305F2A}"/>
              </a:ext>
            </a:extLst>
          </p:cNvPr>
          <p:cNvSpPr>
            <a:spLocks noGrp="1"/>
          </p:cNvSpPr>
          <p:nvPr>
            <p:ph type="title"/>
          </p:nvPr>
        </p:nvSpPr>
        <p:spPr/>
        <p:txBody>
          <a:bodyPr/>
          <a:lstStyle/>
          <a:p>
            <a:r>
              <a:rPr lang="en-US" dirty="0"/>
              <a:t>Basic Terminology</a:t>
            </a:r>
            <a:endParaRPr lang="en-IN" dirty="0"/>
          </a:p>
        </p:txBody>
      </p:sp>
      <p:sp>
        <p:nvSpPr>
          <p:cNvPr id="3" name="Content Placeholder 2">
            <a:extLst>
              <a:ext uri="{FF2B5EF4-FFF2-40B4-BE49-F238E27FC236}">
                <a16:creationId xmlns:a16="http://schemas.microsoft.com/office/drawing/2014/main" id="{1E443665-83E4-452A-BB45-9E4442B33F03}"/>
              </a:ext>
            </a:extLst>
          </p:cNvPr>
          <p:cNvSpPr>
            <a:spLocks noGrp="1"/>
          </p:cNvSpPr>
          <p:nvPr>
            <p:ph idx="1"/>
          </p:nvPr>
        </p:nvSpPr>
        <p:spPr/>
        <p:txBody>
          <a:bodyPr/>
          <a:lstStyle/>
          <a:p>
            <a:pPr marL="0" indent="0">
              <a:buNone/>
            </a:pPr>
            <a:endParaRPr lang="en-IN" dirty="0"/>
          </a:p>
        </p:txBody>
      </p:sp>
      <p:graphicFrame>
        <p:nvGraphicFramePr>
          <p:cNvPr id="4" name="Table 3">
            <a:extLst>
              <a:ext uri="{FF2B5EF4-FFF2-40B4-BE49-F238E27FC236}">
                <a16:creationId xmlns:a16="http://schemas.microsoft.com/office/drawing/2014/main" id="{8C6E15AC-96E2-4415-AE8C-B14A6E0C2EB6}"/>
              </a:ext>
            </a:extLst>
          </p:cNvPr>
          <p:cNvGraphicFramePr>
            <a:graphicFrameLocks noGrp="1"/>
          </p:cNvGraphicFramePr>
          <p:nvPr>
            <p:extLst>
              <p:ext uri="{D42A27DB-BD31-4B8C-83A1-F6EECF244321}">
                <p14:modId xmlns:p14="http://schemas.microsoft.com/office/powerpoint/2010/main" val="3774992546"/>
              </p:ext>
            </p:extLst>
          </p:nvPr>
        </p:nvGraphicFramePr>
        <p:xfrm>
          <a:off x="867833" y="1736726"/>
          <a:ext cx="10515599" cy="4531994"/>
        </p:xfrm>
        <a:graphic>
          <a:graphicData uri="http://schemas.openxmlformats.org/drawingml/2006/table">
            <a:tbl>
              <a:tblPr firstRow="1" bandRow="1">
                <a:tableStyleId>{5C22544A-7EE6-4342-B048-85BDC9FD1C3A}</a:tableStyleId>
              </a:tblPr>
              <a:tblGrid>
                <a:gridCol w="1322581">
                  <a:extLst>
                    <a:ext uri="{9D8B030D-6E8A-4147-A177-3AD203B41FA5}">
                      <a16:colId xmlns:a16="http://schemas.microsoft.com/office/drawing/2014/main" val="2611242864"/>
                    </a:ext>
                  </a:extLst>
                </a:gridCol>
                <a:gridCol w="9193018">
                  <a:extLst>
                    <a:ext uri="{9D8B030D-6E8A-4147-A177-3AD203B41FA5}">
                      <a16:colId xmlns:a16="http://schemas.microsoft.com/office/drawing/2014/main" val="268432459"/>
                    </a:ext>
                  </a:extLst>
                </a:gridCol>
              </a:tblGrid>
              <a:tr h="620142">
                <a:tc gridSpan="2">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924720396"/>
                  </a:ext>
                </a:extLst>
              </a:tr>
              <a:tr h="1070384">
                <a:tc>
                  <a:txBody>
                    <a:bodyPr/>
                    <a:lstStyle/>
                    <a:p>
                      <a:r>
                        <a:rPr lang="en-US" sz="2000" b="1" dirty="0"/>
                        <a:t>pH</a:t>
                      </a:r>
                      <a:endParaRPr lang="en-IN" sz="2000" b="1" dirty="0"/>
                    </a:p>
                  </a:txBody>
                  <a:tcPr/>
                </a:tc>
                <a:tc>
                  <a:txBody>
                    <a:bodyPr/>
                    <a:lstStyle/>
                    <a:p>
                      <a:r>
                        <a:rPr lang="en-US" sz="2000" dirty="0"/>
                        <a:t>pH signifies free hydrogen ion concentration. pH is inversely related to H</a:t>
                      </a:r>
                      <a:r>
                        <a:rPr lang="en-US" sz="2000" baseline="30000" dirty="0"/>
                        <a:t>+ </a:t>
                      </a:r>
                      <a:r>
                        <a:rPr lang="en-US" sz="2000" dirty="0"/>
                        <a:t>ion concentration.</a:t>
                      </a:r>
                      <a:endParaRPr lang="en-IN" sz="2000" dirty="0"/>
                    </a:p>
                  </a:txBody>
                  <a:tcPr/>
                </a:tc>
                <a:extLst>
                  <a:ext uri="{0D108BD9-81ED-4DB2-BD59-A6C34878D82A}">
                    <a16:rowId xmlns:a16="http://schemas.microsoft.com/office/drawing/2014/main" val="990613505"/>
                  </a:ext>
                </a:extLst>
              </a:tr>
              <a:tr h="800592">
                <a:tc>
                  <a:txBody>
                    <a:bodyPr/>
                    <a:lstStyle/>
                    <a:p>
                      <a:r>
                        <a:rPr lang="en-US" sz="2000" b="1" dirty="0"/>
                        <a:t>Acid</a:t>
                      </a:r>
                      <a:endParaRPr lang="en-IN" sz="2000" b="1" dirty="0"/>
                    </a:p>
                  </a:txBody>
                  <a:tcPr/>
                </a:tc>
                <a:tc>
                  <a:txBody>
                    <a:bodyPr/>
                    <a:lstStyle/>
                    <a:p>
                      <a:r>
                        <a:rPr lang="en-US" sz="2000" dirty="0"/>
                        <a:t>A substance that can “donate” H</a:t>
                      </a:r>
                      <a:r>
                        <a:rPr lang="en-US" sz="2000" baseline="30000" dirty="0"/>
                        <a:t>+ </a:t>
                      </a:r>
                      <a:r>
                        <a:rPr lang="en-US" sz="2000" baseline="0" dirty="0"/>
                        <a:t>ion or when added to solution raises H</a:t>
                      </a:r>
                      <a:r>
                        <a:rPr lang="en-US" sz="2000" baseline="30000" dirty="0"/>
                        <a:t>+ </a:t>
                      </a:r>
                      <a:r>
                        <a:rPr lang="en-US" sz="2000" baseline="0" dirty="0"/>
                        <a:t>ion conc. (</a:t>
                      </a:r>
                      <a:r>
                        <a:rPr lang="en-US" sz="2000" baseline="0" dirty="0" err="1"/>
                        <a:t>i.e</a:t>
                      </a:r>
                      <a:r>
                        <a:rPr lang="en-US" sz="2000" baseline="0" dirty="0"/>
                        <a:t> lowers pH)</a:t>
                      </a:r>
                      <a:endParaRPr lang="en-IN" sz="2000" dirty="0"/>
                    </a:p>
                  </a:txBody>
                  <a:tcPr/>
                </a:tc>
                <a:extLst>
                  <a:ext uri="{0D108BD9-81ED-4DB2-BD59-A6C34878D82A}">
                    <a16:rowId xmlns:a16="http://schemas.microsoft.com/office/drawing/2014/main" val="282641554"/>
                  </a:ext>
                </a:extLst>
              </a:tr>
              <a:tr h="800592">
                <a:tc>
                  <a:txBody>
                    <a:bodyPr/>
                    <a:lstStyle/>
                    <a:p>
                      <a:r>
                        <a:rPr lang="en-US" sz="2000" b="1" dirty="0"/>
                        <a:t>Base</a:t>
                      </a:r>
                      <a:endParaRPr lang="en-IN" sz="2000" b="1" dirty="0"/>
                    </a:p>
                  </a:txBody>
                  <a:tcPr/>
                </a:tc>
                <a:tc>
                  <a:txBody>
                    <a:bodyPr/>
                    <a:lstStyle/>
                    <a:p>
                      <a:r>
                        <a:rPr lang="en-US" sz="2000" dirty="0"/>
                        <a:t>A substance that can “accept” H</a:t>
                      </a:r>
                      <a:r>
                        <a:rPr lang="en-US" sz="2000" baseline="30000" dirty="0"/>
                        <a:t>+ </a:t>
                      </a:r>
                      <a:r>
                        <a:rPr lang="en-US" sz="2000" baseline="0" dirty="0"/>
                        <a:t>ion or when added to solution lowers H</a:t>
                      </a:r>
                      <a:r>
                        <a:rPr lang="en-US" sz="2000" baseline="30000" dirty="0"/>
                        <a:t>+ </a:t>
                      </a:r>
                      <a:r>
                        <a:rPr lang="en-US" sz="2000" baseline="0" dirty="0"/>
                        <a:t>ion conc. (</a:t>
                      </a:r>
                      <a:r>
                        <a:rPr lang="en-US" sz="2000" baseline="0" dirty="0" err="1"/>
                        <a:t>i.e</a:t>
                      </a:r>
                      <a:r>
                        <a:rPr lang="en-US" sz="2000" baseline="0" dirty="0"/>
                        <a:t> raises pH)</a:t>
                      </a:r>
                      <a:endParaRPr lang="en-IN" sz="2000" dirty="0"/>
                    </a:p>
                  </a:txBody>
                  <a:tcPr/>
                </a:tc>
                <a:extLst>
                  <a:ext uri="{0D108BD9-81ED-4DB2-BD59-A6C34878D82A}">
                    <a16:rowId xmlns:a16="http://schemas.microsoft.com/office/drawing/2014/main" val="3842814985"/>
                  </a:ext>
                </a:extLst>
              </a:tr>
              <a:tr h="620142">
                <a:tc>
                  <a:txBody>
                    <a:bodyPr/>
                    <a:lstStyle/>
                    <a:p>
                      <a:r>
                        <a:rPr lang="en-US" sz="2000" b="1" dirty="0"/>
                        <a:t>Anion</a:t>
                      </a:r>
                      <a:endParaRPr lang="en-IN" sz="2000" b="1" dirty="0"/>
                    </a:p>
                  </a:txBody>
                  <a:tcPr/>
                </a:tc>
                <a:tc>
                  <a:txBody>
                    <a:bodyPr/>
                    <a:lstStyle/>
                    <a:p>
                      <a:r>
                        <a:rPr lang="en-US" sz="2000" dirty="0"/>
                        <a:t>An ion with negative charge is anion (</a:t>
                      </a:r>
                      <a:r>
                        <a:rPr lang="en-US" sz="2000" dirty="0" err="1"/>
                        <a:t>e.g</a:t>
                      </a:r>
                      <a:r>
                        <a:rPr lang="en-US" sz="2000" dirty="0"/>
                        <a:t> Cl</a:t>
                      </a:r>
                      <a:r>
                        <a:rPr lang="en-US" sz="2000" baseline="30000" dirty="0"/>
                        <a:t>-</a:t>
                      </a:r>
                      <a:r>
                        <a:rPr lang="en-US" sz="2000" baseline="0" dirty="0"/>
                        <a:t>, HCO</a:t>
                      </a:r>
                      <a:r>
                        <a:rPr lang="en-US" sz="2000" baseline="-25000" dirty="0"/>
                        <a:t>3</a:t>
                      </a:r>
                      <a:r>
                        <a:rPr lang="en-US" sz="2000" baseline="30000" dirty="0"/>
                        <a:t>-</a:t>
                      </a:r>
                      <a:r>
                        <a:rPr lang="en-US" sz="2000" baseline="0" dirty="0"/>
                        <a:t>)</a:t>
                      </a:r>
                      <a:endParaRPr lang="en-IN" sz="2000" dirty="0"/>
                    </a:p>
                  </a:txBody>
                  <a:tcPr/>
                </a:tc>
                <a:extLst>
                  <a:ext uri="{0D108BD9-81ED-4DB2-BD59-A6C34878D82A}">
                    <a16:rowId xmlns:a16="http://schemas.microsoft.com/office/drawing/2014/main" val="1056990917"/>
                  </a:ext>
                </a:extLst>
              </a:tr>
              <a:tr h="620142">
                <a:tc>
                  <a:txBody>
                    <a:bodyPr/>
                    <a:lstStyle/>
                    <a:p>
                      <a:r>
                        <a:rPr lang="en-US" sz="2000" b="1" dirty="0"/>
                        <a:t>Cation</a:t>
                      </a:r>
                      <a:endParaRPr lang="en-IN" sz="2000" b="1" dirty="0"/>
                    </a:p>
                  </a:txBody>
                  <a:tcPr/>
                </a:tc>
                <a:tc>
                  <a:txBody>
                    <a:bodyPr/>
                    <a:lstStyle/>
                    <a:p>
                      <a:r>
                        <a:rPr lang="en-US" sz="2000" dirty="0"/>
                        <a:t>A ion with a positive charge is Cation (</a:t>
                      </a:r>
                      <a:r>
                        <a:rPr lang="en-US" sz="2000" dirty="0" err="1"/>
                        <a:t>i.e</a:t>
                      </a:r>
                      <a:r>
                        <a:rPr lang="en-US" sz="2000" dirty="0"/>
                        <a:t> Na</a:t>
                      </a:r>
                      <a:r>
                        <a:rPr lang="en-US" sz="2000" baseline="30000" dirty="0"/>
                        <a:t>+, </a:t>
                      </a:r>
                      <a:r>
                        <a:rPr lang="en-US" sz="2000" baseline="0" dirty="0"/>
                        <a:t>K</a:t>
                      </a:r>
                      <a:r>
                        <a:rPr lang="en-US" sz="2000" baseline="30000" dirty="0"/>
                        <a:t>+</a:t>
                      </a:r>
                      <a:r>
                        <a:rPr lang="en-US" sz="2000" baseline="0" dirty="0"/>
                        <a:t>)</a:t>
                      </a:r>
                      <a:endParaRPr lang="en-IN" sz="2000" dirty="0"/>
                    </a:p>
                  </a:txBody>
                  <a:tcPr/>
                </a:tc>
                <a:extLst>
                  <a:ext uri="{0D108BD9-81ED-4DB2-BD59-A6C34878D82A}">
                    <a16:rowId xmlns:a16="http://schemas.microsoft.com/office/drawing/2014/main" val="3957690190"/>
                  </a:ext>
                </a:extLst>
              </a:tr>
            </a:tbl>
          </a:graphicData>
        </a:graphic>
      </p:graphicFrame>
    </p:spTree>
    <p:extLst>
      <p:ext uri="{BB962C8B-B14F-4D97-AF65-F5344CB8AC3E}">
        <p14:creationId xmlns:p14="http://schemas.microsoft.com/office/powerpoint/2010/main" val="94121103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561B5-2475-4470-B8AE-09F957DF293C}"/>
              </a:ext>
            </a:extLst>
          </p:cNvPr>
          <p:cNvSpPr>
            <a:spLocks noGrp="1"/>
          </p:cNvSpPr>
          <p:nvPr>
            <p:ph type="title"/>
          </p:nvPr>
        </p:nvSpPr>
        <p:spPr/>
        <p:txBody>
          <a:bodyPr/>
          <a:lstStyle/>
          <a:p>
            <a:r>
              <a:rPr lang="en-US" dirty="0"/>
              <a:t>Basic Terminology</a:t>
            </a:r>
            <a:endParaRPr lang="en-IN" dirty="0"/>
          </a:p>
        </p:txBody>
      </p:sp>
      <p:graphicFrame>
        <p:nvGraphicFramePr>
          <p:cNvPr id="4" name="Content Placeholder 3">
            <a:extLst>
              <a:ext uri="{FF2B5EF4-FFF2-40B4-BE49-F238E27FC236}">
                <a16:creationId xmlns:a16="http://schemas.microsoft.com/office/drawing/2014/main" id="{759A2D4D-FA01-499A-8F4C-941D8F76E729}"/>
              </a:ext>
            </a:extLst>
          </p:cNvPr>
          <p:cNvGraphicFramePr>
            <a:graphicFrameLocks noGrp="1"/>
          </p:cNvGraphicFramePr>
          <p:nvPr>
            <p:ph idx="1"/>
            <p:extLst>
              <p:ext uri="{D42A27DB-BD31-4B8C-83A1-F6EECF244321}">
                <p14:modId xmlns:p14="http://schemas.microsoft.com/office/powerpoint/2010/main" val="3285306861"/>
              </p:ext>
            </p:extLst>
          </p:nvPr>
        </p:nvGraphicFramePr>
        <p:xfrm>
          <a:off x="904240" y="1746886"/>
          <a:ext cx="10434320" cy="4288155"/>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639308182"/>
                    </a:ext>
                  </a:extLst>
                </a:gridCol>
                <a:gridCol w="9062720">
                  <a:extLst>
                    <a:ext uri="{9D8B030D-6E8A-4147-A177-3AD203B41FA5}">
                      <a16:colId xmlns:a16="http://schemas.microsoft.com/office/drawing/2014/main" val="157316882"/>
                    </a:ext>
                  </a:extLst>
                </a:gridCol>
              </a:tblGrid>
              <a:tr h="815955">
                <a:tc gridSpan="2">
                  <a:txBody>
                    <a:bodyPr/>
                    <a:lstStyle/>
                    <a:p>
                      <a:endParaRPr lang="en-IN" dirty="0"/>
                    </a:p>
                  </a:txBody>
                  <a:tcPr marL="87464" marR="87464"/>
                </a:tc>
                <a:tc hMerge="1">
                  <a:txBody>
                    <a:bodyPr/>
                    <a:lstStyle/>
                    <a:p>
                      <a:endParaRPr lang="en-IN" dirty="0"/>
                    </a:p>
                  </a:txBody>
                  <a:tcPr/>
                </a:tc>
                <a:extLst>
                  <a:ext uri="{0D108BD9-81ED-4DB2-BD59-A6C34878D82A}">
                    <a16:rowId xmlns:a16="http://schemas.microsoft.com/office/drawing/2014/main" val="3358727730"/>
                  </a:ext>
                </a:extLst>
              </a:tr>
              <a:tr h="815955">
                <a:tc>
                  <a:txBody>
                    <a:bodyPr/>
                    <a:lstStyle/>
                    <a:p>
                      <a:r>
                        <a:rPr lang="en-US" sz="1800" b="1" dirty="0">
                          <a:solidFill>
                            <a:schemeClr val="tx1"/>
                          </a:solidFill>
                        </a:rPr>
                        <a:t>Acidemia</a:t>
                      </a:r>
                      <a:endParaRPr lang="en-IN" sz="1800" b="1" dirty="0">
                        <a:solidFill>
                          <a:schemeClr val="tx1"/>
                        </a:solidFill>
                      </a:endParaRPr>
                    </a:p>
                  </a:txBody>
                  <a:tcPr marL="87464" marR="87464"/>
                </a:tc>
                <a:tc>
                  <a:txBody>
                    <a:bodyPr/>
                    <a:lstStyle/>
                    <a:p>
                      <a:r>
                        <a:rPr lang="en-US" sz="1800" dirty="0">
                          <a:solidFill>
                            <a:schemeClr val="tx1"/>
                          </a:solidFill>
                        </a:rPr>
                        <a:t>Acidemia means “acid blood” refers to a blood pH below normal (pH &lt; 7.35) and increased H</a:t>
                      </a:r>
                      <a:r>
                        <a:rPr lang="en-US" sz="1800" baseline="30000" dirty="0">
                          <a:solidFill>
                            <a:schemeClr val="tx1"/>
                          </a:solidFill>
                        </a:rPr>
                        <a:t>+ </a:t>
                      </a:r>
                      <a:r>
                        <a:rPr lang="en-US" sz="1800" baseline="0" dirty="0">
                          <a:solidFill>
                            <a:schemeClr val="tx1"/>
                          </a:solidFill>
                        </a:rPr>
                        <a:t>ion concentration.</a:t>
                      </a:r>
                      <a:endParaRPr lang="en-IN" sz="1800" dirty="0">
                        <a:solidFill>
                          <a:schemeClr val="tx1"/>
                        </a:solidFill>
                      </a:endParaRPr>
                    </a:p>
                  </a:txBody>
                  <a:tcPr marL="87464" marR="87464"/>
                </a:tc>
                <a:extLst>
                  <a:ext uri="{0D108BD9-81ED-4DB2-BD59-A6C34878D82A}">
                    <a16:rowId xmlns:a16="http://schemas.microsoft.com/office/drawing/2014/main" val="216074964"/>
                  </a:ext>
                </a:extLst>
              </a:tr>
              <a:tr h="815955">
                <a:tc>
                  <a:txBody>
                    <a:bodyPr/>
                    <a:lstStyle/>
                    <a:p>
                      <a:r>
                        <a:rPr lang="en-US" sz="1800" b="1" dirty="0">
                          <a:solidFill>
                            <a:schemeClr val="tx1"/>
                          </a:solidFill>
                        </a:rPr>
                        <a:t>Alkalemia</a:t>
                      </a:r>
                      <a:endParaRPr lang="en-IN" sz="1800" b="1" dirty="0">
                        <a:solidFill>
                          <a:schemeClr val="tx1"/>
                        </a:solidFill>
                      </a:endParaRPr>
                    </a:p>
                  </a:txBody>
                  <a:tcPr marL="87464" marR="87464"/>
                </a:tc>
                <a:tc>
                  <a:txBody>
                    <a:bodyPr/>
                    <a:lstStyle/>
                    <a:p>
                      <a:r>
                        <a:rPr lang="en-US" sz="1800" dirty="0">
                          <a:solidFill>
                            <a:schemeClr val="tx1"/>
                          </a:solidFill>
                        </a:rPr>
                        <a:t>Alkalemia means “alkaline blood” </a:t>
                      </a:r>
                      <a:r>
                        <a:rPr lang="en-US" sz="1800" dirty="0" err="1">
                          <a:solidFill>
                            <a:schemeClr val="tx1"/>
                          </a:solidFill>
                        </a:rPr>
                        <a:t>referes</a:t>
                      </a:r>
                      <a:r>
                        <a:rPr lang="en-US" sz="1800" dirty="0">
                          <a:solidFill>
                            <a:schemeClr val="tx1"/>
                          </a:solidFill>
                        </a:rPr>
                        <a:t> to blood pH above normal (pH&gt; 7.45) and decreased H</a:t>
                      </a:r>
                      <a:r>
                        <a:rPr lang="en-US" sz="1800" baseline="30000" dirty="0">
                          <a:solidFill>
                            <a:schemeClr val="tx1"/>
                          </a:solidFill>
                        </a:rPr>
                        <a:t>+ </a:t>
                      </a:r>
                      <a:r>
                        <a:rPr lang="en-US" sz="1800" baseline="0" dirty="0">
                          <a:solidFill>
                            <a:schemeClr val="tx1"/>
                          </a:solidFill>
                        </a:rPr>
                        <a:t>ion concentration.</a:t>
                      </a:r>
                      <a:endParaRPr lang="en-IN" sz="1800" dirty="0">
                        <a:solidFill>
                          <a:schemeClr val="tx1"/>
                        </a:solidFill>
                      </a:endParaRPr>
                    </a:p>
                  </a:txBody>
                  <a:tcPr marL="87464" marR="87464"/>
                </a:tc>
                <a:extLst>
                  <a:ext uri="{0D108BD9-81ED-4DB2-BD59-A6C34878D82A}">
                    <a16:rowId xmlns:a16="http://schemas.microsoft.com/office/drawing/2014/main" val="4273060041"/>
                  </a:ext>
                </a:extLst>
              </a:tr>
              <a:tr h="1024335">
                <a:tc>
                  <a:txBody>
                    <a:bodyPr/>
                    <a:lstStyle/>
                    <a:p>
                      <a:r>
                        <a:rPr lang="en-US" sz="1800" b="1" dirty="0">
                          <a:solidFill>
                            <a:schemeClr val="tx1"/>
                          </a:solidFill>
                        </a:rPr>
                        <a:t>Acidosis</a:t>
                      </a:r>
                      <a:endParaRPr lang="en-IN" sz="1800" b="1" dirty="0">
                        <a:solidFill>
                          <a:schemeClr val="tx1"/>
                        </a:solidFill>
                      </a:endParaRPr>
                    </a:p>
                  </a:txBody>
                  <a:tcPr marL="87464" marR="87464"/>
                </a:tc>
                <a:tc>
                  <a:txBody>
                    <a:bodyPr/>
                    <a:lstStyle/>
                    <a:p>
                      <a:r>
                        <a:rPr lang="en-US" sz="1800" dirty="0">
                          <a:solidFill>
                            <a:schemeClr val="tx1"/>
                          </a:solidFill>
                        </a:rPr>
                        <a:t>Any condition that acts to increase [H</a:t>
                      </a:r>
                      <a:r>
                        <a:rPr lang="en-US" sz="1800" baseline="30000" dirty="0">
                          <a:solidFill>
                            <a:schemeClr val="tx1"/>
                          </a:solidFill>
                        </a:rPr>
                        <a:t>+</a:t>
                      </a:r>
                      <a:r>
                        <a:rPr lang="en-US" sz="1800" baseline="0" dirty="0">
                          <a:solidFill>
                            <a:schemeClr val="tx1"/>
                          </a:solidFill>
                        </a:rPr>
                        <a:t>] whether through endogenous production, decreased buffering capacity, decreased excretion or exogenous addition is known as acidosis. The pH may remain within range.</a:t>
                      </a:r>
                      <a:endParaRPr lang="en-IN" sz="1800" dirty="0">
                        <a:solidFill>
                          <a:schemeClr val="tx1"/>
                        </a:solidFill>
                      </a:endParaRPr>
                    </a:p>
                  </a:txBody>
                  <a:tcPr marL="87464" marR="87464"/>
                </a:tc>
                <a:extLst>
                  <a:ext uri="{0D108BD9-81ED-4DB2-BD59-A6C34878D82A}">
                    <a16:rowId xmlns:a16="http://schemas.microsoft.com/office/drawing/2014/main" val="3017736511"/>
                  </a:ext>
                </a:extLst>
              </a:tr>
              <a:tr h="815955">
                <a:tc>
                  <a:txBody>
                    <a:bodyPr/>
                    <a:lstStyle/>
                    <a:p>
                      <a:r>
                        <a:rPr lang="en-US" sz="1800" b="1" dirty="0">
                          <a:solidFill>
                            <a:schemeClr val="tx1"/>
                          </a:solidFill>
                        </a:rPr>
                        <a:t>Alkalosis</a:t>
                      </a:r>
                      <a:endParaRPr lang="en-IN" sz="1800" b="1" dirty="0">
                        <a:solidFill>
                          <a:schemeClr val="tx1"/>
                        </a:solidFill>
                      </a:endParaRPr>
                    </a:p>
                  </a:txBody>
                  <a:tcPr marL="87464" marR="87464"/>
                </a:tc>
                <a:tc>
                  <a:txBody>
                    <a:bodyPr/>
                    <a:lstStyle/>
                    <a:p>
                      <a:r>
                        <a:rPr lang="en-US" sz="1800" dirty="0">
                          <a:solidFill>
                            <a:schemeClr val="tx1"/>
                          </a:solidFill>
                        </a:rPr>
                        <a:t>Similarly any condition that acts to decrease [H</a:t>
                      </a:r>
                      <a:r>
                        <a:rPr lang="en-US" sz="1800" baseline="30000" dirty="0">
                          <a:solidFill>
                            <a:schemeClr val="tx1"/>
                          </a:solidFill>
                        </a:rPr>
                        <a:t>+</a:t>
                      </a:r>
                      <a:r>
                        <a:rPr lang="en-US" sz="1800" baseline="0" dirty="0">
                          <a:solidFill>
                            <a:schemeClr val="tx1"/>
                          </a:solidFill>
                        </a:rPr>
                        <a:t>] is termed as alkalosis, pH may remain within normal limits.</a:t>
                      </a:r>
                      <a:endParaRPr lang="en-IN" sz="1800" dirty="0">
                        <a:solidFill>
                          <a:schemeClr val="tx1"/>
                        </a:solidFill>
                      </a:endParaRPr>
                    </a:p>
                  </a:txBody>
                  <a:tcPr marL="87464" marR="87464"/>
                </a:tc>
                <a:extLst>
                  <a:ext uri="{0D108BD9-81ED-4DB2-BD59-A6C34878D82A}">
                    <a16:rowId xmlns:a16="http://schemas.microsoft.com/office/drawing/2014/main" val="3229655846"/>
                  </a:ext>
                </a:extLst>
              </a:tr>
            </a:tbl>
          </a:graphicData>
        </a:graphic>
      </p:graphicFrame>
    </p:spTree>
    <p:extLst>
      <p:ext uri="{BB962C8B-B14F-4D97-AF65-F5344CB8AC3E}">
        <p14:creationId xmlns:p14="http://schemas.microsoft.com/office/powerpoint/2010/main" val="400576739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4FA7-0219-46C0-8C59-7A577960B654}"/>
              </a:ext>
            </a:extLst>
          </p:cNvPr>
          <p:cNvSpPr>
            <a:spLocks noGrp="1"/>
          </p:cNvSpPr>
          <p:nvPr>
            <p:ph type="title"/>
          </p:nvPr>
        </p:nvSpPr>
        <p:spPr/>
        <p:txBody>
          <a:bodyPr/>
          <a:lstStyle/>
          <a:p>
            <a:r>
              <a:rPr lang="en-US" dirty="0"/>
              <a:t>Normal Values</a:t>
            </a:r>
            <a:endParaRPr lang="en-IN" dirty="0"/>
          </a:p>
        </p:txBody>
      </p:sp>
      <p:graphicFrame>
        <p:nvGraphicFramePr>
          <p:cNvPr id="3" name="Table 2">
            <a:extLst>
              <a:ext uri="{FF2B5EF4-FFF2-40B4-BE49-F238E27FC236}">
                <a16:creationId xmlns:a16="http://schemas.microsoft.com/office/drawing/2014/main" id="{6604FBE4-3CB5-4E8A-B40C-7370F111AA62}"/>
              </a:ext>
            </a:extLst>
          </p:cNvPr>
          <p:cNvGraphicFramePr>
            <a:graphicFrameLocks noGrp="1"/>
          </p:cNvGraphicFramePr>
          <p:nvPr>
            <p:extLst>
              <p:ext uri="{D42A27DB-BD31-4B8C-83A1-F6EECF244321}">
                <p14:modId xmlns:p14="http://schemas.microsoft.com/office/powerpoint/2010/main" val="1483902524"/>
              </p:ext>
            </p:extLst>
          </p:nvPr>
        </p:nvGraphicFramePr>
        <p:xfrm>
          <a:off x="838196" y="1861563"/>
          <a:ext cx="10515603" cy="1995139"/>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2424810340"/>
                    </a:ext>
                  </a:extLst>
                </a:gridCol>
                <a:gridCol w="1502229">
                  <a:extLst>
                    <a:ext uri="{9D8B030D-6E8A-4147-A177-3AD203B41FA5}">
                      <a16:colId xmlns:a16="http://schemas.microsoft.com/office/drawing/2014/main" val="3770482839"/>
                    </a:ext>
                  </a:extLst>
                </a:gridCol>
                <a:gridCol w="1502229">
                  <a:extLst>
                    <a:ext uri="{9D8B030D-6E8A-4147-A177-3AD203B41FA5}">
                      <a16:colId xmlns:a16="http://schemas.microsoft.com/office/drawing/2014/main" val="3398255401"/>
                    </a:ext>
                  </a:extLst>
                </a:gridCol>
                <a:gridCol w="1502229">
                  <a:extLst>
                    <a:ext uri="{9D8B030D-6E8A-4147-A177-3AD203B41FA5}">
                      <a16:colId xmlns:a16="http://schemas.microsoft.com/office/drawing/2014/main" val="1342832371"/>
                    </a:ext>
                  </a:extLst>
                </a:gridCol>
                <a:gridCol w="1502229">
                  <a:extLst>
                    <a:ext uri="{9D8B030D-6E8A-4147-A177-3AD203B41FA5}">
                      <a16:colId xmlns:a16="http://schemas.microsoft.com/office/drawing/2014/main" val="1786779098"/>
                    </a:ext>
                  </a:extLst>
                </a:gridCol>
                <a:gridCol w="1502229">
                  <a:extLst>
                    <a:ext uri="{9D8B030D-6E8A-4147-A177-3AD203B41FA5}">
                      <a16:colId xmlns:a16="http://schemas.microsoft.com/office/drawing/2014/main" val="643472525"/>
                    </a:ext>
                  </a:extLst>
                </a:gridCol>
                <a:gridCol w="1502229">
                  <a:extLst>
                    <a:ext uri="{9D8B030D-6E8A-4147-A177-3AD203B41FA5}">
                      <a16:colId xmlns:a16="http://schemas.microsoft.com/office/drawing/2014/main" val="313380869"/>
                    </a:ext>
                  </a:extLst>
                </a:gridCol>
              </a:tblGrid>
              <a:tr h="698757">
                <a:tc>
                  <a:txBody>
                    <a:bodyPr/>
                    <a:lstStyle/>
                    <a:p>
                      <a:r>
                        <a:rPr lang="en-US" sz="1800" dirty="0"/>
                        <a:t>Blood</a:t>
                      </a:r>
                      <a:endParaRPr lang="en-IN" sz="1800" dirty="0"/>
                    </a:p>
                  </a:txBody>
                  <a:tcPr/>
                </a:tc>
                <a:tc>
                  <a:txBody>
                    <a:bodyPr/>
                    <a:lstStyle/>
                    <a:p>
                      <a:r>
                        <a:rPr lang="en-US" sz="1800" dirty="0"/>
                        <a:t>PaCO</a:t>
                      </a:r>
                      <a:r>
                        <a:rPr lang="en-US" sz="1800" baseline="-25000" dirty="0"/>
                        <a:t>2</a:t>
                      </a:r>
                      <a:endParaRPr lang="en-IN" sz="1800" dirty="0"/>
                    </a:p>
                  </a:txBody>
                  <a:tcPr/>
                </a:tc>
                <a:tc>
                  <a:txBody>
                    <a:bodyPr/>
                    <a:lstStyle/>
                    <a:p>
                      <a:r>
                        <a:rPr lang="en-US" sz="1800" dirty="0"/>
                        <a:t>pH</a:t>
                      </a:r>
                      <a:endParaRPr lang="en-IN" sz="1800" dirty="0"/>
                    </a:p>
                  </a:txBody>
                  <a:tcPr/>
                </a:tc>
                <a:tc>
                  <a:txBody>
                    <a:bodyPr/>
                    <a:lstStyle/>
                    <a:p>
                      <a:r>
                        <a:rPr lang="en-US" sz="1800" dirty="0"/>
                        <a:t>PaO</a:t>
                      </a:r>
                      <a:r>
                        <a:rPr lang="en-US" sz="1800" baseline="-25000" dirty="0"/>
                        <a:t>2</a:t>
                      </a:r>
                      <a:endParaRPr lang="en-IN" sz="1800" dirty="0"/>
                    </a:p>
                  </a:txBody>
                  <a:tcPr/>
                </a:tc>
                <a:tc>
                  <a:txBody>
                    <a:bodyPr/>
                    <a:lstStyle/>
                    <a:p>
                      <a:r>
                        <a:rPr lang="en-US" sz="1800" baseline="0" dirty="0"/>
                        <a:t>Sao</a:t>
                      </a:r>
                      <a:r>
                        <a:rPr lang="en-US" sz="1800" baseline="-25000" dirty="0"/>
                        <a:t>2</a:t>
                      </a:r>
                      <a:endParaRPr lang="en-IN" sz="1800" baseline="0" dirty="0"/>
                    </a:p>
                  </a:txBody>
                  <a:tcPr/>
                </a:tc>
                <a:tc>
                  <a:txBody>
                    <a:bodyPr/>
                    <a:lstStyle/>
                    <a:p>
                      <a:r>
                        <a:rPr lang="en-US" sz="1800" dirty="0"/>
                        <a:t>HCO</a:t>
                      </a:r>
                      <a:r>
                        <a:rPr lang="en-US" sz="1800" baseline="-25000" dirty="0"/>
                        <a:t>3</a:t>
                      </a:r>
                      <a:r>
                        <a:rPr lang="en-US" sz="1800" baseline="0" dirty="0"/>
                        <a:t> </a:t>
                      </a:r>
                      <a:endParaRPr lang="en-IN" sz="1800" dirty="0"/>
                    </a:p>
                  </a:txBody>
                  <a:tcPr/>
                </a:tc>
                <a:tc>
                  <a:txBody>
                    <a:bodyPr/>
                    <a:lstStyle/>
                    <a:p>
                      <a:r>
                        <a:rPr lang="en-US" sz="1800" dirty="0"/>
                        <a:t>BE</a:t>
                      </a:r>
                      <a:endParaRPr lang="en-IN" sz="1800" dirty="0"/>
                    </a:p>
                  </a:txBody>
                  <a:tcPr/>
                </a:tc>
                <a:extLst>
                  <a:ext uri="{0D108BD9-81ED-4DB2-BD59-A6C34878D82A}">
                    <a16:rowId xmlns:a16="http://schemas.microsoft.com/office/drawing/2014/main" val="802424473"/>
                  </a:ext>
                </a:extLst>
              </a:tr>
              <a:tr h="548640">
                <a:tc>
                  <a:txBody>
                    <a:bodyPr/>
                    <a:lstStyle/>
                    <a:p>
                      <a:r>
                        <a:rPr lang="en-US" sz="1800" dirty="0"/>
                        <a:t>Arterial</a:t>
                      </a:r>
                      <a:endParaRPr lang="en-IN" sz="1800" dirty="0"/>
                    </a:p>
                  </a:txBody>
                  <a:tcPr/>
                </a:tc>
                <a:tc>
                  <a:txBody>
                    <a:bodyPr/>
                    <a:lstStyle/>
                    <a:p>
                      <a:r>
                        <a:rPr lang="en-US" sz="1800" dirty="0"/>
                        <a:t>35-45</a:t>
                      </a:r>
                      <a:endParaRPr lang="en-IN" sz="1800" dirty="0"/>
                    </a:p>
                  </a:txBody>
                  <a:tcPr/>
                </a:tc>
                <a:tc>
                  <a:txBody>
                    <a:bodyPr/>
                    <a:lstStyle/>
                    <a:p>
                      <a:r>
                        <a:rPr lang="en-US" sz="1800" dirty="0"/>
                        <a:t>7.35-7.45</a:t>
                      </a:r>
                      <a:endParaRPr lang="en-IN" sz="1800" dirty="0"/>
                    </a:p>
                  </a:txBody>
                  <a:tcPr/>
                </a:tc>
                <a:tc>
                  <a:txBody>
                    <a:bodyPr/>
                    <a:lstStyle/>
                    <a:p>
                      <a:r>
                        <a:rPr lang="en-US" sz="1800" dirty="0"/>
                        <a:t>80-100</a:t>
                      </a:r>
                      <a:endParaRPr lang="en-IN" sz="1800" dirty="0"/>
                    </a:p>
                  </a:txBody>
                  <a:tcPr/>
                </a:tc>
                <a:tc>
                  <a:txBody>
                    <a:bodyPr/>
                    <a:lstStyle/>
                    <a:p>
                      <a:r>
                        <a:rPr lang="en-US" sz="1800" dirty="0"/>
                        <a:t>&gt;95%</a:t>
                      </a:r>
                      <a:endParaRPr lang="en-IN" sz="1800" dirty="0"/>
                    </a:p>
                  </a:txBody>
                  <a:tcPr/>
                </a:tc>
                <a:tc>
                  <a:txBody>
                    <a:bodyPr/>
                    <a:lstStyle/>
                    <a:p>
                      <a:r>
                        <a:rPr lang="en-US" sz="1800" dirty="0"/>
                        <a:t>22-26</a:t>
                      </a:r>
                      <a:endParaRPr lang="en-IN" sz="1800" dirty="0"/>
                    </a:p>
                  </a:txBody>
                  <a:tcPr/>
                </a:tc>
                <a:tc>
                  <a:txBody>
                    <a:bodyPr/>
                    <a:lstStyle/>
                    <a:p>
                      <a:r>
                        <a:rPr lang="en-IN" sz="1800" dirty="0"/>
                        <a:t>± 3</a:t>
                      </a:r>
                    </a:p>
                  </a:txBody>
                  <a:tcPr/>
                </a:tc>
                <a:extLst>
                  <a:ext uri="{0D108BD9-81ED-4DB2-BD59-A6C34878D82A}">
                    <a16:rowId xmlns:a16="http://schemas.microsoft.com/office/drawing/2014/main" val="227814147"/>
                  </a:ext>
                </a:extLst>
              </a:tr>
              <a:tr h="747742">
                <a:tc>
                  <a:txBody>
                    <a:bodyPr/>
                    <a:lstStyle/>
                    <a:p>
                      <a:r>
                        <a:rPr lang="en-US" sz="1800" dirty="0"/>
                        <a:t>Venous</a:t>
                      </a:r>
                      <a:endParaRPr lang="en-IN" sz="1800" dirty="0"/>
                    </a:p>
                  </a:txBody>
                  <a:tcPr/>
                </a:tc>
                <a:tc>
                  <a:txBody>
                    <a:bodyPr/>
                    <a:lstStyle/>
                    <a:p>
                      <a:r>
                        <a:rPr lang="en-US" sz="1800" dirty="0"/>
                        <a:t>42-50</a:t>
                      </a:r>
                      <a:endParaRPr lang="en-IN" sz="1800" dirty="0"/>
                    </a:p>
                  </a:txBody>
                  <a:tcPr/>
                </a:tc>
                <a:tc>
                  <a:txBody>
                    <a:bodyPr/>
                    <a:lstStyle/>
                    <a:p>
                      <a:r>
                        <a:rPr lang="en-US" sz="1800" dirty="0"/>
                        <a:t>7.34-7.42</a:t>
                      </a:r>
                      <a:endParaRPr lang="en-IN" sz="1800" dirty="0"/>
                    </a:p>
                  </a:txBody>
                  <a:tcPr/>
                </a:tc>
                <a:tc>
                  <a:txBody>
                    <a:bodyPr/>
                    <a:lstStyle/>
                    <a:p>
                      <a:r>
                        <a:rPr lang="en-US" sz="1800" dirty="0"/>
                        <a:t>37-42</a:t>
                      </a:r>
                      <a:endParaRPr lang="en-IN" sz="1800" dirty="0"/>
                    </a:p>
                  </a:txBody>
                  <a:tcPr/>
                </a:tc>
                <a:tc>
                  <a:txBody>
                    <a:bodyPr/>
                    <a:lstStyle/>
                    <a:p>
                      <a:r>
                        <a:rPr lang="en-US" sz="1800" dirty="0"/>
                        <a:t>71-78%</a:t>
                      </a:r>
                      <a:endParaRPr lang="en-IN" sz="1800" dirty="0"/>
                    </a:p>
                  </a:txBody>
                  <a:tcPr/>
                </a:tc>
                <a:tc>
                  <a:txBody>
                    <a:bodyPr/>
                    <a:lstStyle/>
                    <a:p>
                      <a:r>
                        <a:rPr lang="en-US" sz="1800" dirty="0"/>
                        <a:t>22-26</a:t>
                      </a:r>
                      <a:endParaRPr lang="en-IN" sz="1800" dirty="0"/>
                    </a:p>
                  </a:txBody>
                  <a:tcPr/>
                </a:tc>
                <a:tc>
                  <a:txBody>
                    <a:bodyPr/>
                    <a:lstStyle/>
                    <a:p>
                      <a:r>
                        <a:rPr lang="en-IN" sz="1800" dirty="0"/>
                        <a:t>± 3</a:t>
                      </a:r>
                    </a:p>
                  </a:txBody>
                  <a:tcPr/>
                </a:tc>
                <a:extLst>
                  <a:ext uri="{0D108BD9-81ED-4DB2-BD59-A6C34878D82A}">
                    <a16:rowId xmlns:a16="http://schemas.microsoft.com/office/drawing/2014/main" val="1625348391"/>
                  </a:ext>
                </a:extLst>
              </a:tr>
            </a:tbl>
          </a:graphicData>
        </a:graphic>
      </p:graphicFrame>
      <p:graphicFrame>
        <p:nvGraphicFramePr>
          <p:cNvPr id="7" name="Table 6">
            <a:extLst>
              <a:ext uri="{FF2B5EF4-FFF2-40B4-BE49-F238E27FC236}">
                <a16:creationId xmlns:a16="http://schemas.microsoft.com/office/drawing/2014/main" id="{D3D3AB63-C759-462E-A945-5B85A9DC9315}"/>
              </a:ext>
            </a:extLst>
          </p:cNvPr>
          <p:cNvGraphicFramePr>
            <a:graphicFrameLocks noGrp="1"/>
          </p:cNvGraphicFramePr>
          <p:nvPr>
            <p:extLst>
              <p:ext uri="{D42A27DB-BD31-4B8C-83A1-F6EECF244321}">
                <p14:modId xmlns:p14="http://schemas.microsoft.com/office/powerpoint/2010/main" val="2179385617"/>
              </p:ext>
            </p:extLst>
          </p:nvPr>
        </p:nvGraphicFramePr>
        <p:xfrm>
          <a:off x="838196" y="4496535"/>
          <a:ext cx="10515600" cy="14833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133630946"/>
                    </a:ext>
                  </a:extLst>
                </a:gridCol>
                <a:gridCol w="5257800">
                  <a:extLst>
                    <a:ext uri="{9D8B030D-6E8A-4147-A177-3AD203B41FA5}">
                      <a16:colId xmlns:a16="http://schemas.microsoft.com/office/drawing/2014/main" val="992513885"/>
                    </a:ext>
                  </a:extLst>
                </a:gridCol>
              </a:tblGrid>
              <a:tr h="370840">
                <a:tc>
                  <a:txBody>
                    <a:bodyPr/>
                    <a:lstStyle/>
                    <a:p>
                      <a:endParaRPr lang="en-IN" sz="1800" dirty="0"/>
                    </a:p>
                  </a:txBody>
                  <a:tcPr/>
                </a:tc>
                <a:tc>
                  <a:txBody>
                    <a:bodyPr/>
                    <a:lstStyle/>
                    <a:p>
                      <a:r>
                        <a:rPr lang="en-US" sz="1800" dirty="0"/>
                        <a:t>Normal Range</a:t>
                      </a:r>
                      <a:endParaRPr lang="en-IN" sz="1800" dirty="0"/>
                    </a:p>
                  </a:txBody>
                  <a:tcPr/>
                </a:tc>
                <a:extLst>
                  <a:ext uri="{0D108BD9-81ED-4DB2-BD59-A6C34878D82A}">
                    <a16:rowId xmlns:a16="http://schemas.microsoft.com/office/drawing/2014/main" val="3005044594"/>
                  </a:ext>
                </a:extLst>
              </a:tr>
              <a:tr h="370840">
                <a:tc>
                  <a:txBody>
                    <a:bodyPr/>
                    <a:lstStyle/>
                    <a:p>
                      <a:r>
                        <a:rPr lang="en-US" sz="1800" dirty="0"/>
                        <a:t>Anion Gap (</a:t>
                      </a:r>
                      <a:r>
                        <a:rPr lang="en-US" sz="1800" dirty="0" err="1"/>
                        <a:t>meq</a:t>
                      </a:r>
                      <a:r>
                        <a:rPr lang="en-US" sz="1800" dirty="0"/>
                        <a:t>/L)</a:t>
                      </a:r>
                      <a:endParaRPr lang="en-IN" sz="1800" dirty="0"/>
                    </a:p>
                  </a:txBody>
                  <a:tcPr/>
                </a:tc>
                <a:tc>
                  <a:txBody>
                    <a:bodyPr/>
                    <a:lstStyle/>
                    <a:p>
                      <a:r>
                        <a:rPr lang="en-US" sz="1800" dirty="0"/>
                        <a:t>10-14</a:t>
                      </a:r>
                      <a:endParaRPr lang="en-IN" sz="1800" dirty="0"/>
                    </a:p>
                  </a:txBody>
                  <a:tcPr/>
                </a:tc>
                <a:extLst>
                  <a:ext uri="{0D108BD9-81ED-4DB2-BD59-A6C34878D82A}">
                    <a16:rowId xmlns:a16="http://schemas.microsoft.com/office/drawing/2014/main" val="365034531"/>
                  </a:ext>
                </a:extLst>
              </a:tr>
              <a:tr h="370840">
                <a:tc>
                  <a:txBody>
                    <a:bodyPr/>
                    <a:lstStyle/>
                    <a:p>
                      <a:r>
                        <a:rPr lang="en-US" sz="1800" dirty="0" err="1"/>
                        <a:t>Osmolar</a:t>
                      </a:r>
                      <a:r>
                        <a:rPr lang="en-US" sz="1800" dirty="0"/>
                        <a:t> Gap (</a:t>
                      </a:r>
                      <a:r>
                        <a:rPr lang="en-US" sz="1800" dirty="0" err="1"/>
                        <a:t>mOsm</a:t>
                      </a:r>
                      <a:r>
                        <a:rPr lang="en-US" sz="1800" dirty="0"/>
                        <a:t>/kg)</a:t>
                      </a:r>
                      <a:endParaRPr lang="en-IN" sz="1800" dirty="0"/>
                    </a:p>
                  </a:txBody>
                  <a:tcPr/>
                </a:tc>
                <a:tc>
                  <a:txBody>
                    <a:bodyPr/>
                    <a:lstStyle/>
                    <a:p>
                      <a:r>
                        <a:rPr lang="en-US" sz="1800" dirty="0"/>
                        <a:t>10</a:t>
                      </a:r>
                      <a:endParaRPr lang="en-IN" sz="1800" dirty="0"/>
                    </a:p>
                  </a:txBody>
                  <a:tcPr/>
                </a:tc>
                <a:extLst>
                  <a:ext uri="{0D108BD9-81ED-4DB2-BD59-A6C34878D82A}">
                    <a16:rowId xmlns:a16="http://schemas.microsoft.com/office/drawing/2014/main" val="808679867"/>
                  </a:ext>
                </a:extLst>
              </a:tr>
              <a:tr h="370840">
                <a:tc>
                  <a:txBody>
                    <a:bodyPr/>
                    <a:lstStyle/>
                    <a:p>
                      <a:r>
                        <a:rPr lang="en-US" sz="1800" dirty="0"/>
                        <a:t>PaO</a:t>
                      </a:r>
                      <a:r>
                        <a:rPr lang="en-US" sz="1800" baseline="-25000" dirty="0"/>
                        <a:t>2</a:t>
                      </a:r>
                      <a:r>
                        <a:rPr lang="en-US" sz="1800" baseline="0" dirty="0"/>
                        <a:t>/FiO</a:t>
                      </a:r>
                      <a:r>
                        <a:rPr lang="en-US" sz="1800" baseline="-25000" dirty="0"/>
                        <a:t>2 </a:t>
                      </a:r>
                      <a:r>
                        <a:rPr lang="en-US" sz="1800" baseline="0" dirty="0"/>
                        <a:t>(%)</a:t>
                      </a:r>
                      <a:endParaRPr lang="en-IN" sz="1800" dirty="0"/>
                    </a:p>
                  </a:txBody>
                  <a:tcPr/>
                </a:tc>
                <a:tc>
                  <a:txBody>
                    <a:bodyPr/>
                    <a:lstStyle/>
                    <a:p>
                      <a:r>
                        <a:rPr lang="en-US" sz="1800" dirty="0"/>
                        <a:t>&gt; 3</a:t>
                      </a:r>
                      <a:endParaRPr lang="en-IN" sz="1800" dirty="0"/>
                    </a:p>
                  </a:txBody>
                  <a:tcPr/>
                </a:tc>
                <a:extLst>
                  <a:ext uri="{0D108BD9-81ED-4DB2-BD59-A6C34878D82A}">
                    <a16:rowId xmlns:a16="http://schemas.microsoft.com/office/drawing/2014/main" val="841489141"/>
                  </a:ext>
                </a:extLst>
              </a:tr>
            </a:tbl>
          </a:graphicData>
        </a:graphic>
      </p:graphicFrame>
    </p:spTree>
    <p:extLst>
      <p:ext uri="{BB962C8B-B14F-4D97-AF65-F5344CB8AC3E}">
        <p14:creationId xmlns:p14="http://schemas.microsoft.com/office/powerpoint/2010/main" val="342337801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3F8D9-FA00-4C2C-82F2-57854A8C3010}"/>
              </a:ext>
            </a:extLst>
          </p:cNvPr>
          <p:cNvSpPr>
            <a:spLocks noGrp="1"/>
          </p:cNvSpPr>
          <p:nvPr>
            <p:ph type="title"/>
          </p:nvPr>
        </p:nvSpPr>
        <p:spPr/>
        <p:txBody>
          <a:bodyPr/>
          <a:lstStyle/>
          <a:p>
            <a:r>
              <a:rPr lang="en-US" dirty="0"/>
              <a:t>Basic physiology of acid base regulation</a:t>
            </a:r>
            <a:endParaRPr lang="en-IN" dirty="0"/>
          </a:p>
        </p:txBody>
      </p:sp>
      <p:sp>
        <p:nvSpPr>
          <p:cNvPr id="3" name="Content Placeholder 2">
            <a:extLst>
              <a:ext uri="{FF2B5EF4-FFF2-40B4-BE49-F238E27FC236}">
                <a16:creationId xmlns:a16="http://schemas.microsoft.com/office/drawing/2014/main" id="{00AF2BC2-9B03-4FED-A398-5D96FF06A11D}"/>
              </a:ext>
            </a:extLst>
          </p:cNvPr>
          <p:cNvSpPr>
            <a:spLocks noGrp="1"/>
          </p:cNvSpPr>
          <p:nvPr>
            <p:ph idx="1"/>
          </p:nvPr>
        </p:nvSpPr>
        <p:spPr>
          <a:xfrm>
            <a:off x="838200" y="1825625"/>
            <a:ext cx="10515600" cy="1058977"/>
          </a:xfrm>
        </p:spPr>
        <p:txBody>
          <a:bodyPr>
            <a:normAutofit/>
          </a:bodyPr>
          <a:lstStyle/>
          <a:p>
            <a:pPr>
              <a:lnSpc>
                <a:spcPct val="150000"/>
              </a:lnSpc>
            </a:pPr>
            <a:r>
              <a:rPr lang="en-US" sz="2000" dirty="0"/>
              <a:t>Body maintains pH within a normal range in spite of variation in dietary intake of acid and alkali, and endogenous acid production.</a:t>
            </a:r>
            <a:endParaRPr lang="en-IN" sz="2000" dirty="0"/>
          </a:p>
        </p:txBody>
      </p:sp>
      <p:sp>
        <p:nvSpPr>
          <p:cNvPr id="4" name="TextBox 3">
            <a:extLst>
              <a:ext uri="{FF2B5EF4-FFF2-40B4-BE49-F238E27FC236}">
                <a16:creationId xmlns:a16="http://schemas.microsoft.com/office/drawing/2014/main" id="{4CE328E4-ACEB-4B8E-AD26-A3587C70DF30}"/>
              </a:ext>
            </a:extLst>
          </p:cNvPr>
          <p:cNvSpPr txBox="1"/>
          <p:nvPr/>
        </p:nvSpPr>
        <p:spPr>
          <a:xfrm>
            <a:off x="3574749" y="3567904"/>
            <a:ext cx="4788816" cy="400110"/>
          </a:xfrm>
          <a:prstGeom prst="rect">
            <a:avLst/>
          </a:prstGeom>
          <a:solidFill>
            <a:schemeClr val="accent2">
              <a:lumMod val="40000"/>
              <a:lumOff val="60000"/>
            </a:schemeClr>
          </a:solidFill>
        </p:spPr>
        <p:txBody>
          <a:bodyPr wrap="square" rtlCol="0">
            <a:spAutoFit/>
          </a:bodyPr>
          <a:lstStyle/>
          <a:p>
            <a:pPr algn="ctr"/>
            <a:r>
              <a:rPr lang="en-US" sz="2000" dirty="0"/>
              <a:t>Endogenous Acid Production</a:t>
            </a:r>
            <a:endParaRPr lang="en-IN" sz="2000" dirty="0"/>
          </a:p>
        </p:txBody>
      </p:sp>
      <p:sp>
        <p:nvSpPr>
          <p:cNvPr id="5" name="TextBox 4">
            <a:extLst>
              <a:ext uri="{FF2B5EF4-FFF2-40B4-BE49-F238E27FC236}">
                <a16:creationId xmlns:a16="http://schemas.microsoft.com/office/drawing/2014/main" id="{4672040D-FE1F-421B-9C60-132E771A872B}"/>
              </a:ext>
            </a:extLst>
          </p:cNvPr>
          <p:cNvSpPr txBox="1"/>
          <p:nvPr/>
        </p:nvSpPr>
        <p:spPr>
          <a:xfrm>
            <a:off x="7682843" y="4755357"/>
            <a:ext cx="3670957" cy="400110"/>
          </a:xfrm>
          <a:prstGeom prst="rect">
            <a:avLst/>
          </a:prstGeom>
          <a:solidFill>
            <a:schemeClr val="accent2">
              <a:lumMod val="40000"/>
              <a:lumOff val="60000"/>
            </a:schemeClr>
          </a:solidFill>
        </p:spPr>
        <p:txBody>
          <a:bodyPr wrap="square" rtlCol="0">
            <a:spAutoFit/>
          </a:bodyPr>
          <a:lstStyle/>
          <a:p>
            <a:pPr algn="ctr"/>
            <a:r>
              <a:rPr lang="en-US" sz="2000" dirty="0"/>
              <a:t>Nonvolatile (fixed) Acid</a:t>
            </a:r>
            <a:endParaRPr lang="en-IN" sz="2000" dirty="0"/>
          </a:p>
        </p:txBody>
      </p:sp>
      <p:sp>
        <p:nvSpPr>
          <p:cNvPr id="6" name="TextBox 5">
            <a:extLst>
              <a:ext uri="{FF2B5EF4-FFF2-40B4-BE49-F238E27FC236}">
                <a16:creationId xmlns:a16="http://schemas.microsoft.com/office/drawing/2014/main" id="{228F8BED-3831-4993-88B6-B1CD5060ACBB}"/>
              </a:ext>
            </a:extLst>
          </p:cNvPr>
          <p:cNvSpPr txBox="1"/>
          <p:nvPr/>
        </p:nvSpPr>
        <p:spPr>
          <a:xfrm>
            <a:off x="838200" y="4755357"/>
            <a:ext cx="2970229" cy="400110"/>
          </a:xfrm>
          <a:prstGeom prst="rect">
            <a:avLst/>
          </a:prstGeom>
          <a:solidFill>
            <a:schemeClr val="accent2">
              <a:lumMod val="40000"/>
              <a:lumOff val="60000"/>
            </a:schemeClr>
          </a:solidFill>
        </p:spPr>
        <p:txBody>
          <a:bodyPr wrap="square" rtlCol="0">
            <a:spAutoFit/>
          </a:bodyPr>
          <a:lstStyle/>
          <a:p>
            <a:pPr algn="ctr"/>
            <a:r>
              <a:rPr lang="en-US" sz="2000" dirty="0"/>
              <a:t>Volatile Acid</a:t>
            </a:r>
            <a:endParaRPr lang="en-IN" sz="2000" dirty="0"/>
          </a:p>
        </p:txBody>
      </p:sp>
      <p:sp>
        <p:nvSpPr>
          <p:cNvPr id="7" name="TextBox 6">
            <a:extLst>
              <a:ext uri="{FF2B5EF4-FFF2-40B4-BE49-F238E27FC236}">
                <a16:creationId xmlns:a16="http://schemas.microsoft.com/office/drawing/2014/main" id="{F846E972-04B3-4506-BDC4-3BF3D1AA1893}"/>
              </a:ext>
            </a:extLst>
          </p:cNvPr>
          <p:cNvSpPr txBox="1"/>
          <p:nvPr/>
        </p:nvSpPr>
        <p:spPr>
          <a:xfrm>
            <a:off x="838200" y="5182549"/>
            <a:ext cx="297022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H</a:t>
            </a:r>
            <a:r>
              <a:rPr lang="en-US" baseline="-25000" dirty="0"/>
              <a:t>2</a:t>
            </a:r>
            <a:r>
              <a:rPr lang="en-US" dirty="0"/>
              <a:t>CO</a:t>
            </a:r>
            <a:r>
              <a:rPr lang="en-US" baseline="-25000" dirty="0"/>
              <a:t>3</a:t>
            </a:r>
          </a:p>
          <a:p>
            <a:pPr marL="285750" indent="-285750">
              <a:buFont typeface="Arial" panose="020B0604020202020204" pitchFamily="34" charset="0"/>
              <a:buChar char="•"/>
            </a:pPr>
            <a:r>
              <a:rPr lang="en-US" dirty="0"/>
              <a:t>Determines level of CO</a:t>
            </a:r>
            <a:r>
              <a:rPr lang="en-US" baseline="-25000" dirty="0"/>
              <a:t>2 </a:t>
            </a:r>
            <a:r>
              <a:rPr lang="en-US" dirty="0"/>
              <a:t>in blood (PaCO</a:t>
            </a:r>
            <a:r>
              <a:rPr lang="en-US" baseline="-25000" dirty="0"/>
              <a:t>2</a:t>
            </a:r>
            <a:r>
              <a:rPr lang="en-US" dirty="0"/>
              <a:t>) and is extended by lung. </a:t>
            </a:r>
            <a:endParaRPr lang="en-IN" dirty="0"/>
          </a:p>
        </p:txBody>
      </p:sp>
      <p:sp>
        <p:nvSpPr>
          <p:cNvPr id="8" name="TextBox 7">
            <a:extLst>
              <a:ext uri="{FF2B5EF4-FFF2-40B4-BE49-F238E27FC236}">
                <a16:creationId xmlns:a16="http://schemas.microsoft.com/office/drawing/2014/main" id="{9A9865D9-863E-4D58-89C2-CAE0144A445A}"/>
              </a:ext>
            </a:extLst>
          </p:cNvPr>
          <p:cNvSpPr txBox="1"/>
          <p:nvPr/>
        </p:nvSpPr>
        <p:spPr>
          <a:xfrm>
            <a:off x="7682843" y="5182548"/>
            <a:ext cx="3670957" cy="1200329"/>
          </a:xfrm>
          <a:prstGeom prst="rect">
            <a:avLst/>
          </a:prstGeom>
          <a:noFill/>
        </p:spPr>
        <p:txBody>
          <a:bodyPr wrap="square" rtlCol="0">
            <a:spAutoFit/>
          </a:bodyPr>
          <a:lstStyle/>
          <a:p>
            <a:pPr marL="285750" indent="-285750">
              <a:buFont typeface="Arial" panose="020B0604020202020204" pitchFamily="34" charset="0"/>
              <a:buChar char="•"/>
            </a:pPr>
            <a:r>
              <a:rPr lang="en-US" dirty="0" err="1"/>
              <a:t>Sulphuric</a:t>
            </a:r>
            <a:r>
              <a:rPr lang="en-US" dirty="0"/>
              <a:t> and Phosphoric acid</a:t>
            </a:r>
          </a:p>
          <a:p>
            <a:pPr marL="285750" indent="-285750">
              <a:buFont typeface="Arial" panose="020B0604020202020204" pitchFamily="34" charset="0"/>
              <a:buChar char="•"/>
            </a:pPr>
            <a:r>
              <a:rPr lang="en-US" dirty="0"/>
              <a:t>Produced by dietary and endogenous protein catabolism.</a:t>
            </a:r>
          </a:p>
          <a:p>
            <a:pPr marL="285750" indent="-285750">
              <a:buFont typeface="Arial" panose="020B0604020202020204" pitchFamily="34" charset="0"/>
              <a:buChar char="•"/>
            </a:pPr>
            <a:r>
              <a:rPr lang="en-US" dirty="0"/>
              <a:t>Excreted by Kidney. </a:t>
            </a:r>
            <a:endParaRPr lang="en-IN" dirty="0"/>
          </a:p>
        </p:txBody>
      </p:sp>
      <p:cxnSp>
        <p:nvCxnSpPr>
          <p:cNvPr id="10" name="Straight Arrow Connector 9">
            <a:extLst>
              <a:ext uri="{FF2B5EF4-FFF2-40B4-BE49-F238E27FC236}">
                <a16:creationId xmlns:a16="http://schemas.microsoft.com/office/drawing/2014/main" id="{C293C2BB-E072-4B18-8546-964D20F37F0A}"/>
              </a:ext>
            </a:extLst>
          </p:cNvPr>
          <p:cNvCxnSpPr>
            <a:cxnSpLocks/>
          </p:cNvCxnSpPr>
          <p:nvPr/>
        </p:nvCxnSpPr>
        <p:spPr>
          <a:xfrm flipH="1">
            <a:off x="2877166" y="4181610"/>
            <a:ext cx="697583" cy="373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9E855F0-BE24-4A0B-A728-1AB1170793EA}"/>
              </a:ext>
            </a:extLst>
          </p:cNvPr>
          <p:cNvCxnSpPr/>
          <p:nvPr/>
        </p:nvCxnSpPr>
        <p:spPr>
          <a:xfrm>
            <a:off x="8343875" y="4142102"/>
            <a:ext cx="546755" cy="452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46816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413BE-B332-4D4B-AD09-E43FAADAF1B6}"/>
              </a:ext>
            </a:extLst>
          </p:cNvPr>
          <p:cNvSpPr>
            <a:spLocks noGrp="1"/>
          </p:cNvSpPr>
          <p:nvPr>
            <p:ph type="title"/>
          </p:nvPr>
        </p:nvSpPr>
        <p:spPr/>
        <p:txBody>
          <a:bodyPr/>
          <a:lstStyle/>
          <a:p>
            <a:r>
              <a:rPr lang="en-US" dirty="0"/>
              <a:t>Regulation of Acid Base</a:t>
            </a:r>
            <a:endParaRPr lang="en-IN" dirty="0"/>
          </a:p>
        </p:txBody>
      </p:sp>
      <p:sp>
        <p:nvSpPr>
          <p:cNvPr id="3" name="Content Placeholder 2">
            <a:extLst>
              <a:ext uri="{FF2B5EF4-FFF2-40B4-BE49-F238E27FC236}">
                <a16:creationId xmlns:a16="http://schemas.microsoft.com/office/drawing/2014/main" id="{FD92DC32-146C-48E5-8EF6-0249984C1AF4}"/>
              </a:ext>
            </a:extLst>
          </p:cNvPr>
          <p:cNvSpPr>
            <a:spLocks noGrp="1"/>
          </p:cNvSpPr>
          <p:nvPr>
            <p:ph idx="1"/>
          </p:nvPr>
        </p:nvSpPr>
        <p:spPr/>
        <p:txBody>
          <a:bodyPr/>
          <a:lstStyle/>
          <a:p>
            <a:pPr>
              <a:lnSpc>
                <a:spcPct val="150000"/>
              </a:lnSpc>
            </a:pPr>
            <a:r>
              <a:rPr lang="en-US" sz="2000" dirty="0"/>
              <a:t>Is the function of buffers, lungs and kidneys. Liver acts as the third organ for acid base regulation. </a:t>
            </a:r>
          </a:p>
          <a:p>
            <a:pPr>
              <a:lnSpc>
                <a:spcPct val="150000"/>
              </a:lnSpc>
            </a:pPr>
            <a:r>
              <a:rPr lang="en-US" sz="2000" dirty="0"/>
              <a:t>Acid-base hemostasis is maintained by respiratory control of the partial pressure of carbon dioxide (PCO</a:t>
            </a:r>
            <a:r>
              <a:rPr lang="en-US" sz="2000" baseline="-25000" dirty="0"/>
              <a:t>2</a:t>
            </a:r>
            <a:r>
              <a:rPr lang="en-US" sz="2000" dirty="0"/>
              <a:t>) through changes in alveolar ventilation and control of HCO</a:t>
            </a:r>
            <a:r>
              <a:rPr lang="en-US" sz="2000" baseline="-25000" dirty="0"/>
              <a:t>3</a:t>
            </a:r>
            <a:r>
              <a:rPr lang="en-US" sz="2000" baseline="30000" dirty="0"/>
              <a:t>-</a:t>
            </a:r>
            <a:r>
              <a:rPr lang="en-US" sz="2000" dirty="0"/>
              <a:t> reabsorption and H</a:t>
            </a:r>
            <a:r>
              <a:rPr lang="en-US" sz="2000" baseline="30000" dirty="0"/>
              <a:t>+</a:t>
            </a:r>
            <a:r>
              <a:rPr lang="en-US" sz="2000" dirty="0"/>
              <a:t> excretion by kidneys.</a:t>
            </a:r>
          </a:p>
          <a:p>
            <a:pPr>
              <a:lnSpc>
                <a:spcPct val="150000"/>
              </a:lnSpc>
            </a:pPr>
            <a:r>
              <a:rPr lang="en-US" sz="2000" dirty="0"/>
              <a:t>Henderson-Hasselbalch equation describes the co-relation of metabolic and respiratory regulation, which maintains </a:t>
            </a:r>
            <a:r>
              <a:rPr lang="en-US" sz="2000" dirty="0" err="1"/>
              <a:t>pH.</a:t>
            </a:r>
            <a:endParaRPr lang="en-US" sz="2000" dirty="0"/>
          </a:p>
          <a:p>
            <a:pPr marL="457200" lvl="1" indent="0">
              <a:lnSpc>
                <a:spcPct val="150000"/>
              </a:lnSpc>
              <a:buNone/>
            </a:pPr>
            <a:r>
              <a:rPr lang="en-US" sz="2000" dirty="0"/>
              <a:t>		</a:t>
            </a:r>
          </a:p>
          <a:p>
            <a:pPr marL="457200" lvl="1" indent="0" algn="ctr">
              <a:lnSpc>
                <a:spcPct val="150000"/>
              </a:lnSpc>
              <a:buNone/>
            </a:pPr>
            <a:endParaRPr lang="en-IN" sz="2000" dirty="0"/>
          </a:p>
        </p:txBody>
      </p:sp>
      <p:pic>
        <p:nvPicPr>
          <p:cNvPr id="7" name="Picture 6">
            <a:extLst>
              <a:ext uri="{FF2B5EF4-FFF2-40B4-BE49-F238E27FC236}">
                <a16:creationId xmlns:a16="http://schemas.microsoft.com/office/drawing/2014/main" id="{A67C91D4-7E0E-408B-B27E-6D8113159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576" y="4952211"/>
            <a:ext cx="3306064" cy="1341276"/>
          </a:xfrm>
          <a:prstGeom prst="rect">
            <a:avLst/>
          </a:prstGeom>
        </p:spPr>
      </p:pic>
    </p:spTree>
    <p:extLst>
      <p:ext uri="{BB962C8B-B14F-4D97-AF65-F5344CB8AC3E}">
        <p14:creationId xmlns:p14="http://schemas.microsoft.com/office/powerpoint/2010/main" val="279260848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CA6909-68EE-485A-8B4E-D9CF5E2DADCF}"/>
              </a:ext>
            </a:extLst>
          </p:cNvPr>
          <p:cNvSpPr>
            <a:spLocks noGrp="1"/>
          </p:cNvSpPr>
          <p:nvPr>
            <p:ph type="title"/>
          </p:nvPr>
        </p:nvSpPr>
        <p:spPr>
          <a:xfrm>
            <a:off x="838200" y="325064"/>
            <a:ext cx="10515600" cy="1325563"/>
          </a:xfrm>
        </p:spPr>
        <p:txBody>
          <a:bodyPr>
            <a:normAutofit/>
          </a:bodyPr>
          <a:lstStyle/>
          <a:p>
            <a:r>
              <a:rPr lang="en-US" sz="4000" dirty="0"/>
              <a:t>Hydrogen Ion Homeostasis</a:t>
            </a:r>
            <a:endParaRPr lang="en-IN" sz="4000" dirty="0"/>
          </a:p>
        </p:txBody>
      </p:sp>
      <p:graphicFrame>
        <p:nvGraphicFramePr>
          <p:cNvPr id="10" name="Content Placeholder 9">
            <a:extLst>
              <a:ext uri="{FF2B5EF4-FFF2-40B4-BE49-F238E27FC236}">
                <a16:creationId xmlns:a16="http://schemas.microsoft.com/office/drawing/2014/main" id="{225D1413-D2BC-468E-9720-8E6572729B12}"/>
              </a:ext>
            </a:extLst>
          </p:cNvPr>
          <p:cNvGraphicFramePr>
            <a:graphicFrameLocks noGrp="1"/>
          </p:cNvGraphicFramePr>
          <p:nvPr>
            <p:ph idx="1"/>
            <p:extLst/>
          </p:nvPr>
        </p:nvGraphicFramePr>
        <p:xfrm>
          <a:off x="772998" y="1825625"/>
          <a:ext cx="1058080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4" name="Straight Arrow Connector 13">
            <a:extLst>
              <a:ext uri="{FF2B5EF4-FFF2-40B4-BE49-F238E27FC236}">
                <a16:creationId xmlns:a16="http://schemas.microsoft.com/office/drawing/2014/main" id="{878F1FBB-96A0-4C5C-B392-A0EA2B8A831F}"/>
              </a:ext>
            </a:extLst>
          </p:cNvPr>
          <p:cNvCxnSpPr>
            <a:cxnSpLocks/>
          </p:cNvCxnSpPr>
          <p:nvPr/>
        </p:nvCxnSpPr>
        <p:spPr>
          <a:xfrm>
            <a:off x="6063399" y="2696066"/>
            <a:ext cx="0" cy="8012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B82B696-E20C-48D2-BBF0-6EB5A7A0A92D}"/>
              </a:ext>
            </a:extLst>
          </p:cNvPr>
          <p:cNvCxnSpPr/>
          <p:nvPr/>
        </p:nvCxnSpPr>
        <p:spPr>
          <a:xfrm flipV="1">
            <a:off x="7550870" y="2441542"/>
            <a:ext cx="556182" cy="499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958605D-35E8-4720-AEF5-E5A5714EE8DE}"/>
              </a:ext>
            </a:extLst>
          </p:cNvPr>
          <p:cNvCxnSpPr/>
          <p:nvPr/>
        </p:nvCxnSpPr>
        <p:spPr>
          <a:xfrm flipV="1">
            <a:off x="6523348" y="3252247"/>
            <a:ext cx="565609" cy="405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59657B6-1903-471C-A8D6-AF106EA4DDF1}"/>
              </a:ext>
            </a:extLst>
          </p:cNvPr>
          <p:cNvCxnSpPr/>
          <p:nvPr/>
        </p:nvCxnSpPr>
        <p:spPr>
          <a:xfrm>
            <a:off x="4871892" y="3240464"/>
            <a:ext cx="641022" cy="4171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FBF42DC-886D-4EA2-A1C4-9F4F64D86DFB}"/>
              </a:ext>
            </a:extLst>
          </p:cNvPr>
          <p:cNvCxnSpPr>
            <a:cxnSpLocks/>
          </p:cNvCxnSpPr>
          <p:nvPr/>
        </p:nvCxnSpPr>
        <p:spPr>
          <a:xfrm>
            <a:off x="7711126" y="4534293"/>
            <a:ext cx="707010" cy="2450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7B9C7C6-8CE3-47CC-8B58-8E74A2746177}"/>
              </a:ext>
            </a:extLst>
          </p:cNvPr>
          <p:cNvCxnSpPr/>
          <p:nvPr/>
        </p:nvCxnSpPr>
        <p:spPr>
          <a:xfrm>
            <a:off x="6664751" y="4147794"/>
            <a:ext cx="518474" cy="1602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2E8B428-E774-4DF6-8BB5-F10F9ED64BDB}"/>
              </a:ext>
            </a:extLst>
          </p:cNvPr>
          <p:cNvCxnSpPr/>
          <p:nvPr/>
        </p:nvCxnSpPr>
        <p:spPr>
          <a:xfrm>
            <a:off x="6221691" y="4402318"/>
            <a:ext cx="443060" cy="94268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B9813BB-A16E-4414-9A58-CBAB498BF549}"/>
              </a:ext>
            </a:extLst>
          </p:cNvPr>
          <p:cNvCxnSpPr/>
          <p:nvPr/>
        </p:nvCxnSpPr>
        <p:spPr>
          <a:xfrm flipH="1">
            <a:off x="5512914" y="4534293"/>
            <a:ext cx="293997" cy="81070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FC536ED-CC69-4FE6-AF2C-421BBE546FE9}"/>
              </a:ext>
            </a:extLst>
          </p:cNvPr>
          <p:cNvCxnSpPr>
            <a:cxnSpLocks/>
          </p:cNvCxnSpPr>
          <p:nvPr/>
        </p:nvCxnSpPr>
        <p:spPr>
          <a:xfrm flipV="1">
            <a:off x="4760536" y="4147794"/>
            <a:ext cx="829559" cy="25156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6EEBF70-C135-4D0B-8200-2F4029923B0F}"/>
              </a:ext>
            </a:extLst>
          </p:cNvPr>
          <p:cNvCxnSpPr/>
          <p:nvPr/>
        </p:nvCxnSpPr>
        <p:spPr>
          <a:xfrm flipH="1">
            <a:off x="3016577" y="4399356"/>
            <a:ext cx="113121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7F4A4F6-6D2B-4287-8ADC-CD6C98D49DE4}"/>
              </a:ext>
            </a:extLst>
          </p:cNvPr>
          <p:cNvSpPr txBox="1"/>
          <p:nvPr/>
        </p:nvSpPr>
        <p:spPr>
          <a:xfrm>
            <a:off x="2078609" y="4245467"/>
            <a:ext cx="1046376" cy="307777"/>
          </a:xfrm>
          <a:prstGeom prst="rect">
            <a:avLst/>
          </a:prstGeom>
          <a:noFill/>
        </p:spPr>
        <p:txBody>
          <a:bodyPr wrap="square" rtlCol="0">
            <a:spAutoFit/>
          </a:bodyPr>
          <a:lstStyle/>
          <a:p>
            <a:r>
              <a:rPr lang="en-US" sz="1400" dirty="0"/>
              <a:t>CO</a:t>
            </a:r>
            <a:r>
              <a:rPr lang="en-US" sz="1400" baseline="-25000" dirty="0"/>
              <a:t>2</a:t>
            </a:r>
            <a:r>
              <a:rPr lang="en-US" sz="1400" dirty="0"/>
              <a:t>+H</a:t>
            </a:r>
            <a:r>
              <a:rPr lang="en-US" sz="1400" baseline="-25000" dirty="0"/>
              <a:t>2</a:t>
            </a:r>
            <a:r>
              <a:rPr lang="en-US" sz="1400" dirty="0"/>
              <a:t>O</a:t>
            </a:r>
            <a:endParaRPr lang="en-IN" sz="1400" dirty="0"/>
          </a:p>
        </p:txBody>
      </p:sp>
      <p:sp>
        <p:nvSpPr>
          <p:cNvPr id="40" name="TextBox 39">
            <a:extLst>
              <a:ext uri="{FF2B5EF4-FFF2-40B4-BE49-F238E27FC236}">
                <a16:creationId xmlns:a16="http://schemas.microsoft.com/office/drawing/2014/main" id="{9A645EC2-5788-4CB1-9E1E-A2AE2CFCE3D4}"/>
              </a:ext>
            </a:extLst>
          </p:cNvPr>
          <p:cNvSpPr txBox="1"/>
          <p:nvPr/>
        </p:nvSpPr>
        <p:spPr>
          <a:xfrm rot="20614022">
            <a:off x="4869880" y="4004161"/>
            <a:ext cx="616961" cy="261610"/>
          </a:xfrm>
          <a:prstGeom prst="rect">
            <a:avLst/>
          </a:prstGeom>
          <a:noFill/>
        </p:spPr>
        <p:txBody>
          <a:bodyPr wrap="square" rtlCol="0">
            <a:spAutoFit/>
          </a:bodyPr>
          <a:lstStyle/>
          <a:p>
            <a:r>
              <a:rPr lang="en-US" sz="1100" dirty="0"/>
              <a:t>HCO3</a:t>
            </a:r>
            <a:r>
              <a:rPr lang="en-US" sz="1100" baseline="30000" dirty="0"/>
              <a:t>-</a:t>
            </a:r>
            <a:endParaRPr lang="en-IN" sz="1100" baseline="30000" dirty="0"/>
          </a:p>
        </p:txBody>
      </p:sp>
      <p:sp>
        <p:nvSpPr>
          <p:cNvPr id="41" name="TextBox 40">
            <a:extLst>
              <a:ext uri="{FF2B5EF4-FFF2-40B4-BE49-F238E27FC236}">
                <a16:creationId xmlns:a16="http://schemas.microsoft.com/office/drawing/2014/main" id="{A91E5CFC-610E-4094-A1F4-2D46F7B6EC99}"/>
              </a:ext>
            </a:extLst>
          </p:cNvPr>
          <p:cNvSpPr txBox="1"/>
          <p:nvPr/>
        </p:nvSpPr>
        <p:spPr>
          <a:xfrm>
            <a:off x="3352996" y="4095562"/>
            <a:ext cx="665767" cy="307777"/>
          </a:xfrm>
          <a:prstGeom prst="rect">
            <a:avLst/>
          </a:prstGeom>
          <a:noFill/>
        </p:spPr>
        <p:txBody>
          <a:bodyPr wrap="square" rtlCol="0">
            <a:spAutoFit/>
          </a:bodyPr>
          <a:lstStyle/>
          <a:p>
            <a:r>
              <a:rPr lang="en-US" sz="1400" dirty="0"/>
              <a:t>CA*</a:t>
            </a:r>
            <a:endParaRPr lang="en-IN" sz="1400" dirty="0"/>
          </a:p>
        </p:txBody>
      </p:sp>
      <p:cxnSp>
        <p:nvCxnSpPr>
          <p:cNvPr id="43" name="Straight Arrow Connector 42">
            <a:extLst>
              <a:ext uri="{FF2B5EF4-FFF2-40B4-BE49-F238E27FC236}">
                <a16:creationId xmlns:a16="http://schemas.microsoft.com/office/drawing/2014/main" id="{5FE571F4-D30C-4A88-AB67-C14BF7EEAED5}"/>
              </a:ext>
            </a:extLst>
          </p:cNvPr>
          <p:cNvCxnSpPr/>
          <p:nvPr/>
        </p:nvCxnSpPr>
        <p:spPr>
          <a:xfrm flipH="1">
            <a:off x="1696825" y="4553244"/>
            <a:ext cx="480767" cy="8860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5CA1AA5-D2B3-492A-9FA8-F374B01B1521}"/>
              </a:ext>
            </a:extLst>
          </p:cNvPr>
          <p:cNvSpPr txBox="1"/>
          <p:nvPr/>
        </p:nvSpPr>
        <p:spPr>
          <a:xfrm>
            <a:off x="1178349" y="5562377"/>
            <a:ext cx="1423448" cy="307777"/>
          </a:xfrm>
          <a:prstGeom prst="rect">
            <a:avLst/>
          </a:prstGeom>
          <a:noFill/>
        </p:spPr>
        <p:txBody>
          <a:bodyPr wrap="square" rtlCol="0">
            <a:spAutoFit/>
          </a:bodyPr>
          <a:lstStyle/>
          <a:p>
            <a:r>
              <a:rPr lang="en-US" sz="1400" dirty="0"/>
              <a:t>Excretion</a:t>
            </a:r>
            <a:endParaRPr lang="en-IN" sz="1400" dirty="0"/>
          </a:p>
        </p:txBody>
      </p:sp>
      <p:sp>
        <p:nvSpPr>
          <p:cNvPr id="45" name="TextBox 44">
            <a:extLst>
              <a:ext uri="{FF2B5EF4-FFF2-40B4-BE49-F238E27FC236}">
                <a16:creationId xmlns:a16="http://schemas.microsoft.com/office/drawing/2014/main" id="{66C8A756-6A57-4A76-867C-E567CB4BD9C9}"/>
              </a:ext>
            </a:extLst>
          </p:cNvPr>
          <p:cNvSpPr txBox="1"/>
          <p:nvPr/>
        </p:nvSpPr>
        <p:spPr>
          <a:xfrm>
            <a:off x="9459796" y="6306749"/>
            <a:ext cx="2903456" cy="307777"/>
          </a:xfrm>
          <a:prstGeom prst="rect">
            <a:avLst/>
          </a:prstGeom>
          <a:noFill/>
        </p:spPr>
        <p:txBody>
          <a:bodyPr wrap="square" rtlCol="0">
            <a:spAutoFit/>
          </a:bodyPr>
          <a:lstStyle/>
          <a:p>
            <a:r>
              <a:rPr lang="en-US" sz="1400" dirty="0"/>
              <a:t>*Carbonic anhydrase</a:t>
            </a:r>
            <a:endParaRPr lang="en-IN" sz="1400" dirty="0"/>
          </a:p>
        </p:txBody>
      </p:sp>
      <p:pic>
        <p:nvPicPr>
          <p:cNvPr id="3" name="Picture 2">
            <a:extLst>
              <a:ext uri="{FF2B5EF4-FFF2-40B4-BE49-F238E27FC236}">
                <a16:creationId xmlns:a16="http://schemas.microsoft.com/office/drawing/2014/main" id="{0A3AC641-DB9D-440A-A4EF-90271F054D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107052" y="2009041"/>
            <a:ext cx="917148" cy="595127"/>
          </a:xfrm>
          <a:prstGeom prst="rect">
            <a:avLst/>
          </a:prstGeom>
        </p:spPr>
      </p:pic>
      <p:pic>
        <p:nvPicPr>
          <p:cNvPr id="6" name="Picture 5">
            <a:extLst>
              <a:ext uri="{FF2B5EF4-FFF2-40B4-BE49-F238E27FC236}">
                <a16:creationId xmlns:a16="http://schemas.microsoft.com/office/drawing/2014/main" id="{31E352C7-CD6F-4862-B2AD-168147C5FD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40511" y="4779389"/>
            <a:ext cx="707009" cy="668291"/>
          </a:xfrm>
          <a:prstGeom prst="rect">
            <a:avLst/>
          </a:prstGeom>
        </p:spPr>
      </p:pic>
      <p:pic>
        <p:nvPicPr>
          <p:cNvPr id="8" name="Picture 7">
            <a:extLst>
              <a:ext uri="{FF2B5EF4-FFF2-40B4-BE49-F238E27FC236}">
                <a16:creationId xmlns:a16="http://schemas.microsoft.com/office/drawing/2014/main" id="{39898798-72AA-4C87-AF7C-D6093C7BDE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2018" y="5783566"/>
            <a:ext cx="1006379" cy="578668"/>
          </a:xfrm>
          <a:prstGeom prst="rect">
            <a:avLst/>
          </a:prstGeom>
        </p:spPr>
      </p:pic>
    </p:spTree>
    <p:extLst>
      <p:ext uri="{BB962C8B-B14F-4D97-AF65-F5344CB8AC3E}">
        <p14:creationId xmlns:p14="http://schemas.microsoft.com/office/powerpoint/2010/main" val="303874940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75E7-304F-42E5-96F6-F490252204B2}"/>
              </a:ext>
            </a:extLst>
          </p:cNvPr>
          <p:cNvSpPr>
            <a:spLocks noGrp="1"/>
          </p:cNvSpPr>
          <p:nvPr>
            <p:ph type="title"/>
          </p:nvPr>
        </p:nvSpPr>
        <p:spPr/>
        <p:txBody>
          <a:bodyPr/>
          <a:lstStyle/>
          <a:p>
            <a:r>
              <a:rPr lang="en-US" dirty="0"/>
              <a:t>Regulation of Acid Base</a:t>
            </a:r>
            <a:endParaRPr lang="en-IN" dirty="0"/>
          </a:p>
        </p:txBody>
      </p:sp>
      <p:sp>
        <p:nvSpPr>
          <p:cNvPr id="3" name="Content Placeholder 2">
            <a:extLst>
              <a:ext uri="{FF2B5EF4-FFF2-40B4-BE49-F238E27FC236}">
                <a16:creationId xmlns:a16="http://schemas.microsoft.com/office/drawing/2014/main" id="{675BFBCD-55F8-4EF7-BE18-0EDC93CA883E}"/>
              </a:ext>
            </a:extLst>
          </p:cNvPr>
          <p:cNvSpPr>
            <a:spLocks noGrp="1"/>
          </p:cNvSpPr>
          <p:nvPr>
            <p:ph idx="1"/>
          </p:nvPr>
        </p:nvSpPr>
        <p:spPr/>
        <p:txBody>
          <a:bodyPr/>
          <a:lstStyle/>
          <a:p>
            <a:pPr marL="0" indent="0">
              <a:buNone/>
            </a:pPr>
            <a:r>
              <a:rPr lang="en-US" sz="2000" dirty="0"/>
              <a:t>Buffers:</a:t>
            </a:r>
          </a:p>
          <a:p>
            <a:pPr lvl="1">
              <a:lnSpc>
                <a:spcPct val="150000"/>
              </a:lnSpc>
            </a:pPr>
            <a:r>
              <a:rPr lang="en-US" sz="2000" dirty="0"/>
              <a:t>Chemical systems which either release or accept H</a:t>
            </a:r>
            <a:r>
              <a:rPr lang="en-US" sz="2000" baseline="30000" dirty="0"/>
              <a:t>+</a:t>
            </a:r>
            <a:r>
              <a:rPr lang="en-US" sz="2000" dirty="0"/>
              <a:t>.</a:t>
            </a:r>
          </a:p>
          <a:p>
            <a:pPr lvl="1">
              <a:lnSpc>
                <a:spcPct val="150000"/>
              </a:lnSpc>
            </a:pPr>
            <a:r>
              <a:rPr lang="en-US" sz="2000" dirty="0"/>
              <a:t>Minimize change in pH induced by an acid or base.</a:t>
            </a:r>
          </a:p>
          <a:p>
            <a:pPr lvl="1">
              <a:lnSpc>
                <a:spcPct val="150000"/>
              </a:lnSpc>
            </a:pPr>
            <a:r>
              <a:rPr lang="en-US" sz="2000" dirty="0"/>
              <a:t>Provide immediate defense.</a:t>
            </a:r>
          </a:p>
          <a:p>
            <a:pPr lvl="1">
              <a:lnSpc>
                <a:spcPct val="150000"/>
              </a:lnSpc>
            </a:pPr>
            <a:r>
              <a:rPr lang="en-US" sz="2000" dirty="0"/>
              <a:t>Act fastest but has least buffering power.</a:t>
            </a:r>
          </a:p>
          <a:p>
            <a:pPr lvl="1">
              <a:lnSpc>
                <a:spcPct val="150000"/>
              </a:lnSpc>
            </a:pPr>
            <a:r>
              <a:rPr lang="en-US" sz="2000" dirty="0"/>
              <a:t>E.g. Bicarbonate, phosphate, proteins, hemoglobin, and bone bicarbonate.</a:t>
            </a:r>
          </a:p>
          <a:p>
            <a:endParaRPr lang="en-IN" sz="2000" dirty="0"/>
          </a:p>
        </p:txBody>
      </p:sp>
    </p:spTree>
    <p:extLst>
      <p:ext uri="{BB962C8B-B14F-4D97-AF65-F5344CB8AC3E}">
        <p14:creationId xmlns:p14="http://schemas.microsoft.com/office/powerpoint/2010/main" val="355834562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FC295-C8E4-442B-BCA3-12109AFCF25E}"/>
              </a:ext>
            </a:extLst>
          </p:cNvPr>
          <p:cNvSpPr>
            <a:spLocks noGrp="1"/>
          </p:cNvSpPr>
          <p:nvPr>
            <p:ph type="title"/>
          </p:nvPr>
        </p:nvSpPr>
        <p:spPr/>
        <p:txBody>
          <a:bodyPr/>
          <a:lstStyle/>
          <a:p>
            <a:r>
              <a:rPr lang="en-US" dirty="0"/>
              <a:t>Learning Objectives:</a:t>
            </a:r>
            <a:endParaRPr lang="en-IN" dirty="0"/>
          </a:p>
        </p:txBody>
      </p:sp>
      <p:sp>
        <p:nvSpPr>
          <p:cNvPr id="3" name="Content Placeholder 2">
            <a:extLst>
              <a:ext uri="{FF2B5EF4-FFF2-40B4-BE49-F238E27FC236}">
                <a16:creationId xmlns:a16="http://schemas.microsoft.com/office/drawing/2014/main" id="{B2A7118E-D91A-4FD4-B25D-ECEDC56CDD00}"/>
              </a:ext>
            </a:extLst>
          </p:cNvPr>
          <p:cNvSpPr>
            <a:spLocks noGrp="1"/>
          </p:cNvSpPr>
          <p:nvPr>
            <p:ph idx="1"/>
          </p:nvPr>
        </p:nvSpPr>
        <p:spPr/>
        <p:txBody>
          <a:bodyPr/>
          <a:lstStyle/>
          <a:p>
            <a:pPr>
              <a:lnSpc>
                <a:spcPct val="150000"/>
              </a:lnSpc>
            </a:pPr>
            <a:r>
              <a:rPr lang="en-US" sz="2000" dirty="0"/>
              <a:t>Describe various aspects of ABG sampling.</a:t>
            </a:r>
          </a:p>
          <a:p>
            <a:pPr>
              <a:lnSpc>
                <a:spcPct val="150000"/>
              </a:lnSpc>
            </a:pPr>
            <a:r>
              <a:rPr lang="en-US" sz="2000" dirty="0"/>
              <a:t>Describe normal acid-base hemostasis.</a:t>
            </a:r>
          </a:p>
          <a:p>
            <a:pPr>
              <a:lnSpc>
                <a:spcPct val="150000"/>
              </a:lnSpc>
            </a:pPr>
            <a:r>
              <a:rPr lang="en-US" sz="2000" dirty="0"/>
              <a:t>Arterial blood gas interpretation.</a:t>
            </a:r>
            <a:endParaRPr lang="en-IN" sz="2000" dirty="0"/>
          </a:p>
        </p:txBody>
      </p:sp>
    </p:spTree>
    <p:extLst>
      <p:ext uri="{BB962C8B-B14F-4D97-AF65-F5344CB8AC3E}">
        <p14:creationId xmlns:p14="http://schemas.microsoft.com/office/powerpoint/2010/main" val="375896186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7A32C-79B1-42B9-B88F-81E5E2E6E47F}"/>
              </a:ext>
            </a:extLst>
          </p:cNvPr>
          <p:cNvSpPr>
            <a:spLocks noGrp="1"/>
          </p:cNvSpPr>
          <p:nvPr>
            <p:ph type="title"/>
          </p:nvPr>
        </p:nvSpPr>
        <p:spPr/>
        <p:txBody>
          <a:bodyPr/>
          <a:lstStyle/>
          <a:p>
            <a:r>
              <a:rPr lang="en-US" dirty="0"/>
              <a:t>Regulation of Acid Base</a:t>
            </a:r>
            <a:endParaRPr lang="en-IN" dirty="0"/>
          </a:p>
        </p:txBody>
      </p:sp>
      <p:sp>
        <p:nvSpPr>
          <p:cNvPr id="3" name="Content Placeholder 2">
            <a:extLst>
              <a:ext uri="{FF2B5EF4-FFF2-40B4-BE49-F238E27FC236}">
                <a16:creationId xmlns:a16="http://schemas.microsoft.com/office/drawing/2014/main" id="{91D9CD96-0654-4ACB-9594-4C2E523BF271}"/>
              </a:ext>
            </a:extLst>
          </p:cNvPr>
          <p:cNvSpPr>
            <a:spLocks noGrp="1"/>
          </p:cNvSpPr>
          <p:nvPr>
            <p:ph idx="1"/>
          </p:nvPr>
        </p:nvSpPr>
        <p:spPr/>
        <p:txBody>
          <a:bodyPr>
            <a:normAutofit/>
          </a:bodyPr>
          <a:lstStyle/>
          <a:p>
            <a:pPr marL="0" indent="0">
              <a:lnSpc>
                <a:spcPct val="150000"/>
              </a:lnSpc>
              <a:buNone/>
            </a:pPr>
            <a:r>
              <a:rPr lang="en-US" sz="2000" dirty="0"/>
              <a:t>Respiratory Regulation</a:t>
            </a:r>
          </a:p>
          <a:p>
            <a:pPr lvl="1">
              <a:lnSpc>
                <a:spcPct val="150000"/>
              </a:lnSpc>
            </a:pPr>
            <a:r>
              <a:rPr lang="en-US" sz="2000" dirty="0"/>
              <a:t>By excreting volatile acids, lung regulates PaCO</a:t>
            </a:r>
            <a:r>
              <a:rPr lang="en-US" sz="2000" baseline="-25000" dirty="0"/>
              <a:t>2</a:t>
            </a:r>
            <a:r>
              <a:rPr lang="en-US" sz="2000" dirty="0"/>
              <a:t>.</a:t>
            </a:r>
          </a:p>
          <a:p>
            <a:pPr lvl="1">
              <a:lnSpc>
                <a:spcPct val="150000"/>
              </a:lnSpc>
            </a:pPr>
            <a:r>
              <a:rPr lang="en-US" sz="2000" dirty="0"/>
              <a:t>Modulated by brainstem respiratory centers, which alters alveolar ventilation in an attempt to keep plasma pH within normal range. </a:t>
            </a:r>
          </a:p>
          <a:p>
            <a:pPr lvl="1">
              <a:lnSpc>
                <a:spcPct val="150000"/>
              </a:lnSpc>
            </a:pPr>
            <a:r>
              <a:rPr lang="en-US" sz="2000" dirty="0"/>
              <a:t>The chemoreceptor sense any derangement in acid base balance and send afferent signals to brainstem respiratory centers. </a:t>
            </a:r>
          </a:p>
          <a:p>
            <a:pPr lvl="1">
              <a:lnSpc>
                <a:spcPct val="150000"/>
              </a:lnSpc>
            </a:pPr>
            <a:r>
              <a:rPr lang="en-US" sz="2000" dirty="0"/>
              <a:t>Respiratory regulation acts rapidly ( in seconds to minutes) and has double buffering power as compared to chemical buffers.</a:t>
            </a:r>
            <a:endParaRPr lang="en-IN" sz="2000" dirty="0"/>
          </a:p>
        </p:txBody>
      </p:sp>
    </p:spTree>
    <p:extLst>
      <p:ext uri="{BB962C8B-B14F-4D97-AF65-F5344CB8AC3E}">
        <p14:creationId xmlns:p14="http://schemas.microsoft.com/office/powerpoint/2010/main" val="420680760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6AEC-DEA1-49D7-A5E6-24671E75B7B7}"/>
              </a:ext>
            </a:extLst>
          </p:cNvPr>
          <p:cNvSpPr>
            <a:spLocks noGrp="1"/>
          </p:cNvSpPr>
          <p:nvPr>
            <p:ph type="title"/>
          </p:nvPr>
        </p:nvSpPr>
        <p:spPr/>
        <p:txBody>
          <a:bodyPr/>
          <a:lstStyle/>
          <a:p>
            <a:r>
              <a:rPr lang="en-US" dirty="0"/>
              <a:t>Regulation of Acid Base</a:t>
            </a:r>
            <a:endParaRPr lang="en-IN" dirty="0"/>
          </a:p>
        </p:txBody>
      </p:sp>
      <p:sp>
        <p:nvSpPr>
          <p:cNvPr id="3" name="Content Placeholder 2">
            <a:extLst>
              <a:ext uri="{FF2B5EF4-FFF2-40B4-BE49-F238E27FC236}">
                <a16:creationId xmlns:a16="http://schemas.microsoft.com/office/drawing/2014/main" id="{6F93924C-6971-4005-ACC4-51CF74119BAC}"/>
              </a:ext>
            </a:extLst>
          </p:cNvPr>
          <p:cNvSpPr>
            <a:spLocks noGrp="1"/>
          </p:cNvSpPr>
          <p:nvPr>
            <p:ph idx="1"/>
          </p:nvPr>
        </p:nvSpPr>
        <p:spPr/>
        <p:txBody>
          <a:bodyPr>
            <a:normAutofit/>
          </a:bodyPr>
          <a:lstStyle/>
          <a:p>
            <a:pPr marL="0" indent="0">
              <a:buNone/>
            </a:pPr>
            <a:r>
              <a:rPr lang="en-US" sz="2000" dirty="0"/>
              <a:t>Renal Regulation:</a:t>
            </a:r>
          </a:p>
          <a:p>
            <a:pPr lvl="1">
              <a:lnSpc>
                <a:spcPct val="150000"/>
              </a:lnSpc>
            </a:pPr>
            <a:r>
              <a:rPr lang="en-US" sz="2000" dirty="0"/>
              <a:t>Maintain plasma HCO</a:t>
            </a:r>
            <a:r>
              <a:rPr lang="en-US" sz="2000" baseline="-25000" dirty="0"/>
              <a:t>3</a:t>
            </a:r>
            <a:r>
              <a:rPr lang="en-US" sz="2000" dirty="0"/>
              <a:t> concentration and thereby pH regulation. </a:t>
            </a:r>
          </a:p>
          <a:p>
            <a:pPr lvl="1">
              <a:lnSpc>
                <a:spcPct val="150000"/>
              </a:lnSpc>
            </a:pPr>
            <a:r>
              <a:rPr lang="en-US" sz="2000" dirty="0"/>
              <a:t>Most powerful buffer system, which starts within hours, and takes 5-6 days to peak effect. </a:t>
            </a:r>
          </a:p>
          <a:p>
            <a:pPr lvl="1">
              <a:lnSpc>
                <a:spcPct val="150000"/>
              </a:lnSpc>
            </a:pPr>
            <a:r>
              <a:rPr lang="en-US" sz="2000" dirty="0"/>
              <a:t>Kidney regulates HCO</a:t>
            </a:r>
            <a:r>
              <a:rPr lang="en-US" sz="2000" baseline="-25000" dirty="0"/>
              <a:t>3 </a:t>
            </a:r>
            <a:r>
              <a:rPr lang="en-US" sz="2000" dirty="0"/>
              <a:t>by excreting non-volatile fixed acids by following three main mechanisms:</a:t>
            </a:r>
          </a:p>
          <a:p>
            <a:pPr lvl="2">
              <a:lnSpc>
                <a:spcPct val="150000"/>
              </a:lnSpc>
            </a:pPr>
            <a:r>
              <a:rPr lang="en-US" sz="2000" dirty="0"/>
              <a:t>Excretion of H</a:t>
            </a:r>
            <a:r>
              <a:rPr lang="en-US" sz="2000" baseline="30000" dirty="0"/>
              <a:t>+ </a:t>
            </a:r>
            <a:r>
              <a:rPr lang="en-US" sz="2000" dirty="0"/>
              <a:t>ion by tubular secretion. </a:t>
            </a:r>
          </a:p>
          <a:p>
            <a:pPr lvl="2">
              <a:lnSpc>
                <a:spcPct val="150000"/>
              </a:lnSpc>
            </a:pPr>
            <a:r>
              <a:rPr lang="en-US" sz="2000" dirty="0"/>
              <a:t>Reabsorption of filtered bicarbonate ions.</a:t>
            </a:r>
          </a:p>
          <a:p>
            <a:pPr lvl="2">
              <a:lnSpc>
                <a:spcPct val="150000"/>
              </a:lnSpc>
            </a:pPr>
            <a:r>
              <a:rPr lang="en-US" sz="2000" dirty="0"/>
              <a:t>Production of new HCO</a:t>
            </a:r>
            <a:r>
              <a:rPr lang="en-US" sz="2000" baseline="-25000" dirty="0"/>
              <a:t>3</a:t>
            </a:r>
            <a:r>
              <a:rPr lang="en-US" sz="2000" baseline="30000" dirty="0"/>
              <a:t>- </a:t>
            </a:r>
            <a:r>
              <a:rPr lang="en-US" sz="2000" dirty="0"/>
              <a:t>ions.</a:t>
            </a:r>
            <a:endParaRPr lang="en-IN" sz="2000" dirty="0"/>
          </a:p>
        </p:txBody>
      </p:sp>
    </p:spTree>
    <p:extLst>
      <p:ext uri="{BB962C8B-B14F-4D97-AF65-F5344CB8AC3E}">
        <p14:creationId xmlns:p14="http://schemas.microsoft.com/office/powerpoint/2010/main" val="645589956"/>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E22C1-7C9C-4AF6-ACF0-82721AA18FDB}"/>
              </a:ext>
            </a:extLst>
          </p:cNvPr>
          <p:cNvSpPr>
            <a:spLocks noGrp="1"/>
          </p:cNvSpPr>
          <p:nvPr>
            <p:ph type="title"/>
          </p:nvPr>
        </p:nvSpPr>
        <p:spPr>
          <a:xfrm>
            <a:off x="838200" y="146237"/>
            <a:ext cx="10515600" cy="1114883"/>
          </a:xfrm>
        </p:spPr>
        <p:txBody>
          <a:bodyPr>
            <a:normAutofit/>
          </a:bodyPr>
          <a:lstStyle/>
          <a:p>
            <a:r>
              <a:rPr lang="en-US" sz="4000" dirty="0"/>
              <a:t>Regulation of Acid Base</a:t>
            </a:r>
            <a:endParaRPr lang="en-IN" sz="4000" dirty="0"/>
          </a:p>
        </p:txBody>
      </p:sp>
      <p:pic>
        <p:nvPicPr>
          <p:cNvPr id="5" name="Content Placeholder 4">
            <a:extLst>
              <a:ext uri="{FF2B5EF4-FFF2-40B4-BE49-F238E27FC236}">
                <a16:creationId xmlns:a16="http://schemas.microsoft.com/office/drawing/2014/main" id="{8C452BDA-C6BE-4311-A18E-7CFBEFCE67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1647" y="1136021"/>
            <a:ext cx="7325411" cy="4585957"/>
          </a:xfrm>
        </p:spPr>
      </p:pic>
      <p:sp>
        <p:nvSpPr>
          <p:cNvPr id="6" name="TextBox 5">
            <a:extLst>
              <a:ext uri="{FF2B5EF4-FFF2-40B4-BE49-F238E27FC236}">
                <a16:creationId xmlns:a16="http://schemas.microsoft.com/office/drawing/2014/main" id="{A4BD241B-ECDE-4F91-A415-33EA6DA1B3F2}"/>
              </a:ext>
            </a:extLst>
          </p:cNvPr>
          <p:cNvSpPr txBox="1"/>
          <p:nvPr/>
        </p:nvSpPr>
        <p:spPr>
          <a:xfrm>
            <a:off x="5112470" y="6527345"/>
            <a:ext cx="7079530" cy="338554"/>
          </a:xfrm>
          <a:prstGeom prst="rect">
            <a:avLst/>
          </a:prstGeom>
          <a:noFill/>
        </p:spPr>
        <p:txBody>
          <a:bodyPr wrap="square" rtlCol="0">
            <a:spAutoFit/>
          </a:bodyPr>
          <a:lstStyle/>
          <a:p>
            <a:r>
              <a:rPr lang="en-IN" sz="1600" i="1" dirty="0"/>
              <a:t>https://www.physoc.org/magazine-articles/an-introduction-to-stewart-acid-base/</a:t>
            </a:r>
          </a:p>
        </p:txBody>
      </p:sp>
    </p:spTree>
    <p:extLst>
      <p:ext uri="{BB962C8B-B14F-4D97-AF65-F5344CB8AC3E}">
        <p14:creationId xmlns:p14="http://schemas.microsoft.com/office/powerpoint/2010/main" val="235125709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685DEE7-668A-4491-900B-0F34081DAEEF}"/>
              </a:ext>
            </a:extLst>
          </p:cNvPr>
          <p:cNvSpPr>
            <a:spLocks noGrp="1"/>
          </p:cNvSpPr>
          <p:nvPr>
            <p:ph type="title"/>
          </p:nvPr>
        </p:nvSpPr>
        <p:spPr/>
        <p:txBody>
          <a:bodyPr/>
          <a:lstStyle/>
          <a:p>
            <a:endParaRPr lang="en-IN"/>
          </a:p>
        </p:txBody>
      </p:sp>
      <p:sp>
        <p:nvSpPr>
          <p:cNvPr id="13" name="Text Placeholder 12">
            <a:extLst>
              <a:ext uri="{FF2B5EF4-FFF2-40B4-BE49-F238E27FC236}">
                <a16:creationId xmlns:a16="http://schemas.microsoft.com/office/drawing/2014/main" id="{A1332C80-2DB6-4278-84A3-D15ABE361224}"/>
              </a:ext>
            </a:extLst>
          </p:cNvPr>
          <p:cNvSpPr>
            <a:spLocks noGrp="1"/>
          </p:cNvSpPr>
          <p:nvPr>
            <p:ph type="body" sz="half" idx="2"/>
          </p:nvPr>
        </p:nvSpPr>
        <p:spPr/>
        <p:txBody>
          <a:bodyPr/>
          <a:lstStyle/>
          <a:p>
            <a:endParaRPr lang="en-IN"/>
          </a:p>
        </p:txBody>
      </p:sp>
      <p:sp>
        <p:nvSpPr>
          <p:cNvPr id="14" name="Content Placeholder 2">
            <a:extLst>
              <a:ext uri="{FF2B5EF4-FFF2-40B4-BE49-F238E27FC236}">
                <a16:creationId xmlns:a16="http://schemas.microsoft.com/office/drawing/2014/main" id="{EDB2A449-EDE9-4AEA-9219-CB3CB1779F9C}"/>
              </a:ext>
            </a:extLst>
          </p:cNvPr>
          <p:cNvSpPr>
            <a:spLocks noGrp="1"/>
          </p:cNvSpPr>
          <p:nvPr>
            <p:ph idx="1"/>
          </p:nvPr>
        </p:nvSpPr>
        <p:spPr>
          <a:xfrm>
            <a:off x="4876801" y="2438400"/>
            <a:ext cx="4868863" cy="1257300"/>
          </a:xfrm>
        </p:spPr>
        <p:txBody>
          <a:bodyPr rtlCol="0">
            <a:noAutofit/>
          </a:bodyPr>
          <a:lstStyle/>
          <a:p>
            <a:pPr marL="0" indent="0" algn="ctr" eaLnBrk="1" fontAlgn="auto" hangingPunct="1">
              <a:lnSpc>
                <a:spcPct val="110000"/>
              </a:lnSpc>
              <a:spcBef>
                <a:spcPts val="0"/>
              </a:spcBef>
              <a:spcAft>
                <a:spcPts val="0"/>
              </a:spcAft>
              <a:buNone/>
              <a:defRPr/>
            </a:pPr>
            <a:r>
              <a:rPr lang="en-US" sz="3600" dirty="0">
                <a:solidFill>
                  <a:schemeClr val="tx1">
                    <a:lumMod val="75000"/>
                    <a:lumOff val="25000"/>
                  </a:schemeClr>
                </a:solidFill>
              </a:rPr>
              <a:t>Acid Base Disorders</a:t>
            </a:r>
            <a:endParaRPr lang="en-US" sz="1375" dirty="0">
              <a:solidFill>
                <a:schemeClr val="tx1">
                  <a:lumMod val="75000"/>
                  <a:lumOff val="25000"/>
                </a:schemeClr>
              </a:solidFill>
            </a:endParaRPr>
          </a:p>
        </p:txBody>
      </p:sp>
    </p:spTree>
    <p:extLst>
      <p:ext uri="{BB962C8B-B14F-4D97-AF65-F5344CB8AC3E}">
        <p14:creationId xmlns:p14="http://schemas.microsoft.com/office/powerpoint/2010/main" val="4245643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41EED-0965-4AA2-A6BF-222DB6E09C59}"/>
              </a:ext>
            </a:extLst>
          </p:cNvPr>
          <p:cNvSpPr>
            <a:spLocks noGrp="1"/>
          </p:cNvSpPr>
          <p:nvPr>
            <p:ph type="title"/>
          </p:nvPr>
        </p:nvSpPr>
        <p:spPr/>
        <p:txBody>
          <a:bodyPr/>
          <a:lstStyle/>
          <a:p>
            <a:r>
              <a:rPr lang="en-US" dirty="0"/>
              <a:t>Primary acid base disorders</a:t>
            </a:r>
            <a:endParaRPr lang="en-IN" dirty="0"/>
          </a:p>
        </p:txBody>
      </p:sp>
      <p:sp>
        <p:nvSpPr>
          <p:cNvPr id="3" name="Content Placeholder 2">
            <a:extLst>
              <a:ext uri="{FF2B5EF4-FFF2-40B4-BE49-F238E27FC236}">
                <a16:creationId xmlns:a16="http://schemas.microsoft.com/office/drawing/2014/main" id="{3C8FF2E0-E382-4979-AE36-6CD40E27E046}"/>
              </a:ext>
            </a:extLst>
          </p:cNvPr>
          <p:cNvSpPr>
            <a:spLocks noGrp="1"/>
          </p:cNvSpPr>
          <p:nvPr>
            <p:ph idx="1"/>
          </p:nvPr>
        </p:nvSpPr>
        <p:spPr/>
        <p:txBody>
          <a:bodyPr>
            <a:normAutofit/>
          </a:bodyPr>
          <a:lstStyle/>
          <a:p>
            <a:pPr>
              <a:lnSpc>
                <a:spcPct val="150000"/>
              </a:lnSpc>
            </a:pPr>
            <a:r>
              <a:rPr lang="en-US" sz="2000" dirty="0"/>
              <a:t>F</a:t>
            </a:r>
            <a:r>
              <a:rPr lang="en-IN" sz="2000" dirty="0"/>
              <a:t>our primary acid base disorders are defined depending upon initial disturbances.</a:t>
            </a:r>
          </a:p>
          <a:p>
            <a:pPr marL="457200" lvl="1" indent="0">
              <a:lnSpc>
                <a:spcPct val="150000"/>
              </a:lnSpc>
              <a:buNone/>
            </a:pPr>
            <a:endParaRPr lang="en-IN" sz="2000" dirty="0"/>
          </a:p>
        </p:txBody>
      </p:sp>
      <p:graphicFrame>
        <p:nvGraphicFramePr>
          <p:cNvPr id="4" name="Table 3">
            <a:extLst>
              <a:ext uri="{FF2B5EF4-FFF2-40B4-BE49-F238E27FC236}">
                <a16:creationId xmlns:a16="http://schemas.microsoft.com/office/drawing/2014/main" id="{F1B8D154-7542-41DD-A58D-A7B8A5F8A62F}"/>
              </a:ext>
            </a:extLst>
          </p:cNvPr>
          <p:cNvGraphicFramePr>
            <a:graphicFrameLocks noGrp="1"/>
          </p:cNvGraphicFramePr>
          <p:nvPr>
            <p:extLst>
              <p:ext uri="{D42A27DB-BD31-4B8C-83A1-F6EECF244321}">
                <p14:modId xmlns:p14="http://schemas.microsoft.com/office/powerpoint/2010/main" val="1517149890"/>
              </p:ext>
            </p:extLst>
          </p:nvPr>
        </p:nvGraphicFramePr>
        <p:xfrm>
          <a:off x="1285507" y="2363213"/>
          <a:ext cx="9620985" cy="2988825"/>
        </p:xfrm>
        <a:graphic>
          <a:graphicData uri="http://schemas.openxmlformats.org/drawingml/2006/table">
            <a:tbl>
              <a:tblPr firstRow="1" bandRow="1">
                <a:tableStyleId>{5C22544A-7EE6-4342-B048-85BDC9FD1C3A}</a:tableStyleId>
              </a:tblPr>
              <a:tblGrid>
                <a:gridCol w="3206995">
                  <a:extLst>
                    <a:ext uri="{9D8B030D-6E8A-4147-A177-3AD203B41FA5}">
                      <a16:colId xmlns:a16="http://schemas.microsoft.com/office/drawing/2014/main" val="4125580771"/>
                    </a:ext>
                  </a:extLst>
                </a:gridCol>
                <a:gridCol w="3206995">
                  <a:extLst>
                    <a:ext uri="{9D8B030D-6E8A-4147-A177-3AD203B41FA5}">
                      <a16:colId xmlns:a16="http://schemas.microsoft.com/office/drawing/2014/main" val="1319126875"/>
                    </a:ext>
                  </a:extLst>
                </a:gridCol>
                <a:gridCol w="3206995">
                  <a:extLst>
                    <a:ext uri="{9D8B030D-6E8A-4147-A177-3AD203B41FA5}">
                      <a16:colId xmlns:a16="http://schemas.microsoft.com/office/drawing/2014/main" val="1383116778"/>
                    </a:ext>
                  </a:extLst>
                </a:gridCol>
              </a:tblGrid>
              <a:tr h="597765">
                <a:tc>
                  <a:txBody>
                    <a:bodyPr/>
                    <a:lstStyle/>
                    <a:p>
                      <a:r>
                        <a:rPr lang="en-US" sz="1800" dirty="0"/>
                        <a:t>Primary Disorder</a:t>
                      </a:r>
                      <a:endParaRPr lang="en-IN" sz="1800" dirty="0"/>
                    </a:p>
                  </a:txBody>
                  <a:tcPr/>
                </a:tc>
                <a:tc>
                  <a:txBody>
                    <a:bodyPr/>
                    <a:lstStyle/>
                    <a:p>
                      <a:r>
                        <a:rPr lang="en-US" sz="1800" dirty="0"/>
                        <a:t>Primary Change</a:t>
                      </a:r>
                      <a:endParaRPr lang="en-IN" sz="1800" dirty="0"/>
                    </a:p>
                  </a:txBody>
                  <a:tcPr/>
                </a:tc>
                <a:tc>
                  <a:txBody>
                    <a:bodyPr/>
                    <a:lstStyle/>
                    <a:p>
                      <a:r>
                        <a:rPr lang="en-US" sz="1800" dirty="0"/>
                        <a:t>Compensatory Change</a:t>
                      </a:r>
                      <a:endParaRPr lang="en-IN" sz="1800" dirty="0"/>
                    </a:p>
                  </a:txBody>
                  <a:tcPr/>
                </a:tc>
                <a:extLst>
                  <a:ext uri="{0D108BD9-81ED-4DB2-BD59-A6C34878D82A}">
                    <a16:rowId xmlns:a16="http://schemas.microsoft.com/office/drawing/2014/main" val="1814072946"/>
                  </a:ext>
                </a:extLst>
              </a:tr>
              <a:tr h="597765">
                <a:tc>
                  <a:txBody>
                    <a:bodyPr/>
                    <a:lstStyle/>
                    <a:p>
                      <a:r>
                        <a:rPr lang="en-US" sz="1800" dirty="0"/>
                        <a:t>Respiratory Acidosis</a:t>
                      </a:r>
                      <a:endParaRPr lang="en-IN" sz="1800" dirty="0"/>
                    </a:p>
                  </a:txBody>
                  <a:tcPr/>
                </a:tc>
                <a:tc>
                  <a:txBody>
                    <a:bodyPr/>
                    <a:lstStyle/>
                    <a:p>
                      <a:r>
                        <a:rPr lang="en-IN" sz="1800" dirty="0"/>
                        <a:t>↑ PCO</a:t>
                      </a:r>
                      <a:r>
                        <a:rPr lang="en-IN" sz="1800" baseline="-25000" dirty="0"/>
                        <a:t>2</a:t>
                      </a:r>
                      <a:endParaRPr lang="en-IN" sz="1800" dirty="0"/>
                    </a:p>
                  </a:txBody>
                  <a:tcPr/>
                </a:tc>
                <a:tc>
                  <a:txBody>
                    <a:bodyPr/>
                    <a:lstStyle/>
                    <a:p>
                      <a:r>
                        <a:rPr lang="en-IN" sz="1800" dirty="0"/>
                        <a:t>↑ HCO</a:t>
                      </a:r>
                      <a:r>
                        <a:rPr lang="en-IN" sz="1800" baseline="-25000" dirty="0"/>
                        <a:t>3</a:t>
                      </a:r>
                      <a:r>
                        <a:rPr lang="en-IN" sz="1800" baseline="30000" dirty="0"/>
                        <a:t>-</a:t>
                      </a:r>
                      <a:endParaRPr lang="en-IN" sz="1800" dirty="0"/>
                    </a:p>
                  </a:txBody>
                  <a:tcPr/>
                </a:tc>
                <a:extLst>
                  <a:ext uri="{0D108BD9-81ED-4DB2-BD59-A6C34878D82A}">
                    <a16:rowId xmlns:a16="http://schemas.microsoft.com/office/drawing/2014/main" val="1836426085"/>
                  </a:ext>
                </a:extLst>
              </a:tr>
              <a:tr h="597765">
                <a:tc>
                  <a:txBody>
                    <a:bodyPr/>
                    <a:lstStyle/>
                    <a:p>
                      <a:r>
                        <a:rPr lang="en-US" sz="1800" dirty="0"/>
                        <a:t>Respiratory Alkalosis</a:t>
                      </a:r>
                      <a:endParaRPr lang="en-IN" sz="1800" dirty="0"/>
                    </a:p>
                  </a:txBody>
                  <a:tcPr/>
                </a:tc>
                <a:tc>
                  <a:txBody>
                    <a:bodyPr/>
                    <a:lstStyle/>
                    <a:p>
                      <a:r>
                        <a:rPr lang="en-IN" sz="1800" dirty="0"/>
                        <a:t>↓ PCO</a:t>
                      </a:r>
                      <a:r>
                        <a:rPr lang="en-IN" sz="1800" baseline="-25000" dirty="0"/>
                        <a:t>2</a:t>
                      </a:r>
                      <a:endParaRPr lang="en-IN" sz="1800" dirty="0"/>
                    </a:p>
                  </a:txBody>
                  <a:tcPr/>
                </a:tc>
                <a:tc>
                  <a:txBody>
                    <a:bodyPr/>
                    <a:lstStyle/>
                    <a:p>
                      <a:r>
                        <a:rPr lang="en-IN" sz="1800" dirty="0"/>
                        <a:t>↓HCO</a:t>
                      </a:r>
                      <a:r>
                        <a:rPr lang="en-IN" sz="1800" baseline="-25000" dirty="0"/>
                        <a:t>3</a:t>
                      </a:r>
                      <a:r>
                        <a:rPr lang="en-IN" sz="1800" baseline="30000" dirty="0"/>
                        <a:t>-</a:t>
                      </a:r>
                      <a:endParaRPr lang="en-IN" sz="1800" dirty="0"/>
                    </a:p>
                  </a:txBody>
                  <a:tcPr/>
                </a:tc>
                <a:extLst>
                  <a:ext uri="{0D108BD9-81ED-4DB2-BD59-A6C34878D82A}">
                    <a16:rowId xmlns:a16="http://schemas.microsoft.com/office/drawing/2014/main" val="2284522752"/>
                  </a:ext>
                </a:extLst>
              </a:tr>
              <a:tr h="597765">
                <a:tc>
                  <a:txBody>
                    <a:bodyPr/>
                    <a:lstStyle/>
                    <a:p>
                      <a:r>
                        <a:rPr lang="en-US" sz="1800" dirty="0"/>
                        <a:t>Metabolic Acidosis</a:t>
                      </a:r>
                      <a:endParaRPr lang="en-IN" sz="1800" dirty="0"/>
                    </a:p>
                  </a:txBody>
                  <a:tcPr/>
                </a:tc>
                <a:tc>
                  <a:txBody>
                    <a:bodyPr/>
                    <a:lstStyle/>
                    <a:p>
                      <a:r>
                        <a:rPr lang="en-IN" sz="1800" dirty="0"/>
                        <a:t>↓HCO</a:t>
                      </a:r>
                      <a:r>
                        <a:rPr lang="en-IN" sz="1800" baseline="-25000" dirty="0"/>
                        <a:t>3</a:t>
                      </a:r>
                      <a:r>
                        <a:rPr lang="en-IN" sz="1800" baseline="30000" dirty="0"/>
                        <a:t>-</a:t>
                      </a:r>
                      <a:endParaRPr lang="en-IN" sz="1800" dirty="0"/>
                    </a:p>
                  </a:txBody>
                  <a:tcPr/>
                </a:tc>
                <a:tc>
                  <a:txBody>
                    <a:bodyPr/>
                    <a:lstStyle/>
                    <a:p>
                      <a:r>
                        <a:rPr lang="en-IN" sz="1800" dirty="0"/>
                        <a:t>↓ PCO</a:t>
                      </a:r>
                      <a:r>
                        <a:rPr lang="en-IN" sz="1800" baseline="-25000" dirty="0"/>
                        <a:t>2</a:t>
                      </a:r>
                      <a:endParaRPr lang="en-IN" sz="1800" dirty="0"/>
                    </a:p>
                  </a:txBody>
                  <a:tcPr/>
                </a:tc>
                <a:extLst>
                  <a:ext uri="{0D108BD9-81ED-4DB2-BD59-A6C34878D82A}">
                    <a16:rowId xmlns:a16="http://schemas.microsoft.com/office/drawing/2014/main" val="408500222"/>
                  </a:ext>
                </a:extLst>
              </a:tr>
              <a:tr h="597765">
                <a:tc>
                  <a:txBody>
                    <a:bodyPr/>
                    <a:lstStyle/>
                    <a:p>
                      <a:r>
                        <a:rPr lang="en-US" sz="1800" dirty="0"/>
                        <a:t>Metabolic Alkalosis</a:t>
                      </a:r>
                      <a:endParaRPr lang="en-IN" sz="1800" dirty="0"/>
                    </a:p>
                  </a:txBody>
                  <a:tcPr/>
                </a:tc>
                <a:tc>
                  <a:txBody>
                    <a:bodyPr/>
                    <a:lstStyle/>
                    <a:p>
                      <a:r>
                        <a:rPr lang="en-IN" sz="1800"/>
                        <a:t>↑HCO</a:t>
                      </a:r>
                      <a:r>
                        <a:rPr lang="en-IN" sz="1800" baseline="-25000"/>
                        <a:t>3</a:t>
                      </a:r>
                      <a:r>
                        <a:rPr lang="en-IN" sz="1800" baseline="30000"/>
                        <a:t>-</a:t>
                      </a:r>
                      <a:endParaRPr lang="en-IN" sz="1800" dirty="0"/>
                    </a:p>
                  </a:txBody>
                  <a:tcPr/>
                </a:tc>
                <a:tc>
                  <a:txBody>
                    <a:bodyPr/>
                    <a:lstStyle/>
                    <a:p>
                      <a:r>
                        <a:rPr lang="en-IN" sz="1800" dirty="0"/>
                        <a:t>↑PCO</a:t>
                      </a:r>
                      <a:r>
                        <a:rPr lang="en-IN" sz="1800" baseline="-25000" dirty="0"/>
                        <a:t>2</a:t>
                      </a:r>
                      <a:r>
                        <a:rPr lang="en-IN" sz="1800" dirty="0"/>
                        <a:t> </a:t>
                      </a:r>
                    </a:p>
                  </a:txBody>
                  <a:tcPr/>
                </a:tc>
                <a:extLst>
                  <a:ext uri="{0D108BD9-81ED-4DB2-BD59-A6C34878D82A}">
                    <a16:rowId xmlns:a16="http://schemas.microsoft.com/office/drawing/2014/main" val="1886923150"/>
                  </a:ext>
                </a:extLst>
              </a:tr>
            </a:tbl>
          </a:graphicData>
        </a:graphic>
      </p:graphicFrame>
    </p:spTree>
    <p:extLst>
      <p:ext uri="{BB962C8B-B14F-4D97-AF65-F5344CB8AC3E}">
        <p14:creationId xmlns:p14="http://schemas.microsoft.com/office/powerpoint/2010/main" val="42069133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2197-905A-465E-9163-38E716CA4C9A}"/>
              </a:ext>
            </a:extLst>
          </p:cNvPr>
          <p:cNvSpPr>
            <a:spLocks noGrp="1"/>
          </p:cNvSpPr>
          <p:nvPr>
            <p:ph type="title"/>
          </p:nvPr>
        </p:nvSpPr>
        <p:spPr/>
        <p:txBody>
          <a:bodyPr>
            <a:normAutofit/>
          </a:bodyPr>
          <a:lstStyle/>
          <a:p>
            <a:r>
              <a:rPr lang="en-US" dirty="0"/>
              <a:t>Secondary Responses/Compensation in Acid Base Disorders</a:t>
            </a:r>
            <a:endParaRPr lang="en-IN" dirty="0"/>
          </a:p>
        </p:txBody>
      </p:sp>
      <p:sp>
        <p:nvSpPr>
          <p:cNvPr id="3" name="Content Placeholder 2">
            <a:extLst>
              <a:ext uri="{FF2B5EF4-FFF2-40B4-BE49-F238E27FC236}">
                <a16:creationId xmlns:a16="http://schemas.microsoft.com/office/drawing/2014/main" id="{C287EAA9-26AA-45FC-BBDB-0229DEB548C2}"/>
              </a:ext>
            </a:extLst>
          </p:cNvPr>
          <p:cNvSpPr>
            <a:spLocks noGrp="1"/>
          </p:cNvSpPr>
          <p:nvPr>
            <p:ph idx="1"/>
          </p:nvPr>
        </p:nvSpPr>
        <p:spPr/>
        <p:txBody>
          <a:bodyPr>
            <a:normAutofit/>
          </a:bodyPr>
          <a:lstStyle/>
          <a:p>
            <a:pPr>
              <a:lnSpc>
                <a:spcPct val="120000"/>
              </a:lnSpc>
            </a:pPr>
            <a:r>
              <a:rPr lang="en-US" sz="2000" dirty="0"/>
              <a:t>Body’s response to neutralize the effect of initial insult on pH hemostasis is called compensation. </a:t>
            </a:r>
          </a:p>
          <a:p>
            <a:pPr>
              <a:lnSpc>
                <a:spcPct val="120000"/>
              </a:lnSpc>
            </a:pPr>
            <a:r>
              <a:rPr lang="en-US" sz="2000" dirty="0"/>
              <a:t>Remember that pH is maintained by ratio of HCO</a:t>
            </a:r>
            <a:r>
              <a:rPr lang="en-US" sz="2000" baseline="-25000" dirty="0"/>
              <a:t>3</a:t>
            </a:r>
            <a:r>
              <a:rPr lang="en-US" sz="2000" dirty="0"/>
              <a:t>/PaCO</a:t>
            </a:r>
            <a:r>
              <a:rPr lang="en-US" sz="2000" baseline="-25000" dirty="0"/>
              <a:t>2</a:t>
            </a:r>
            <a:r>
              <a:rPr lang="en-US" sz="2000" dirty="0"/>
              <a:t> ( Henderson-Hasselbalch equation)</a:t>
            </a:r>
          </a:p>
          <a:p>
            <a:pPr>
              <a:lnSpc>
                <a:spcPct val="120000"/>
              </a:lnSpc>
            </a:pPr>
            <a:r>
              <a:rPr lang="en-US" sz="2000" dirty="0"/>
              <a:t>So primary metabolic disorders (primary change in HCO</a:t>
            </a:r>
            <a:r>
              <a:rPr lang="en-US" sz="2000" baseline="-25000" dirty="0"/>
              <a:t>3</a:t>
            </a:r>
            <a:r>
              <a:rPr lang="en-US" sz="2000" dirty="0"/>
              <a:t>) lead to compensatory respiratory responses ( Secondary change in PaCO</a:t>
            </a:r>
            <a:r>
              <a:rPr lang="en-US" sz="2000" baseline="-25000" dirty="0"/>
              <a:t>2</a:t>
            </a:r>
            <a:r>
              <a:rPr lang="en-US" sz="2000" dirty="0"/>
              <a:t>)</a:t>
            </a:r>
          </a:p>
          <a:p>
            <a:pPr marL="0" indent="0" algn="ctr">
              <a:lnSpc>
                <a:spcPct val="120000"/>
              </a:lnSpc>
              <a:buNone/>
            </a:pPr>
            <a:r>
              <a:rPr lang="en-US" sz="2000" dirty="0"/>
              <a:t>And</a:t>
            </a:r>
          </a:p>
          <a:p>
            <a:pPr>
              <a:lnSpc>
                <a:spcPct val="120000"/>
              </a:lnSpc>
            </a:pPr>
            <a:r>
              <a:rPr lang="en-US" sz="2000" dirty="0"/>
              <a:t>Primary respiratory disorder (primary change in PaCO</a:t>
            </a:r>
            <a:r>
              <a:rPr lang="en-US" sz="2000" baseline="-25000" dirty="0"/>
              <a:t>2</a:t>
            </a:r>
            <a:r>
              <a:rPr lang="en-US" sz="2000" dirty="0"/>
              <a:t>) leads to compensatory metabolic responses (secondary change in HCO</a:t>
            </a:r>
            <a:r>
              <a:rPr lang="en-US" sz="2000" baseline="-25000" dirty="0"/>
              <a:t>3</a:t>
            </a:r>
            <a:r>
              <a:rPr lang="en-US" sz="2000" dirty="0"/>
              <a:t>)</a:t>
            </a:r>
            <a:endParaRPr lang="en-IN" sz="2000" dirty="0"/>
          </a:p>
        </p:txBody>
      </p:sp>
    </p:spTree>
    <p:extLst>
      <p:ext uri="{BB962C8B-B14F-4D97-AF65-F5344CB8AC3E}">
        <p14:creationId xmlns:p14="http://schemas.microsoft.com/office/powerpoint/2010/main" val="4159620324"/>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BFC2-3B95-41C3-9D4C-890AE0553E59}"/>
              </a:ext>
            </a:extLst>
          </p:cNvPr>
          <p:cNvSpPr>
            <a:spLocks noGrp="1"/>
          </p:cNvSpPr>
          <p:nvPr>
            <p:ph type="title"/>
          </p:nvPr>
        </p:nvSpPr>
        <p:spPr/>
        <p:txBody>
          <a:bodyPr/>
          <a:lstStyle/>
          <a:p>
            <a:r>
              <a:rPr lang="en-US" dirty="0"/>
              <a:t>Secondary Responses/Compensation in Acid Base Disorders</a:t>
            </a:r>
            <a:endParaRPr lang="en-IN" dirty="0"/>
          </a:p>
        </p:txBody>
      </p:sp>
      <p:sp>
        <p:nvSpPr>
          <p:cNvPr id="3" name="Content Placeholder 2">
            <a:extLst>
              <a:ext uri="{FF2B5EF4-FFF2-40B4-BE49-F238E27FC236}">
                <a16:creationId xmlns:a16="http://schemas.microsoft.com/office/drawing/2014/main" id="{9E1FD4B7-502F-4256-B5BB-41C5EF39C13D}"/>
              </a:ext>
            </a:extLst>
          </p:cNvPr>
          <p:cNvSpPr>
            <a:spLocks noGrp="1"/>
          </p:cNvSpPr>
          <p:nvPr>
            <p:ph idx="1"/>
          </p:nvPr>
        </p:nvSpPr>
        <p:spPr/>
        <p:txBody>
          <a:bodyPr/>
          <a:lstStyle/>
          <a:p>
            <a:r>
              <a:rPr lang="en-US" sz="2000" dirty="0"/>
              <a:t>Response to metabolic Acid:</a:t>
            </a:r>
          </a:p>
          <a:p>
            <a:pPr lvl="1"/>
            <a:r>
              <a:rPr lang="en-US" sz="2000" dirty="0"/>
              <a:t>Response to metabolic acid base disorder involves change in minute ventilation mediated by chemoreceptors located in carotid body.</a:t>
            </a:r>
          </a:p>
          <a:p>
            <a:pPr lvl="1"/>
            <a:r>
              <a:rPr lang="en-US" sz="2000" dirty="0"/>
              <a:t>Secondary response to metabolic acidosis is increase in minute ventilation. </a:t>
            </a:r>
          </a:p>
          <a:p>
            <a:pPr lvl="1"/>
            <a:r>
              <a:rPr lang="en-US" sz="2000" dirty="0"/>
              <a:t>Response appears in 30-120 minutes, can take 12-24 </a:t>
            </a:r>
            <a:r>
              <a:rPr lang="en-US" sz="2000" dirty="0" err="1"/>
              <a:t>hrs</a:t>
            </a:r>
            <a:r>
              <a:rPr lang="en-US" sz="2000" dirty="0"/>
              <a:t> to complete.</a:t>
            </a:r>
          </a:p>
          <a:p>
            <a:pPr lvl="1"/>
            <a:r>
              <a:rPr lang="en-US" sz="2000" dirty="0"/>
              <a:t>Magnitude of response:</a:t>
            </a:r>
          </a:p>
          <a:p>
            <a:pPr marL="457200" lvl="1" indent="0">
              <a:buNone/>
            </a:pPr>
            <a:r>
              <a:rPr lang="en-US" sz="2000" dirty="0"/>
              <a:t>			ΔPaCO</a:t>
            </a:r>
            <a:r>
              <a:rPr lang="en-US" sz="2000" baseline="-25000" dirty="0"/>
              <a:t>2 </a:t>
            </a:r>
            <a:r>
              <a:rPr lang="en-US" sz="2000" dirty="0"/>
              <a:t>= 1.2 x Δ HCO</a:t>
            </a:r>
            <a:r>
              <a:rPr lang="en-US" sz="2000" baseline="-25000" dirty="0"/>
              <a:t>3</a:t>
            </a:r>
            <a:r>
              <a:rPr lang="en-US" sz="2000" baseline="30000" dirty="0"/>
              <a:t>-</a:t>
            </a:r>
          </a:p>
          <a:p>
            <a:pPr marL="457200" lvl="1" indent="0">
              <a:buNone/>
            </a:pPr>
            <a:r>
              <a:rPr lang="en-US" sz="2000" dirty="0"/>
              <a:t>Considering normal values of PaCO</a:t>
            </a:r>
            <a:r>
              <a:rPr lang="en-US" sz="2000" baseline="-25000" dirty="0"/>
              <a:t>2 </a:t>
            </a:r>
            <a:r>
              <a:rPr lang="en-US" sz="2000" dirty="0"/>
              <a:t>= 40 </a:t>
            </a:r>
            <a:r>
              <a:rPr lang="en-US" sz="2000" dirty="0" err="1"/>
              <a:t>mmhg</a:t>
            </a:r>
            <a:endParaRPr lang="en-US" sz="2000" dirty="0"/>
          </a:p>
          <a:p>
            <a:pPr marL="457200" lvl="1" indent="0">
              <a:buNone/>
            </a:pPr>
            <a:r>
              <a:rPr lang="en-US" sz="2000" dirty="0"/>
              <a:t>And HCO</a:t>
            </a:r>
            <a:r>
              <a:rPr lang="en-US" sz="2000" baseline="-25000" dirty="0"/>
              <a:t>3</a:t>
            </a:r>
            <a:r>
              <a:rPr lang="en-US" sz="2000" baseline="30000" dirty="0"/>
              <a:t>-</a:t>
            </a:r>
            <a:r>
              <a:rPr lang="en-US" sz="2000" dirty="0"/>
              <a:t>= 24mEq/L</a:t>
            </a:r>
          </a:p>
          <a:p>
            <a:pPr marL="457200" lvl="1" indent="0">
              <a:buNone/>
            </a:pPr>
            <a:r>
              <a:rPr lang="en-US" sz="2000" dirty="0"/>
              <a:t>		Expected PaCO</a:t>
            </a:r>
            <a:r>
              <a:rPr lang="en-US" sz="2000" baseline="-25000" dirty="0"/>
              <a:t>2 </a:t>
            </a:r>
            <a:r>
              <a:rPr lang="en-US" sz="2000" dirty="0"/>
              <a:t>= 40 [ 1.2 x (24 – current HCO</a:t>
            </a:r>
            <a:r>
              <a:rPr lang="en-US" sz="2000" baseline="-25000" dirty="0"/>
              <a:t>3</a:t>
            </a:r>
            <a:r>
              <a:rPr lang="en-US" sz="2000" baseline="30000" dirty="0"/>
              <a:t>-</a:t>
            </a:r>
            <a:r>
              <a:rPr lang="en-US" sz="2000" dirty="0"/>
              <a:t>] </a:t>
            </a:r>
          </a:p>
          <a:p>
            <a:pPr marL="457200" lvl="1" indent="0">
              <a:buNone/>
            </a:pPr>
            <a:endParaRPr lang="en-IN" sz="2000" dirty="0"/>
          </a:p>
        </p:txBody>
      </p:sp>
    </p:spTree>
    <p:extLst>
      <p:ext uri="{BB962C8B-B14F-4D97-AF65-F5344CB8AC3E}">
        <p14:creationId xmlns:p14="http://schemas.microsoft.com/office/powerpoint/2010/main" val="3903632398"/>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1EDEC-1331-4431-B431-68FB640E1085}"/>
              </a:ext>
            </a:extLst>
          </p:cNvPr>
          <p:cNvSpPr>
            <a:spLocks noGrp="1"/>
          </p:cNvSpPr>
          <p:nvPr>
            <p:ph type="title"/>
          </p:nvPr>
        </p:nvSpPr>
        <p:spPr/>
        <p:txBody>
          <a:bodyPr/>
          <a:lstStyle/>
          <a:p>
            <a:r>
              <a:rPr lang="en-US" dirty="0"/>
              <a:t>Secondary Responses/Compensation in Acid Base Disorders</a:t>
            </a:r>
            <a:endParaRPr lang="en-IN" dirty="0"/>
          </a:p>
        </p:txBody>
      </p:sp>
      <p:sp>
        <p:nvSpPr>
          <p:cNvPr id="3" name="Content Placeholder 2">
            <a:extLst>
              <a:ext uri="{FF2B5EF4-FFF2-40B4-BE49-F238E27FC236}">
                <a16:creationId xmlns:a16="http://schemas.microsoft.com/office/drawing/2014/main" id="{6DE7CE85-09B2-47E3-ACE0-AD5CA6C9A48C}"/>
              </a:ext>
            </a:extLst>
          </p:cNvPr>
          <p:cNvSpPr>
            <a:spLocks noGrp="1"/>
          </p:cNvSpPr>
          <p:nvPr>
            <p:ph idx="1"/>
          </p:nvPr>
        </p:nvSpPr>
        <p:spPr/>
        <p:txBody>
          <a:bodyPr/>
          <a:lstStyle/>
          <a:p>
            <a:r>
              <a:rPr lang="en-US" sz="2000" dirty="0"/>
              <a:t>Response to metabolic alkalosis:</a:t>
            </a:r>
          </a:p>
          <a:p>
            <a:pPr lvl="1"/>
            <a:r>
              <a:rPr lang="en-US" sz="2000" dirty="0"/>
              <a:t>Secondary Response to metabolic alkalosis is decrease in minute ventilation. </a:t>
            </a:r>
          </a:p>
          <a:p>
            <a:pPr lvl="1"/>
            <a:r>
              <a:rPr lang="en-US" sz="2000" dirty="0"/>
              <a:t>Magnitude of response to metabolic alkalosis is defined by equation</a:t>
            </a:r>
          </a:p>
          <a:p>
            <a:pPr marL="457200" lvl="1" indent="0">
              <a:buNone/>
            </a:pPr>
            <a:r>
              <a:rPr lang="en-US" sz="2000" dirty="0"/>
              <a:t>				ΔPaCO</a:t>
            </a:r>
            <a:r>
              <a:rPr lang="en-US" sz="2000" baseline="-25000" dirty="0"/>
              <a:t>2 </a:t>
            </a:r>
            <a:r>
              <a:rPr lang="en-US" sz="2000" dirty="0"/>
              <a:t>= 0.7 </a:t>
            </a:r>
            <a:r>
              <a:rPr lang="el-GR" sz="2000" dirty="0"/>
              <a:t>Δ</a:t>
            </a:r>
            <a:r>
              <a:rPr lang="en-US" sz="2000" dirty="0"/>
              <a:t> HCO</a:t>
            </a:r>
            <a:r>
              <a:rPr lang="en-US" sz="2000" baseline="-25000" dirty="0"/>
              <a:t>3</a:t>
            </a:r>
            <a:r>
              <a:rPr lang="en-US" sz="2000" baseline="30000" dirty="0"/>
              <a:t>- </a:t>
            </a:r>
            <a:endParaRPr lang="en-US" sz="2000" dirty="0"/>
          </a:p>
          <a:p>
            <a:pPr marL="457200" lvl="1" indent="0">
              <a:buNone/>
            </a:pPr>
            <a:r>
              <a:rPr lang="en-US" sz="2000" dirty="0"/>
              <a:t>Hence, </a:t>
            </a:r>
          </a:p>
          <a:p>
            <a:pPr marL="457200" lvl="1" indent="0">
              <a:buNone/>
            </a:pPr>
            <a:r>
              <a:rPr lang="en-US" sz="2000" dirty="0"/>
              <a:t>		Expected PaCO</a:t>
            </a:r>
            <a:r>
              <a:rPr lang="en-US" sz="2000" baseline="-25000" dirty="0"/>
              <a:t>2</a:t>
            </a:r>
            <a:r>
              <a:rPr lang="en-US" sz="2000" dirty="0"/>
              <a:t>= 40 + [ 0.7 x ( current HCO</a:t>
            </a:r>
            <a:r>
              <a:rPr lang="en-US" sz="2000" baseline="-25000" dirty="0"/>
              <a:t>3</a:t>
            </a:r>
            <a:r>
              <a:rPr lang="en-US" sz="2000" baseline="30000" dirty="0"/>
              <a:t>-</a:t>
            </a:r>
            <a:r>
              <a:rPr lang="en-US" sz="2000" baseline="-25000" dirty="0"/>
              <a:t> </a:t>
            </a:r>
            <a:r>
              <a:rPr lang="en-US" sz="2000" dirty="0"/>
              <a:t>- 24]</a:t>
            </a:r>
          </a:p>
          <a:p>
            <a:pPr marL="0" indent="0">
              <a:buNone/>
            </a:pPr>
            <a:endParaRPr lang="en-IN" sz="2000" dirty="0"/>
          </a:p>
        </p:txBody>
      </p:sp>
    </p:spTree>
    <p:extLst>
      <p:ext uri="{BB962C8B-B14F-4D97-AF65-F5344CB8AC3E}">
        <p14:creationId xmlns:p14="http://schemas.microsoft.com/office/powerpoint/2010/main" val="349272115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3AA76-65D2-4627-A2FD-140DF5AD1B54}"/>
              </a:ext>
            </a:extLst>
          </p:cNvPr>
          <p:cNvSpPr>
            <a:spLocks noGrp="1"/>
          </p:cNvSpPr>
          <p:nvPr>
            <p:ph type="title"/>
          </p:nvPr>
        </p:nvSpPr>
        <p:spPr/>
        <p:txBody>
          <a:bodyPr/>
          <a:lstStyle/>
          <a:p>
            <a:r>
              <a:rPr lang="en-US" dirty="0"/>
              <a:t>Secondary Responses/Compensation in Acid Base Disorders</a:t>
            </a:r>
            <a:endParaRPr lang="en-IN" dirty="0"/>
          </a:p>
        </p:txBody>
      </p:sp>
      <p:sp>
        <p:nvSpPr>
          <p:cNvPr id="3" name="Content Placeholder 2">
            <a:extLst>
              <a:ext uri="{FF2B5EF4-FFF2-40B4-BE49-F238E27FC236}">
                <a16:creationId xmlns:a16="http://schemas.microsoft.com/office/drawing/2014/main" id="{8F3C17D6-A8D8-45A6-91C5-DA129A597832}"/>
              </a:ext>
            </a:extLst>
          </p:cNvPr>
          <p:cNvSpPr>
            <a:spLocks noGrp="1"/>
          </p:cNvSpPr>
          <p:nvPr>
            <p:ph idx="1"/>
          </p:nvPr>
        </p:nvSpPr>
        <p:spPr/>
        <p:txBody>
          <a:bodyPr/>
          <a:lstStyle/>
          <a:p>
            <a:r>
              <a:rPr lang="en-US" sz="2000" dirty="0"/>
              <a:t>Response to respiratory disorders:</a:t>
            </a:r>
          </a:p>
          <a:p>
            <a:pPr marL="698500" lvl="1" indent="-229235">
              <a:lnSpc>
                <a:spcPct val="100000"/>
              </a:lnSpc>
              <a:spcBef>
                <a:spcPts val="855"/>
              </a:spcBef>
              <a:buFont typeface="Arial"/>
              <a:buChar char="•"/>
              <a:tabLst>
                <a:tab pos="241935" algn="l"/>
              </a:tabLst>
            </a:pPr>
            <a:r>
              <a:rPr lang="en-US" sz="2000" dirty="0">
                <a:solidFill>
                  <a:schemeClr val="tx1">
                    <a:lumMod val="75000"/>
                    <a:lumOff val="25000"/>
                  </a:schemeClr>
                </a:solidFill>
              </a:rPr>
              <a:t>Secondary response to changes in PaCO2 occurs in kidneys. HCO3 absorption in the proximal tubes is adjusted to produce the appropriate change in plasma HCO3.</a:t>
            </a:r>
          </a:p>
          <a:p>
            <a:pPr marL="698500" lvl="1" indent="-229235">
              <a:lnSpc>
                <a:spcPct val="100000"/>
              </a:lnSpc>
              <a:spcBef>
                <a:spcPts val="855"/>
              </a:spcBef>
              <a:buFont typeface="Arial"/>
              <a:buChar char="•"/>
              <a:tabLst>
                <a:tab pos="241935" algn="l"/>
              </a:tabLst>
            </a:pPr>
            <a:r>
              <a:rPr lang="en-US" sz="2000" dirty="0">
                <a:solidFill>
                  <a:schemeClr val="tx1">
                    <a:lumMod val="75000"/>
                    <a:lumOff val="25000"/>
                  </a:schemeClr>
                </a:solidFill>
              </a:rPr>
              <a:t>Response is relatively slow, takes 2 or 3 days to reach completion.</a:t>
            </a:r>
          </a:p>
          <a:p>
            <a:pPr marL="698500" lvl="1" indent="-229235">
              <a:lnSpc>
                <a:spcPct val="100000"/>
              </a:lnSpc>
              <a:spcBef>
                <a:spcPts val="855"/>
              </a:spcBef>
              <a:buFont typeface="Arial"/>
              <a:buChar char="•"/>
              <a:tabLst>
                <a:tab pos="241935" algn="l"/>
              </a:tabLst>
            </a:pPr>
            <a:r>
              <a:rPr lang="en-US" sz="2000" dirty="0">
                <a:solidFill>
                  <a:schemeClr val="tx1">
                    <a:lumMod val="75000"/>
                    <a:lumOff val="25000"/>
                  </a:schemeClr>
                </a:solidFill>
              </a:rPr>
              <a:t>Because of the delay in the secondary response, respiratory acid-base disorders are separated into acute and chronic disorders.</a:t>
            </a:r>
          </a:p>
          <a:p>
            <a:pPr lvl="1"/>
            <a:endParaRPr lang="en-IN" sz="2000" dirty="0"/>
          </a:p>
        </p:txBody>
      </p:sp>
    </p:spTree>
    <p:extLst>
      <p:ext uri="{BB962C8B-B14F-4D97-AF65-F5344CB8AC3E}">
        <p14:creationId xmlns:p14="http://schemas.microsoft.com/office/powerpoint/2010/main" val="340049541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75F9F-C84E-41C0-8F83-F70F776ACD5A}"/>
              </a:ext>
            </a:extLst>
          </p:cNvPr>
          <p:cNvSpPr>
            <a:spLocks noGrp="1"/>
          </p:cNvSpPr>
          <p:nvPr>
            <p:ph type="title"/>
          </p:nvPr>
        </p:nvSpPr>
        <p:spPr/>
        <p:txBody>
          <a:bodyPr/>
          <a:lstStyle/>
          <a:p>
            <a:r>
              <a:rPr lang="en-US" dirty="0"/>
              <a:t>Secondary Responses/Compensation in Acid Base Disorders</a:t>
            </a:r>
            <a:endParaRPr lang="en-IN" dirty="0"/>
          </a:p>
        </p:txBody>
      </p:sp>
      <p:sp>
        <p:nvSpPr>
          <p:cNvPr id="3" name="Content Placeholder 2">
            <a:extLst>
              <a:ext uri="{FF2B5EF4-FFF2-40B4-BE49-F238E27FC236}">
                <a16:creationId xmlns:a16="http://schemas.microsoft.com/office/drawing/2014/main" id="{4198BA20-BA2C-4FA5-B936-02CDDED7085F}"/>
              </a:ext>
            </a:extLst>
          </p:cNvPr>
          <p:cNvSpPr>
            <a:spLocks noGrp="1"/>
          </p:cNvSpPr>
          <p:nvPr>
            <p:ph idx="1"/>
          </p:nvPr>
        </p:nvSpPr>
        <p:spPr/>
        <p:txBody>
          <a:bodyPr/>
          <a:lstStyle/>
          <a:p>
            <a:r>
              <a:rPr lang="en-US" sz="2000" dirty="0"/>
              <a:t>Acute Respiratory Response:</a:t>
            </a:r>
          </a:p>
          <a:p>
            <a:pPr marL="698500" lvl="1" indent="-229235">
              <a:lnSpc>
                <a:spcPct val="100000"/>
              </a:lnSpc>
              <a:spcBef>
                <a:spcPts val="855"/>
              </a:spcBef>
              <a:buFont typeface="Arial"/>
              <a:buChar char="•"/>
              <a:tabLst>
                <a:tab pos="241935" algn="l"/>
              </a:tabLst>
            </a:pPr>
            <a:r>
              <a:rPr lang="en-US" sz="2000" dirty="0">
                <a:solidFill>
                  <a:schemeClr val="tx1">
                    <a:lumMod val="75000"/>
                    <a:lumOff val="25000"/>
                  </a:schemeClr>
                </a:solidFill>
              </a:rPr>
              <a:t>Acute changes in PaCO2 have a small effect on the plasma HCO3, as indicated in the following two  equations</a:t>
            </a:r>
          </a:p>
          <a:p>
            <a:pPr marL="698500" lvl="1" indent="-229235">
              <a:lnSpc>
                <a:spcPct val="100000"/>
              </a:lnSpc>
              <a:spcBef>
                <a:spcPts val="855"/>
              </a:spcBef>
              <a:buFont typeface="Arial"/>
              <a:buChar char="•"/>
              <a:tabLst>
                <a:tab pos="241935" algn="l"/>
              </a:tabLst>
            </a:pPr>
            <a:r>
              <a:rPr lang="en-US" sz="2000" dirty="0">
                <a:solidFill>
                  <a:schemeClr val="tx1">
                    <a:lumMod val="75000"/>
                    <a:lumOff val="25000"/>
                  </a:schemeClr>
                </a:solidFill>
              </a:rPr>
              <a:t>For acute respiratory acidosis:</a:t>
            </a:r>
          </a:p>
          <a:p>
            <a:pPr marL="469265" lvl="1" indent="0">
              <a:lnSpc>
                <a:spcPct val="100000"/>
              </a:lnSpc>
              <a:spcBef>
                <a:spcPts val="855"/>
              </a:spcBef>
              <a:buNone/>
              <a:tabLst>
                <a:tab pos="241935" algn="l"/>
              </a:tabLst>
            </a:pPr>
            <a:r>
              <a:rPr lang="en-US" sz="2000" dirty="0">
                <a:solidFill>
                  <a:schemeClr val="tx1">
                    <a:lumMod val="75000"/>
                    <a:lumOff val="25000"/>
                  </a:schemeClr>
                </a:solidFill>
              </a:rPr>
              <a:t>			ΔHCO</a:t>
            </a:r>
            <a:r>
              <a:rPr lang="en-US" sz="2000" baseline="-25000" dirty="0">
                <a:solidFill>
                  <a:schemeClr val="tx1">
                    <a:lumMod val="75000"/>
                    <a:lumOff val="25000"/>
                  </a:schemeClr>
                </a:solidFill>
              </a:rPr>
              <a:t>3</a:t>
            </a:r>
            <a:r>
              <a:rPr lang="en-US" sz="2000" baseline="30000" dirty="0">
                <a:solidFill>
                  <a:schemeClr val="tx1">
                    <a:lumMod val="75000"/>
                    <a:lumOff val="25000"/>
                  </a:schemeClr>
                </a:solidFill>
              </a:rPr>
              <a:t> </a:t>
            </a:r>
            <a:r>
              <a:rPr lang="en-US" sz="2000" dirty="0">
                <a:solidFill>
                  <a:schemeClr val="tx1">
                    <a:lumMod val="75000"/>
                    <a:lumOff val="25000"/>
                  </a:schemeClr>
                </a:solidFill>
              </a:rPr>
              <a:t>= 0.1 x </a:t>
            </a:r>
            <a:r>
              <a:rPr lang="el-GR" sz="2000" dirty="0">
                <a:solidFill>
                  <a:schemeClr val="tx1">
                    <a:lumMod val="75000"/>
                    <a:lumOff val="25000"/>
                  </a:schemeClr>
                </a:solidFill>
              </a:rPr>
              <a:t>Δ</a:t>
            </a:r>
            <a:r>
              <a:rPr lang="en-US" sz="2000" dirty="0">
                <a:solidFill>
                  <a:schemeClr val="tx1">
                    <a:lumMod val="75000"/>
                    <a:lumOff val="25000"/>
                  </a:schemeClr>
                </a:solidFill>
              </a:rPr>
              <a:t>PaCO</a:t>
            </a:r>
            <a:r>
              <a:rPr lang="en-US" sz="2000" baseline="-25000" dirty="0">
                <a:solidFill>
                  <a:schemeClr val="tx1">
                    <a:lumMod val="75000"/>
                    <a:lumOff val="25000"/>
                  </a:schemeClr>
                </a:solidFill>
              </a:rPr>
              <a:t>2</a:t>
            </a:r>
          </a:p>
          <a:p>
            <a:pPr marL="812165" lvl="1" indent="-342900">
              <a:lnSpc>
                <a:spcPct val="100000"/>
              </a:lnSpc>
              <a:spcBef>
                <a:spcPts val="855"/>
              </a:spcBef>
              <a:tabLst>
                <a:tab pos="241935" algn="l"/>
              </a:tabLst>
            </a:pPr>
            <a:r>
              <a:rPr lang="en-US" sz="2000" dirty="0">
                <a:solidFill>
                  <a:schemeClr val="tx1">
                    <a:lumMod val="75000"/>
                    <a:lumOff val="25000"/>
                  </a:schemeClr>
                </a:solidFill>
              </a:rPr>
              <a:t>For acute respiratory alkalosis:</a:t>
            </a:r>
          </a:p>
          <a:p>
            <a:pPr marL="469265" lvl="1" indent="0">
              <a:lnSpc>
                <a:spcPct val="100000"/>
              </a:lnSpc>
              <a:spcBef>
                <a:spcPts val="855"/>
              </a:spcBef>
              <a:buNone/>
              <a:tabLst>
                <a:tab pos="241935" algn="l"/>
              </a:tabLst>
            </a:pPr>
            <a:r>
              <a:rPr lang="en-US" sz="2000" dirty="0">
                <a:solidFill>
                  <a:schemeClr val="tx1">
                    <a:lumMod val="75000"/>
                    <a:lumOff val="25000"/>
                  </a:schemeClr>
                </a:solidFill>
              </a:rPr>
              <a:t>			ΔHCO</a:t>
            </a:r>
            <a:r>
              <a:rPr lang="en-US" sz="2000" baseline="-25000" dirty="0">
                <a:solidFill>
                  <a:schemeClr val="tx1">
                    <a:lumMod val="75000"/>
                    <a:lumOff val="25000"/>
                  </a:schemeClr>
                </a:solidFill>
              </a:rPr>
              <a:t>3</a:t>
            </a:r>
            <a:r>
              <a:rPr lang="en-US" sz="2000" dirty="0">
                <a:solidFill>
                  <a:schemeClr val="tx1">
                    <a:lumMod val="75000"/>
                    <a:lumOff val="25000"/>
                  </a:schemeClr>
                </a:solidFill>
              </a:rPr>
              <a:t>= 0.2 x </a:t>
            </a:r>
            <a:r>
              <a:rPr lang="el-GR" sz="2000" dirty="0">
                <a:solidFill>
                  <a:schemeClr val="tx1">
                    <a:lumMod val="75000"/>
                    <a:lumOff val="25000"/>
                  </a:schemeClr>
                </a:solidFill>
              </a:rPr>
              <a:t>Δ</a:t>
            </a:r>
            <a:r>
              <a:rPr lang="en-US" sz="2000" dirty="0">
                <a:solidFill>
                  <a:schemeClr val="tx1">
                    <a:lumMod val="75000"/>
                    <a:lumOff val="25000"/>
                  </a:schemeClr>
                </a:solidFill>
              </a:rPr>
              <a:t>PaCO</a:t>
            </a:r>
            <a:r>
              <a:rPr lang="en-US" sz="2000" baseline="-25000" dirty="0">
                <a:solidFill>
                  <a:schemeClr val="tx1">
                    <a:lumMod val="75000"/>
                    <a:lumOff val="25000"/>
                  </a:schemeClr>
                </a:solidFill>
              </a:rPr>
              <a:t>2</a:t>
            </a:r>
            <a:r>
              <a:rPr lang="en-US" sz="2000" dirty="0">
                <a:solidFill>
                  <a:schemeClr val="tx1">
                    <a:lumMod val="75000"/>
                    <a:lumOff val="25000"/>
                  </a:schemeClr>
                </a:solidFill>
              </a:rPr>
              <a:t> </a:t>
            </a:r>
          </a:p>
          <a:p>
            <a:pPr lvl="1"/>
            <a:endParaRPr lang="en-IN" sz="2000" dirty="0"/>
          </a:p>
        </p:txBody>
      </p:sp>
    </p:spTree>
    <p:extLst>
      <p:ext uri="{BB962C8B-B14F-4D97-AF65-F5344CB8AC3E}">
        <p14:creationId xmlns:p14="http://schemas.microsoft.com/office/powerpoint/2010/main" val="264127550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4876801" y="2438400"/>
            <a:ext cx="4868863" cy="1257300"/>
          </a:xfrm>
        </p:spPr>
        <p:txBody>
          <a:bodyPr rtlCol="0">
            <a:noAutofit/>
          </a:bodyPr>
          <a:lstStyle/>
          <a:p>
            <a:pPr marL="0" indent="0" algn="ctr" eaLnBrk="1" fontAlgn="auto" hangingPunct="1">
              <a:lnSpc>
                <a:spcPct val="110000"/>
              </a:lnSpc>
              <a:spcBef>
                <a:spcPts val="0"/>
              </a:spcBef>
              <a:spcAft>
                <a:spcPts val="0"/>
              </a:spcAft>
              <a:buNone/>
              <a:defRPr/>
            </a:pPr>
            <a:r>
              <a:rPr lang="en-US" sz="3600" dirty="0">
                <a:solidFill>
                  <a:schemeClr val="tx1">
                    <a:lumMod val="75000"/>
                    <a:lumOff val="25000"/>
                  </a:schemeClr>
                </a:solidFill>
              </a:rPr>
              <a:t>Arterial Blood Gas Sampling</a:t>
            </a:r>
            <a:endParaRPr lang="en-US" sz="1375" dirty="0">
              <a:solidFill>
                <a:schemeClr val="tx1">
                  <a:lumMod val="75000"/>
                  <a:lumOff val="2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272F-F4FB-475C-BE3E-EB69D8E3DEE9}"/>
              </a:ext>
            </a:extLst>
          </p:cNvPr>
          <p:cNvSpPr>
            <a:spLocks noGrp="1"/>
          </p:cNvSpPr>
          <p:nvPr>
            <p:ph type="title"/>
          </p:nvPr>
        </p:nvSpPr>
        <p:spPr/>
        <p:txBody>
          <a:bodyPr/>
          <a:lstStyle/>
          <a:p>
            <a:r>
              <a:rPr lang="en-US" dirty="0"/>
              <a:t>Secondary Responses/Compensation in Acid Base Disorders</a:t>
            </a:r>
            <a:endParaRPr lang="en-IN" dirty="0"/>
          </a:p>
        </p:txBody>
      </p:sp>
      <p:sp>
        <p:nvSpPr>
          <p:cNvPr id="3" name="Content Placeholder 2">
            <a:extLst>
              <a:ext uri="{FF2B5EF4-FFF2-40B4-BE49-F238E27FC236}">
                <a16:creationId xmlns:a16="http://schemas.microsoft.com/office/drawing/2014/main" id="{3C5CAA1B-77C6-421D-99F2-9D8312F6AB0E}"/>
              </a:ext>
            </a:extLst>
          </p:cNvPr>
          <p:cNvSpPr>
            <a:spLocks noGrp="1"/>
          </p:cNvSpPr>
          <p:nvPr>
            <p:ph idx="1"/>
          </p:nvPr>
        </p:nvSpPr>
        <p:spPr/>
        <p:txBody>
          <a:bodyPr/>
          <a:lstStyle/>
          <a:p>
            <a:r>
              <a:rPr lang="en-US" sz="2000" dirty="0"/>
              <a:t>Chronic Respiratory disorders: </a:t>
            </a:r>
          </a:p>
          <a:p>
            <a:pPr lvl="1"/>
            <a:r>
              <a:rPr lang="en-US" sz="2000" dirty="0"/>
              <a:t>For chronic respiratory acidosis: </a:t>
            </a:r>
          </a:p>
          <a:p>
            <a:pPr marL="457200" lvl="1" indent="0">
              <a:buNone/>
            </a:pPr>
            <a:r>
              <a:rPr lang="en-US" sz="2000" dirty="0"/>
              <a:t>		Expected HCO</a:t>
            </a:r>
            <a:r>
              <a:rPr lang="en-US" sz="2000" baseline="-25000" dirty="0"/>
              <a:t>3</a:t>
            </a:r>
            <a:r>
              <a:rPr lang="en-US" sz="2000" dirty="0"/>
              <a:t>= 24 + [ 0.4 x (current PaCO</a:t>
            </a:r>
            <a:r>
              <a:rPr lang="en-US" sz="2000" baseline="-25000" dirty="0"/>
              <a:t>2</a:t>
            </a:r>
            <a:r>
              <a:rPr lang="en-US" sz="2000" dirty="0"/>
              <a:t> – 40)]</a:t>
            </a:r>
          </a:p>
          <a:p>
            <a:pPr marL="457200" lvl="1" indent="0">
              <a:buNone/>
            </a:pPr>
            <a:endParaRPr lang="en-US" sz="2000" dirty="0"/>
          </a:p>
          <a:p>
            <a:pPr lvl="1"/>
            <a:r>
              <a:rPr lang="en-US" sz="2000" dirty="0"/>
              <a:t>For chronic respiratory alkalosis:</a:t>
            </a:r>
          </a:p>
          <a:p>
            <a:pPr marL="457200" lvl="1" indent="0">
              <a:buNone/>
            </a:pPr>
            <a:r>
              <a:rPr lang="en-US" sz="2000" dirty="0"/>
              <a:t>		Expected HCO</a:t>
            </a:r>
            <a:r>
              <a:rPr lang="en-US" sz="2000" baseline="-25000" dirty="0"/>
              <a:t>3 </a:t>
            </a:r>
            <a:r>
              <a:rPr lang="en-US" sz="2000" dirty="0"/>
              <a:t>= 24 – [ 0.4 x ( 40 – Current PaCO</a:t>
            </a:r>
            <a:r>
              <a:rPr lang="en-US" sz="2000" baseline="-25000" dirty="0"/>
              <a:t>2</a:t>
            </a:r>
            <a:r>
              <a:rPr lang="en-US" sz="2000" dirty="0"/>
              <a:t>)]</a:t>
            </a:r>
          </a:p>
          <a:p>
            <a:pPr marL="457200" lvl="1" indent="0">
              <a:buNone/>
            </a:pPr>
            <a:endParaRPr lang="en-US" sz="2000" dirty="0"/>
          </a:p>
          <a:p>
            <a:pPr lvl="1"/>
            <a:r>
              <a:rPr lang="en-US" sz="2000" dirty="0"/>
              <a:t>EXAMPLE: For an increase in PaCO2 to 60 mm Hg that persists for at least a few </a:t>
            </a:r>
            <a:r>
              <a:rPr lang="en-US" sz="2000" dirty="0" err="1"/>
              <a:t>days,the</a:t>
            </a:r>
            <a:r>
              <a:rPr lang="en-US" sz="2000" dirty="0"/>
              <a:t> </a:t>
            </a:r>
            <a:r>
              <a:rPr lang="el-GR" sz="2000" dirty="0"/>
              <a:t>Δ</a:t>
            </a:r>
            <a:r>
              <a:rPr lang="en-US" sz="2000" dirty="0"/>
              <a:t>PaCO2 is 60 – 40 = 20 mm Hg, the </a:t>
            </a:r>
            <a:r>
              <a:rPr lang="el-GR" sz="2000" dirty="0"/>
              <a:t>Δ</a:t>
            </a:r>
            <a:r>
              <a:rPr lang="en-US" sz="2000" dirty="0"/>
              <a:t>HCO3 is 0.4×20 = 8 </a:t>
            </a:r>
            <a:r>
              <a:rPr lang="en-US" sz="2000" dirty="0" err="1"/>
              <a:t>mEq</a:t>
            </a:r>
            <a:r>
              <a:rPr lang="en-US" sz="2000" dirty="0"/>
              <a:t>/L, and the expected HCO3  is 24 + 8 = 32 </a:t>
            </a:r>
            <a:r>
              <a:rPr lang="en-US" sz="2000" dirty="0" err="1"/>
              <a:t>mEq</a:t>
            </a:r>
            <a:r>
              <a:rPr lang="en-US" sz="2000" dirty="0"/>
              <a:t>/L.</a:t>
            </a:r>
          </a:p>
          <a:p>
            <a:pPr marL="457200" lvl="1" indent="0">
              <a:buNone/>
            </a:pPr>
            <a:endParaRPr lang="en-IN" sz="2000" dirty="0"/>
          </a:p>
        </p:txBody>
      </p:sp>
    </p:spTree>
    <p:extLst>
      <p:ext uri="{BB962C8B-B14F-4D97-AF65-F5344CB8AC3E}">
        <p14:creationId xmlns:p14="http://schemas.microsoft.com/office/powerpoint/2010/main" val="1373447554"/>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4876801" y="2438400"/>
            <a:ext cx="4868863" cy="1257300"/>
          </a:xfrm>
        </p:spPr>
        <p:txBody>
          <a:bodyPr rtlCol="0">
            <a:noAutofit/>
          </a:bodyPr>
          <a:lstStyle/>
          <a:p>
            <a:pPr marL="0" indent="0" algn="ctr" eaLnBrk="1" fontAlgn="auto" hangingPunct="1">
              <a:lnSpc>
                <a:spcPct val="110000"/>
              </a:lnSpc>
              <a:spcBef>
                <a:spcPts val="0"/>
              </a:spcBef>
              <a:spcAft>
                <a:spcPts val="0"/>
              </a:spcAft>
              <a:buNone/>
              <a:defRPr/>
            </a:pPr>
            <a:r>
              <a:rPr lang="en-US" sz="3600" dirty="0">
                <a:solidFill>
                  <a:schemeClr val="tx1">
                    <a:lumMod val="75000"/>
                    <a:lumOff val="25000"/>
                  </a:schemeClr>
                </a:solidFill>
              </a:rPr>
              <a:t>Arterial Blood Gas Interpretation</a:t>
            </a:r>
            <a:endParaRPr lang="en-US" sz="1375" dirty="0">
              <a:solidFill>
                <a:schemeClr val="tx1">
                  <a:lumMod val="75000"/>
                  <a:lumOff val="25000"/>
                </a:schemeClr>
              </a:solidFill>
            </a:endParaRPr>
          </a:p>
        </p:txBody>
      </p:sp>
      <p:pic>
        <p:nvPicPr>
          <p:cNvPr id="4" name="Picture 3">
            <a:extLst>
              <a:ext uri="{FF2B5EF4-FFF2-40B4-BE49-F238E27FC236}">
                <a16:creationId xmlns:a16="http://schemas.microsoft.com/office/drawing/2014/main" id="{D87DFE7F-27FD-4937-9C6C-9F1EB1A67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861060"/>
            <a:ext cx="2514600" cy="4953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24424-ACE9-4623-8F1A-5A16E85E7017}"/>
              </a:ext>
            </a:extLst>
          </p:cNvPr>
          <p:cNvSpPr>
            <a:spLocks noGrp="1"/>
          </p:cNvSpPr>
          <p:nvPr>
            <p:ph type="title"/>
          </p:nvPr>
        </p:nvSpPr>
        <p:spPr/>
        <p:txBody>
          <a:bodyPr/>
          <a:lstStyle/>
          <a:p>
            <a:r>
              <a:rPr lang="en-US" dirty="0"/>
              <a:t>Arterial Blood Gas Interpretation</a:t>
            </a:r>
            <a:endParaRPr lang="en-IN" dirty="0"/>
          </a:p>
        </p:txBody>
      </p:sp>
      <p:sp>
        <p:nvSpPr>
          <p:cNvPr id="3" name="Content Placeholder 2">
            <a:extLst>
              <a:ext uri="{FF2B5EF4-FFF2-40B4-BE49-F238E27FC236}">
                <a16:creationId xmlns:a16="http://schemas.microsoft.com/office/drawing/2014/main" id="{1190724F-C4DC-4031-A0A4-E2F337E62EAE}"/>
              </a:ext>
            </a:extLst>
          </p:cNvPr>
          <p:cNvSpPr>
            <a:spLocks noGrp="1"/>
          </p:cNvSpPr>
          <p:nvPr>
            <p:ph idx="1"/>
          </p:nvPr>
        </p:nvSpPr>
        <p:spPr/>
        <p:txBody>
          <a:bodyPr/>
          <a:lstStyle/>
          <a:p>
            <a:r>
              <a:rPr lang="en-US" sz="2000" dirty="0"/>
              <a:t> Step 1:</a:t>
            </a:r>
          </a:p>
          <a:p>
            <a:pPr lvl="1"/>
            <a:r>
              <a:rPr lang="en-US" sz="2000" dirty="0"/>
              <a:t>The first step in ABG interpretation would be to check the validity of the sample. This can be done using the </a:t>
            </a:r>
            <a:r>
              <a:rPr lang="en-US" sz="2000" dirty="0" err="1"/>
              <a:t>Henderseon-Hasselbach</a:t>
            </a:r>
            <a:r>
              <a:rPr lang="en-US" sz="2000" dirty="0"/>
              <a:t> equation:</a:t>
            </a:r>
          </a:p>
          <a:p>
            <a:pPr marL="457200" lvl="1" indent="0">
              <a:buNone/>
            </a:pPr>
            <a:endParaRPr lang="en-US" sz="2000" dirty="0"/>
          </a:p>
          <a:p>
            <a:pPr marL="457200" lvl="1" indent="0">
              <a:buNone/>
            </a:pPr>
            <a:r>
              <a:rPr lang="en-US" sz="2000" dirty="0"/>
              <a:t>			[H+] = </a:t>
            </a:r>
            <a:r>
              <a:rPr lang="en-US" sz="2000" u="sng" dirty="0"/>
              <a:t>24(PaCO</a:t>
            </a:r>
            <a:r>
              <a:rPr lang="en-US" sz="2000" u="sng" baseline="-25000" dirty="0"/>
              <a:t>2</a:t>
            </a:r>
            <a:r>
              <a:rPr lang="en-US" sz="2000" u="sng" dirty="0"/>
              <a:t>)</a:t>
            </a:r>
            <a:br>
              <a:rPr lang="en-US" sz="2000" dirty="0"/>
            </a:br>
            <a:r>
              <a:rPr lang="en-US" sz="2000" dirty="0"/>
              <a:t>          			 [HCO</a:t>
            </a:r>
            <a:r>
              <a:rPr lang="en-US" sz="2000" baseline="-25000" dirty="0"/>
              <a:t>3</a:t>
            </a:r>
            <a:r>
              <a:rPr lang="en-US" sz="2000" dirty="0"/>
              <a:t>-]</a:t>
            </a:r>
          </a:p>
          <a:p>
            <a:pPr marL="457200" lvl="1" indent="0">
              <a:buNone/>
            </a:pPr>
            <a:endParaRPr lang="en-US" sz="2000" dirty="0"/>
          </a:p>
          <a:p>
            <a:pPr lvl="1"/>
            <a:r>
              <a:rPr lang="en-US" sz="2000" dirty="0"/>
              <a:t>Now Compare the calculated value of H</a:t>
            </a:r>
            <a:r>
              <a:rPr lang="en-US" sz="2000" baseline="30000" dirty="0"/>
              <a:t>+ </a:t>
            </a:r>
            <a:r>
              <a:rPr lang="en-US" sz="2000" dirty="0"/>
              <a:t>with pH using the nomogram displayed in the next slide.</a:t>
            </a:r>
          </a:p>
          <a:p>
            <a:pPr lvl="1"/>
            <a:r>
              <a:rPr lang="en-US" sz="2000" dirty="0"/>
              <a:t>If the pH and the [H+] are inconsistent, the ABG is probably not valid.</a:t>
            </a:r>
          </a:p>
          <a:p>
            <a:pPr lvl="1"/>
            <a:endParaRPr lang="en-US" sz="2000" dirty="0"/>
          </a:p>
          <a:p>
            <a:endParaRPr lang="en-IN" sz="2000" dirty="0"/>
          </a:p>
        </p:txBody>
      </p:sp>
    </p:spTree>
    <p:extLst>
      <p:ext uri="{BB962C8B-B14F-4D97-AF65-F5344CB8AC3E}">
        <p14:creationId xmlns:p14="http://schemas.microsoft.com/office/powerpoint/2010/main" val="2709167460"/>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AF91-A315-4332-9B9E-A864E1FC6832}"/>
              </a:ext>
            </a:extLst>
          </p:cNvPr>
          <p:cNvSpPr>
            <a:spLocks noGrp="1"/>
          </p:cNvSpPr>
          <p:nvPr>
            <p:ph type="title"/>
          </p:nvPr>
        </p:nvSpPr>
        <p:spPr/>
        <p:txBody>
          <a:bodyPr/>
          <a:lstStyle/>
          <a:p>
            <a:r>
              <a:rPr lang="en-US" dirty="0"/>
              <a:t>Arterial Blood Gas Interpretation</a:t>
            </a:r>
            <a:endParaRPr lang="en-IN" dirty="0"/>
          </a:p>
        </p:txBody>
      </p:sp>
      <p:graphicFrame>
        <p:nvGraphicFramePr>
          <p:cNvPr id="4" name="Content Placeholder 3">
            <a:extLst>
              <a:ext uri="{FF2B5EF4-FFF2-40B4-BE49-F238E27FC236}">
                <a16:creationId xmlns:a16="http://schemas.microsoft.com/office/drawing/2014/main" id="{B6B01AED-D217-4F0B-9D10-B6C207D0000D}"/>
              </a:ext>
            </a:extLst>
          </p:cNvPr>
          <p:cNvGraphicFramePr>
            <a:graphicFrameLocks noGrp="1"/>
          </p:cNvGraphicFramePr>
          <p:nvPr>
            <p:ph idx="1"/>
            <p:extLst>
              <p:ext uri="{D42A27DB-BD31-4B8C-83A1-F6EECF244321}">
                <p14:modId xmlns:p14="http://schemas.microsoft.com/office/powerpoint/2010/main" val="866458559"/>
              </p:ext>
            </p:extLst>
          </p:nvPr>
        </p:nvGraphicFramePr>
        <p:xfrm>
          <a:off x="867833" y="1736726"/>
          <a:ext cx="10515600" cy="42891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650622861"/>
                    </a:ext>
                  </a:extLst>
                </a:gridCol>
                <a:gridCol w="5257800">
                  <a:extLst>
                    <a:ext uri="{9D8B030D-6E8A-4147-A177-3AD203B41FA5}">
                      <a16:colId xmlns:a16="http://schemas.microsoft.com/office/drawing/2014/main" val="1588806770"/>
                    </a:ext>
                  </a:extLst>
                </a:gridCol>
              </a:tblGrid>
              <a:tr h="824998">
                <a:tc>
                  <a:txBody>
                    <a:bodyPr/>
                    <a:lstStyle/>
                    <a:p>
                      <a:pPr algn="ctr"/>
                      <a:r>
                        <a:rPr lang="en-US" sz="2000" dirty="0"/>
                        <a:t>pH</a:t>
                      </a:r>
                      <a:endParaRPr lang="en-IN" sz="2000" dirty="0"/>
                    </a:p>
                  </a:txBody>
                  <a:tcPr/>
                </a:tc>
                <a:tc>
                  <a:txBody>
                    <a:bodyPr/>
                    <a:lstStyle/>
                    <a:p>
                      <a:pPr algn="ctr"/>
                      <a:r>
                        <a:rPr lang="en-US" sz="2000" dirty="0"/>
                        <a:t>Approximate [H+]</a:t>
                      </a:r>
                    </a:p>
                    <a:p>
                      <a:pPr algn="ctr"/>
                      <a:r>
                        <a:rPr lang="en-US" sz="2000" dirty="0"/>
                        <a:t>(nmol/L)</a:t>
                      </a:r>
                      <a:endParaRPr lang="en-IN" sz="2000" dirty="0"/>
                    </a:p>
                  </a:txBody>
                  <a:tcPr/>
                </a:tc>
                <a:extLst>
                  <a:ext uri="{0D108BD9-81ED-4DB2-BD59-A6C34878D82A}">
                    <a16:rowId xmlns:a16="http://schemas.microsoft.com/office/drawing/2014/main" val="4236234685"/>
                  </a:ext>
                </a:extLst>
              </a:tr>
              <a:tr h="477975">
                <a:tc>
                  <a:txBody>
                    <a:bodyPr/>
                    <a:lstStyle/>
                    <a:p>
                      <a:pPr algn="ctr"/>
                      <a:r>
                        <a:rPr lang="en-US" sz="2000" dirty="0"/>
                        <a:t>7.00</a:t>
                      </a:r>
                      <a:endParaRPr lang="en-IN" sz="2000" dirty="0"/>
                    </a:p>
                  </a:txBody>
                  <a:tcPr/>
                </a:tc>
                <a:tc>
                  <a:txBody>
                    <a:bodyPr/>
                    <a:lstStyle/>
                    <a:p>
                      <a:pPr algn="ctr"/>
                      <a:r>
                        <a:rPr lang="en-US" sz="2000" dirty="0"/>
                        <a:t>100</a:t>
                      </a:r>
                      <a:endParaRPr lang="en-IN" sz="2000" dirty="0"/>
                    </a:p>
                  </a:txBody>
                  <a:tcPr/>
                </a:tc>
                <a:extLst>
                  <a:ext uri="{0D108BD9-81ED-4DB2-BD59-A6C34878D82A}">
                    <a16:rowId xmlns:a16="http://schemas.microsoft.com/office/drawing/2014/main" val="4176829707"/>
                  </a:ext>
                </a:extLst>
              </a:tr>
              <a:tr h="477975">
                <a:tc>
                  <a:txBody>
                    <a:bodyPr/>
                    <a:lstStyle/>
                    <a:p>
                      <a:pPr algn="ctr"/>
                      <a:r>
                        <a:rPr lang="en-US" sz="2000" dirty="0"/>
                        <a:t>7.10</a:t>
                      </a:r>
                      <a:endParaRPr lang="en-IN" sz="2000" dirty="0"/>
                    </a:p>
                  </a:txBody>
                  <a:tcPr/>
                </a:tc>
                <a:tc>
                  <a:txBody>
                    <a:bodyPr/>
                    <a:lstStyle/>
                    <a:p>
                      <a:pPr algn="ctr"/>
                      <a:r>
                        <a:rPr lang="en-US" sz="2000" dirty="0"/>
                        <a:t>79</a:t>
                      </a:r>
                      <a:endParaRPr lang="en-IN" sz="2000" dirty="0"/>
                    </a:p>
                  </a:txBody>
                  <a:tcPr/>
                </a:tc>
                <a:extLst>
                  <a:ext uri="{0D108BD9-81ED-4DB2-BD59-A6C34878D82A}">
                    <a16:rowId xmlns:a16="http://schemas.microsoft.com/office/drawing/2014/main" val="506243124"/>
                  </a:ext>
                </a:extLst>
              </a:tr>
              <a:tr h="477975">
                <a:tc>
                  <a:txBody>
                    <a:bodyPr/>
                    <a:lstStyle/>
                    <a:p>
                      <a:pPr algn="ctr"/>
                      <a:r>
                        <a:rPr lang="en-US" sz="2000" dirty="0"/>
                        <a:t>7.20</a:t>
                      </a:r>
                      <a:endParaRPr lang="en-IN" sz="2000" dirty="0"/>
                    </a:p>
                  </a:txBody>
                  <a:tcPr/>
                </a:tc>
                <a:tc>
                  <a:txBody>
                    <a:bodyPr/>
                    <a:lstStyle/>
                    <a:p>
                      <a:pPr algn="ctr"/>
                      <a:r>
                        <a:rPr lang="en-US" sz="2000" dirty="0"/>
                        <a:t>63</a:t>
                      </a:r>
                      <a:endParaRPr lang="en-IN" sz="2000" dirty="0"/>
                    </a:p>
                  </a:txBody>
                  <a:tcPr/>
                </a:tc>
                <a:extLst>
                  <a:ext uri="{0D108BD9-81ED-4DB2-BD59-A6C34878D82A}">
                    <a16:rowId xmlns:a16="http://schemas.microsoft.com/office/drawing/2014/main" val="352187733"/>
                  </a:ext>
                </a:extLst>
              </a:tr>
              <a:tr h="477975">
                <a:tc>
                  <a:txBody>
                    <a:bodyPr/>
                    <a:lstStyle/>
                    <a:p>
                      <a:pPr algn="ctr"/>
                      <a:r>
                        <a:rPr lang="en-US" sz="2000" dirty="0"/>
                        <a:t>7.30</a:t>
                      </a:r>
                      <a:endParaRPr lang="en-IN" sz="2000" dirty="0"/>
                    </a:p>
                  </a:txBody>
                  <a:tcPr/>
                </a:tc>
                <a:tc>
                  <a:txBody>
                    <a:bodyPr/>
                    <a:lstStyle/>
                    <a:p>
                      <a:pPr algn="ctr"/>
                      <a:r>
                        <a:rPr lang="en-US" sz="2000" dirty="0"/>
                        <a:t>50</a:t>
                      </a:r>
                      <a:endParaRPr lang="en-IN" sz="2000" dirty="0"/>
                    </a:p>
                  </a:txBody>
                  <a:tcPr/>
                </a:tc>
                <a:extLst>
                  <a:ext uri="{0D108BD9-81ED-4DB2-BD59-A6C34878D82A}">
                    <a16:rowId xmlns:a16="http://schemas.microsoft.com/office/drawing/2014/main" val="3211181955"/>
                  </a:ext>
                </a:extLst>
              </a:tr>
              <a:tr h="596346">
                <a:tc>
                  <a:txBody>
                    <a:bodyPr/>
                    <a:lstStyle/>
                    <a:p>
                      <a:pPr algn="ctr"/>
                      <a:r>
                        <a:rPr lang="en-US" sz="2000" dirty="0"/>
                        <a:t>7.40</a:t>
                      </a:r>
                      <a:endParaRPr lang="en-IN" sz="2000" dirty="0"/>
                    </a:p>
                  </a:txBody>
                  <a:tcPr/>
                </a:tc>
                <a:tc>
                  <a:txBody>
                    <a:bodyPr/>
                    <a:lstStyle/>
                    <a:p>
                      <a:pPr algn="ctr"/>
                      <a:r>
                        <a:rPr lang="en-US" sz="2000" dirty="0"/>
                        <a:t>40</a:t>
                      </a:r>
                      <a:endParaRPr lang="en-IN" sz="2000" dirty="0"/>
                    </a:p>
                  </a:txBody>
                  <a:tcPr/>
                </a:tc>
                <a:extLst>
                  <a:ext uri="{0D108BD9-81ED-4DB2-BD59-A6C34878D82A}">
                    <a16:rowId xmlns:a16="http://schemas.microsoft.com/office/drawing/2014/main" val="2953316718"/>
                  </a:ext>
                </a:extLst>
              </a:tr>
              <a:tr h="477975">
                <a:tc>
                  <a:txBody>
                    <a:bodyPr/>
                    <a:lstStyle/>
                    <a:p>
                      <a:pPr algn="ctr"/>
                      <a:r>
                        <a:rPr lang="en-US" sz="2000" dirty="0"/>
                        <a:t>7.50</a:t>
                      </a:r>
                      <a:endParaRPr lang="en-IN" sz="2000" dirty="0"/>
                    </a:p>
                  </a:txBody>
                  <a:tcPr/>
                </a:tc>
                <a:tc>
                  <a:txBody>
                    <a:bodyPr/>
                    <a:lstStyle/>
                    <a:p>
                      <a:pPr algn="ctr"/>
                      <a:r>
                        <a:rPr lang="en-US" sz="2000" dirty="0"/>
                        <a:t>32</a:t>
                      </a:r>
                      <a:endParaRPr lang="en-IN" sz="2000" dirty="0"/>
                    </a:p>
                  </a:txBody>
                  <a:tcPr/>
                </a:tc>
                <a:extLst>
                  <a:ext uri="{0D108BD9-81ED-4DB2-BD59-A6C34878D82A}">
                    <a16:rowId xmlns:a16="http://schemas.microsoft.com/office/drawing/2014/main" val="2990881757"/>
                  </a:ext>
                </a:extLst>
              </a:tr>
              <a:tr h="477975">
                <a:tc>
                  <a:txBody>
                    <a:bodyPr/>
                    <a:lstStyle/>
                    <a:p>
                      <a:pPr algn="ctr"/>
                      <a:r>
                        <a:rPr lang="en-US" sz="2000" dirty="0"/>
                        <a:t>7.60</a:t>
                      </a:r>
                      <a:endParaRPr lang="en-IN" sz="2000" dirty="0"/>
                    </a:p>
                  </a:txBody>
                  <a:tcPr/>
                </a:tc>
                <a:tc>
                  <a:txBody>
                    <a:bodyPr/>
                    <a:lstStyle/>
                    <a:p>
                      <a:pPr algn="ctr"/>
                      <a:r>
                        <a:rPr lang="en-US" sz="2000" dirty="0"/>
                        <a:t>25</a:t>
                      </a:r>
                      <a:endParaRPr lang="en-IN" sz="2000" dirty="0"/>
                    </a:p>
                  </a:txBody>
                  <a:tcPr/>
                </a:tc>
                <a:extLst>
                  <a:ext uri="{0D108BD9-81ED-4DB2-BD59-A6C34878D82A}">
                    <a16:rowId xmlns:a16="http://schemas.microsoft.com/office/drawing/2014/main" val="3083892522"/>
                  </a:ext>
                </a:extLst>
              </a:tr>
            </a:tbl>
          </a:graphicData>
        </a:graphic>
      </p:graphicFrame>
    </p:spTree>
    <p:extLst>
      <p:ext uri="{BB962C8B-B14F-4D97-AF65-F5344CB8AC3E}">
        <p14:creationId xmlns:p14="http://schemas.microsoft.com/office/powerpoint/2010/main" val="1766172730"/>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BEC28-E8A7-4B55-99A6-C4A153CE7EFC}"/>
              </a:ext>
            </a:extLst>
          </p:cNvPr>
          <p:cNvSpPr>
            <a:spLocks noGrp="1"/>
          </p:cNvSpPr>
          <p:nvPr>
            <p:ph type="title"/>
          </p:nvPr>
        </p:nvSpPr>
        <p:spPr/>
        <p:txBody>
          <a:bodyPr/>
          <a:lstStyle/>
          <a:p>
            <a:r>
              <a:rPr lang="en-US" dirty="0"/>
              <a:t>Arterial Blood Gas Interpretation</a:t>
            </a:r>
            <a:endParaRPr lang="en-IN" dirty="0"/>
          </a:p>
        </p:txBody>
      </p:sp>
      <p:sp>
        <p:nvSpPr>
          <p:cNvPr id="3" name="Content Placeholder 2">
            <a:extLst>
              <a:ext uri="{FF2B5EF4-FFF2-40B4-BE49-F238E27FC236}">
                <a16:creationId xmlns:a16="http://schemas.microsoft.com/office/drawing/2014/main" id="{E23E1E89-D2DA-4F00-8FC2-7072994B53D9}"/>
              </a:ext>
            </a:extLst>
          </p:cNvPr>
          <p:cNvSpPr>
            <a:spLocks noGrp="1"/>
          </p:cNvSpPr>
          <p:nvPr>
            <p:ph idx="1"/>
          </p:nvPr>
        </p:nvSpPr>
        <p:spPr/>
        <p:txBody>
          <a:bodyPr>
            <a:normAutofit/>
          </a:bodyPr>
          <a:lstStyle/>
          <a:p>
            <a:r>
              <a:rPr lang="en-US" sz="2000" b="1" dirty="0"/>
              <a:t>Step 2: </a:t>
            </a:r>
          </a:p>
          <a:p>
            <a:pPr lvl="1">
              <a:lnSpc>
                <a:spcPct val="150000"/>
              </a:lnSpc>
            </a:pPr>
            <a:r>
              <a:rPr lang="en-US" sz="2000" dirty="0"/>
              <a:t>Is there alkalemia or acidemia present?</a:t>
            </a:r>
          </a:p>
          <a:p>
            <a:pPr lvl="1">
              <a:lnSpc>
                <a:spcPct val="150000"/>
              </a:lnSpc>
            </a:pPr>
            <a:r>
              <a:rPr lang="en-US" sz="2000" dirty="0"/>
              <a:t>pH &lt; 7.35  acidemia</a:t>
            </a:r>
            <a:br>
              <a:rPr lang="en-US" sz="2000" dirty="0"/>
            </a:br>
            <a:r>
              <a:rPr lang="en-US" sz="2000" dirty="0"/>
              <a:t>pH &gt; 7.45  alkalemia</a:t>
            </a:r>
          </a:p>
          <a:p>
            <a:pPr lvl="1">
              <a:lnSpc>
                <a:spcPct val="150000"/>
              </a:lnSpc>
            </a:pPr>
            <a:r>
              <a:rPr lang="en-US" sz="2000" dirty="0"/>
              <a:t>This is </a:t>
            </a:r>
            <a:r>
              <a:rPr lang="en-US" sz="2000" u="sng" dirty="0"/>
              <a:t>usually</a:t>
            </a:r>
            <a:r>
              <a:rPr lang="en-US" sz="2000" dirty="0"/>
              <a:t> the primary disorder</a:t>
            </a:r>
          </a:p>
          <a:p>
            <a:pPr marL="457200" lvl="1" indent="0">
              <a:lnSpc>
                <a:spcPct val="150000"/>
              </a:lnSpc>
              <a:buNone/>
            </a:pPr>
            <a:r>
              <a:rPr lang="en-US" sz="2000" i="1" dirty="0"/>
              <a:t>(Remember:</a:t>
            </a:r>
            <a:r>
              <a:rPr lang="en-US" sz="2000" dirty="0"/>
              <a:t> an acidosis or alkalosis may be present even if the pH is in the normal range (7.35 – 7.45))</a:t>
            </a:r>
          </a:p>
          <a:p>
            <a:pPr lvl="1">
              <a:lnSpc>
                <a:spcPct val="150000"/>
              </a:lnSpc>
            </a:pPr>
            <a:r>
              <a:rPr lang="en-US" sz="2000" dirty="0"/>
              <a:t>You will need to check the PaCO</a:t>
            </a:r>
            <a:r>
              <a:rPr lang="en-US" sz="2000" baseline="-25000" dirty="0"/>
              <a:t>2</a:t>
            </a:r>
            <a:r>
              <a:rPr lang="en-US" sz="2000" dirty="0"/>
              <a:t>, HCO</a:t>
            </a:r>
            <a:r>
              <a:rPr lang="en-US" sz="2000" baseline="-25000" dirty="0"/>
              <a:t>3</a:t>
            </a:r>
            <a:r>
              <a:rPr lang="en-US" sz="2000" dirty="0"/>
              <a:t>- and anion gap.</a:t>
            </a:r>
          </a:p>
          <a:p>
            <a:endParaRPr lang="en-IN" sz="2000" dirty="0"/>
          </a:p>
        </p:txBody>
      </p:sp>
    </p:spTree>
    <p:extLst>
      <p:ext uri="{BB962C8B-B14F-4D97-AF65-F5344CB8AC3E}">
        <p14:creationId xmlns:p14="http://schemas.microsoft.com/office/powerpoint/2010/main" val="573073054"/>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16149-125D-4D66-94BF-8C60A3E33A3F}"/>
              </a:ext>
            </a:extLst>
          </p:cNvPr>
          <p:cNvSpPr>
            <a:spLocks noGrp="1"/>
          </p:cNvSpPr>
          <p:nvPr>
            <p:ph type="title"/>
          </p:nvPr>
        </p:nvSpPr>
        <p:spPr/>
        <p:txBody>
          <a:bodyPr/>
          <a:lstStyle/>
          <a:p>
            <a:r>
              <a:rPr lang="en-US" dirty="0"/>
              <a:t>Arterial Blood Gas Interpretation</a:t>
            </a:r>
            <a:endParaRPr lang="en-IN" dirty="0"/>
          </a:p>
        </p:txBody>
      </p:sp>
      <p:sp>
        <p:nvSpPr>
          <p:cNvPr id="3" name="Content Placeholder 2">
            <a:extLst>
              <a:ext uri="{FF2B5EF4-FFF2-40B4-BE49-F238E27FC236}">
                <a16:creationId xmlns:a16="http://schemas.microsoft.com/office/drawing/2014/main" id="{2749934F-1CFF-4091-B0CA-98B9AC9275AC}"/>
              </a:ext>
            </a:extLst>
          </p:cNvPr>
          <p:cNvSpPr>
            <a:spLocks noGrp="1"/>
          </p:cNvSpPr>
          <p:nvPr>
            <p:ph idx="1"/>
          </p:nvPr>
        </p:nvSpPr>
        <p:spPr/>
        <p:txBody>
          <a:bodyPr/>
          <a:lstStyle/>
          <a:p>
            <a:r>
              <a:rPr lang="en-US" sz="2000" b="1" dirty="0"/>
              <a:t>Step 3:</a:t>
            </a:r>
            <a:r>
              <a:rPr lang="en-US" sz="2000" dirty="0"/>
              <a:t> </a:t>
            </a:r>
          </a:p>
          <a:p>
            <a:pPr lvl="1">
              <a:lnSpc>
                <a:spcPct val="150000"/>
              </a:lnSpc>
            </a:pPr>
            <a:r>
              <a:rPr lang="en-US" sz="2000" dirty="0"/>
              <a:t>Is the disturbance respiratory or metabolic?  </a:t>
            </a:r>
          </a:p>
          <a:p>
            <a:pPr lvl="1">
              <a:lnSpc>
                <a:spcPct val="150000"/>
              </a:lnSpc>
            </a:pPr>
            <a:r>
              <a:rPr lang="en-US" sz="2000" dirty="0"/>
              <a:t>What is the relationship between the direction of change in the pH and the direction of change in the PaCO</a:t>
            </a:r>
            <a:r>
              <a:rPr lang="en-US" sz="2000" baseline="-25000" dirty="0"/>
              <a:t>2</a:t>
            </a:r>
            <a:r>
              <a:rPr lang="en-US" sz="2000" dirty="0"/>
              <a:t>? </a:t>
            </a:r>
          </a:p>
          <a:p>
            <a:pPr lvl="1">
              <a:lnSpc>
                <a:spcPct val="150000"/>
              </a:lnSpc>
            </a:pPr>
            <a:r>
              <a:rPr lang="en-US" sz="2000" dirty="0"/>
              <a:t>In primary respiratory disorders, the pH and PaCO2 change in </a:t>
            </a:r>
            <a:r>
              <a:rPr lang="en-US" sz="2000" i="1" dirty="0"/>
              <a:t>opposite</a:t>
            </a:r>
            <a:r>
              <a:rPr lang="en-US" sz="2000" dirty="0"/>
              <a:t> directions; in metabolic disorders the pH and PaCO</a:t>
            </a:r>
            <a:r>
              <a:rPr lang="en-US" sz="2000" baseline="-25000" dirty="0"/>
              <a:t>2</a:t>
            </a:r>
            <a:r>
              <a:rPr lang="en-US" sz="2000" dirty="0"/>
              <a:t> change in the same direction.</a:t>
            </a:r>
            <a:endParaRPr lang="en-IN" sz="2000" dirty="0"/>
          </a:p>
        </p:txBody>
      </p:sp>
    </p:spTree>
    <p:extLst>
      <p:ext uri="{BB962C8B-B14F-4D97-AF65-F5344CB8AC3E}">
        <p14:creationId xmlns:p14="http://schemas.microsoft.com/office/powerpoint/2010/main" val="1092442836"/>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4257-FFEE-4358-A3D2-246B60CB673A}"/>
              </a:ext>
            </a:extLst>
          </p:cNvPr>
          <p:cNvSpPr>
            <a:spLocks noGrp="1"/>
          </p:cNvSpPr>
          <p:nvPr>
            <p:ph type="title"/>
          </p:nvPr>
        </p:nvSpPr>
        <p:spPr/>
        <p:txBody>
          <a:bodyPr/>
          <a:lstStyle/>
          <a:p>
            <a:r>
              <a:rPr lang="en-US" dirty="0"/>
              <a:t>Arterial Blood Gas Interpretation</a:t>
            </a:r>
            <a:endParaRPr lang="en-IN" dirty="0"/>
          </a:p>
        </p:txBody>
      </p:sp>
      <p:graphicFrame>
        <p:nvGraphicFramePr>
          <p:cNvPr id="4" name="Content Placeholder 3">
            <a:extLst>
              <a:ext uri="{FF2B5EF4-FFF2-40B4-BE49-F238E27FC236}">
                <a16:creationId xmlns:a16="http://schemas.microsoft.com/office/drawing/2014/main" id="{BC0F2121-4987-4B2C-A387-D12EC6B13F67}"/>
              </a:ext>
            </a:extLst>
          </p:cNvPr>
          <p:cNvGraphicFramePr>
            <a:graphicFrameLocks noGrp="1"/>
          </p:cNvGraphicFramePr>
          <p:nvPr>
            <p:ph idx="1"/>
            <p:extLst>
              <p:ext uri="{D42A27DB-BD31-4B8C-83A1-F6EECF244321}">
                <p14:modId xmlns:p14="http://schemas.microsoft.com/office/powerpoint/2010/main" val="1245184966"/>
              </p:ext>
            </p:extLst>
          </p:nvPr>
        </p:nvGraphicFramePr>
        <p:xfrm>
          <a:off x="838199" y="1885360"/>
          <a:ext cx="10515599" cy="3572760"/>
        </p:xfrm>
        <a:graphic>
          <a:graphicData uri="http://schemas.openxmlformats.org/drawingml/2006/table">
            <a:tbl>
              <a:tblPr>
                <a:tableStyleId>{5C22544A-7EE6-4342-B048-85BDC9FD1C3A}</a:tableStyleId>
              </a:tblPr>
              <a:tblGrid>
                <a:gridCol w="2452521">
                  <a:extLst>
                    <a:ext uri="{9D8B030D-6E8A-4147-A177-3AD203B41FA5}">
                      <a16:colId xmlns:a16="http://schemas.microsoft.com/office/drawing/2014/main" val="3836547913"/>
                    </a:ext>
                  </a:extLst>
                </a:gridCol>
                <a:gridCol w="3023655">
                  <a:extLst>
                    <a:ext uri="{9D8B030D-6E8A-4147-A177-3AD203B41FA5}">
                      <a16:colId xmlns:a16="http://schemas.microsoft.com/office/drawing/2014/main" val="239753846"/>
                    </a:ext>
                  </a:extLst>
                </a:gridCol>
                <a:gridCol w="2418923">
                  <a:extLst>
                    <a:ext uri="{9D8B030D-6E8A-4147-A177-3AD203B41FA5}">
                      <a16:colId xmlns:a16="http://schemas.microsoft.com/office/drawing/2014/main" val="1624155071"/>
                    </a:ext>
                  </a:extLst>
                </a:gridCol>
                <a:gridCol w="2620500">
                  <a:extLst>
                    <a:ext uri="{9D8B030D-6E8A-4147-A177-3AD203B41FA5}">
                      <a16:colId xmlns:a16="http://schemas.microsoft.com/office/drawing/2014/main" val="3703290336"/>
                    </a:ext>
                  </a:extLst>
                </a:gridCol>
              </a:tblGrid>
              <a:tr h="893190">
                <a:tc>
                  <a:txBody>
                    <a:bodyPr/>
                    <a:lstStyle/>
                    <a:p>
                      <a:pPr algn="ctr" fontAlgn="t"/>
                      <a:r>
                        <a:rPr lang="en-IN" sz="2000" b="0" dirty="0">
                          <a:effectLst/>
                        </a:rPr>
                        <a:t>Acidosis</a:t>
                      </a:r>
                    </a:p>
                  </a:txBody>
                  <a:tcPr marL="0" marR="0" marT="0" marB="0"/>
                </a:tc>
                <a:tc>
                  <a:txBody>
                    <a:bodyPr/>
                    <a:lstStyle/>
                    <a:p>
                      <a:pPr algn="ctr" fontAlgn="t"/>
                      <a:r>
                        <a:rPr lang="en-IN" sz="2000" b="0" dirty="0">
                          <a:effectLst/>
                        </a:rPr>
                        <a:t>Respiratory</a:t>
                      </a:r>
                    </a:p>
                  </a:txBody>
                  <a:tcPr marL="0" marR="0" marT="0" marB="0"/>
                </a:tc>
                <a:tc>
                  <a:txBody>
                    <a:bodyPr/>
                    <a:lstStyle/>
                    <a:p>
                      <a:pPr algn="ctr" fontAlgn="t"/>
                      <a:r>
                        <a:rPr lang="en-IN" sz="2000" b="0">
                          <a:effectLst/>
                        </a:rPr>
                        <a:t>pH ↓ </a:t>
                      </a:r>
                    </a:p>
                  </a:txBody>
                  <a:tcPr marL="0" marR="0" marT="0" marB="0"/>
                </a:tc>
                <a:tc>
                  <a:txBody>
                    <a:bodyPr/>
                    <a:lstStyle/>
                    <a:p>
                      <a:pPr algn="ctr" fontAlgn="t"/>
                      <a:r>
                        <a:rPr lang="en-IN" sz="2000" b="0">
                          <a:effectLst/>
                        </a:rPr>
                        <a:t>PaCO</a:t>
                      </a:r>
                      <a:r>
                        <a:rPr lang="en-IN" sz="2000" b="0" baseline="-25000">
                          <a:effectLst/>
                        </a:rPr>
                        <a:t>2</a:t>
                      </a:r>
                      <a:r>
                        <a:rPr lang="en-IN" sz="2000" b="0">
                          <a:effectLst/>
                        </a:rPr>
                        <a:t>  ↑</a:t>
                      </a:r>
                    </a:p>
                  </a:txBody>
                  <a:tcPr marL="0" marR="0" marT="0" marB="0"/>
                </a:tc>
                <a:extLst>
                  <a:ext uri="{0D108BD9-81ED-4DB2-BD59-A6C34878D82A}">
                    <a16:rowId xmlns:a16="http://schemas.microsoft.com/office/drawing/2014/main" val="171839937"/>
                  </a:ext>
                </a:extLst>
              </a:tr>
              <a:tr h="893190">
                <a:tc>
                  <a:txBody>
                    <a:bodyPr/>
                    <a:lstStyle/>
                    <a:p>
                      <a:pPr algn="ctr" fontAlgn="t"/>
                      <a:r>
                        <a:rPr lang="en-IN" sz="2000" b="0" dirty="0">
                          <a:effectLst/>
                        </a:rPr>
                        <a:t>Acidosis</a:t>
                      </a:r>
                    </a:p>
                  </a:txBody>
                  <a:tcPr marL="0" marR="0" marT="0" marB="0"/>
                </a:tc>
                <a:tc>
                  <a:txBody>
                    <a:bodyPr/>
                    <a:lstStyle/>
                    <a:p>
                      <a:pPr algn="ctr" fontAlgn="t"/>
                      <a:r>
                        <a:rPr lang="en-IN" sz="2000" b="0" dirty="0">
                          <a:effectLst/>
                        </a:rPr>
                        <a:t>Metabolic</a:t>
                      </a:r>
                    </a:p>
                  </a:txBody>
                  <a:tcPr marL="0" marR="0" marT="0" marB="0"/>
                </a:tc>
                <a:tc>
                  <a:txBody>
                    <a:bodyPr/>
                    <a:lstStyle/>
                    <a:p>
                      <a:pPr algn="ctr" fontAlgn="t"/>
                      <a:r>
                        <a:rPr lang="en-IN" sz="2000" b="0" dirty="0">
                          <a:effectLst/>
                        </a:rPr>
                        <a:t>pH ↓</a:t>
                      </a:r>
                    </a:p>
                  </a:txBody>
                  <a:tcPr marL="0" marR="0" marT="0" marB="0"/>
                </a:tc>
                <a:tc>
                  <a:txBody>
                    <a:bodyPr/>
                    <a:lstStyle/>
                    <a:p>
                      <a:pPr algn="ctr" fontAlgn="t"/>
                      <a:r>
                        <a:rPr lang="en-IN" sz="2000" b="0">
                          <a:effectLst/>
                        </a:rPr>
                        <a:t>PaCO</a:t>
                      </a:r>
                      <a:r>
                        <a:rPr lang="en-IN" sz="2000" b="0" baseline="-25000">
                          <a:effectLst/>
                        </a:rPr>
                        <a:t>2</a:t>
                      </a:r>
                      <a:r>
                        <a:rPr lang="en-IN" sz="2000" b="0">
                          <a:effectLst/>
                        </a:rPr>
                        <a:t>  ↓</a:t>
                      </a:r>
                    </a:p>
                  </a:txBody>
                  <a:tcPr marL="0" marR="0" marT="0" marB="0"/>
                </a:tc>
                <a:extLst>
                  <a:ext uri="{0D108BD9-81ED-4DB2-BD59-A6C34878D82A}">
                    <a16:rowId xmlns:a16="http://schemas.microsoft.com/office/drawing/2014/main" val="2664918079"/>
                  </a:ext>
                </a:extLst>
              </a:tr>
              <a:tr h="893190">
                <a:tc>
                  <a:txBody>
                    <a:bodyPr/>
                    <a:lstStyle/>
                    <a:p>
                      <a:pPr algn="ctr" fontAlgn="t"/>
                      <a:r>
                        <a:rPr lang="en-IN" sz="2000" b="0" dirty="0">
                          <a:effectLst/>
                        </a:rPr>
                        <a:t>Alkalosis</a:t>
                      </a:r>
                    </a:p>
                  </a:txBody>
                  <a:tcPr marL="0" marR="0" marT="0" marB="0"/>
                </a:tc>
                <a:tc>
                  <a:txBody>
                    <a:bodyPr/>
                    <a:lstStyle/>
                    <a:p>
                      <a:pPr algn="ctr" fontAlgn="t"/>
                      <a:r>
                        <a:rPr lang="en-IN" sz="2000" b="0" dirty="0">
                          <a:effectLst/>
                        </a:rPr>
                        <a:t>Respiratory</a:t>
                      </a:r>
                    </a:p>
                  </a:txBody>
                  <a:tcPr marL="0" marR="0" marT="0" marB="0"/>
                </a:tc>
                <a:tc>
                  <a:txBody>
                    <a:bodyPr/>
                    <a:lstStyle/>
                    <a:p>
                      <a:pPr algn="ctr" fontAlgn="t"/>
                      <a:r>
                        <a:rPr lang="en-IN" sz="2000" b="0" dirty="0">
                          <a:effectLst/>
                        </a:rPr>
                        <a:t>pH ↑</a:t>
                      </a:r>
                    </a:p>
                  </a:txBody>
                  <a:tcPr marL="0" marR="0" marT="0" marB="0"/>
                </a:tc>
                <a:tc>
                  <a:txBody>
                    <a:bodyPr/>
                    <a:lstStyle/>
                    <a:p>
                      <a:pPr algn="ctr" fontAlgn="t"/>
                      <a:r>
                        <a:rPr lang="en-IN" sz="2000" b="0">
                          <a:effectLst/>
                        </a:rPr>
                        <a:t>PaCO</a:t>
                      </a:r>
                      <a:r>
                        <a:rPr lang="en-IN" sz="2000" b="0" baseline="-25000">
                          <a:effectLst/>
                        </a:rPr>
                        <a:t>2</a:t>
                      </a:r>
                      <a:r>
                        <a:rPr lang="en-IN" sz="2000" b="0">
                          <a:effectLst/>
                        </a:rPr>
                        <a:t>  ↓</a:t>
                      </a:r>
                    </a:p>
                  </a:txBody>
                  <a:tcPr marL="0" marR="0" marT="0" marB="0"/>
                </a:tc>
                <a:extLst>
                  <a:ext uri="{0D108BD9-81ED-4DB2-BD59-A6C34878D82A}">
                    <a16:rowId xmlns:a16="http://schemas.microsoft.com/office/drawing/2014/main" val="2312329409"/>
                  </a:ext>
                </a:extLst>
              </a:tr>
              <a:tr h="893190">
                <a:tc>
                  <a:txBody>
                    <a:bodyPr/>
                    <a:lstStyle/>
                    <a:p>
                      <a:pPr algn="ctr" fontAlgn="t"/>
                      <a:r>
                        <a:rPr lang="en-IN" sz="2000" b="0">
                          <a:effectLst/>
                        </a:rPr>
                        <a:t>Alkalosis</a:t>
                      </a:r>
                    </a:p>
                  </a:txBody>
                  <a:tcPr marL="0" marR="0" marT="0" marB="0"/>
                </a:tc>
                <a:tc>
                  <a:txBody>
                    <a:bodyPr/>
                    <a:lstStyle/>
                    <a:p>
                      <a:pPr algn="ctr" fontAlgn="t"/>
                      <a:r>
                        <a:rPr lang="en-IN" sz="2000" b="0" dirty="0">
                          <a:effectLst/>
                        </a:rPr>
                        <a:t>Metabolic</a:t>
                      </a:r>
                    </a:p>
                  </a:txBody>
                  <a:tcPr marL="0" marR="0" marT="0" marB="0"/>
                </a:tc>
                <a:tc>
                  <a:txBody>
                    <a:bodyPr/>
                    <a:lstStyle/>
                    <a:p>
                      <a:pPr algn="ctr" fontAlgn="t"/>
                      <a:r>
                        <a:rPr lang="en-IN" sz="2000" b="0" dirty="0">
                          <a:effectLst/>
                        </a:rPr>
                        <a:t>pH ↑</a:t>
                      </a:r>
                    </a:p>
                  </a:txBody>
                  <a:tcPr marL="0" marR="0" marT="0" marB="0"/>
                </a:tc>
                <a:tc>
                  <a:txBody>
                    <a:bodyPr/>
                    <a:lstStyle/>
                    <a:p>
                      <a:pPr algn="ctr" fontAlgn="t"/>
                      <a:r>
                        <a:rPr lang="en-IN" sz="2000" b="0" dirty="0">
                          <a:effectLst/>
                        </a:rPr>
                        <a:t>PaCO</a:t>
                      </a:r>
                      <a:r>
                        <a:rPr lang="en-IN" sz="2000" b="0" baseline="-25000" dirty="0">
                          <a:effectLst/>
                        </a:rPr>
                        <a:t>2</a:t>
                      </a:r>
                      <a:r>
                        <a:rPr lang="en-IN" sz="2000" b="0" dirty="0">
                          <a:effectLst/>
                        </a:rPr>
                        <a:t>   ↑</a:t>
                      </a:r>
                    </a:p>
                  </a:txBody>
                  <a:tcPr marL="0" marR="0" marT="0" marB="0"/>
                </a:tc>
                <a:extLst>
                  <a:ext uri="{0D108BD9-81ED-4DB2-BD59-A6C34878D82A}">
                    <a16:rowId xmlns:a16="http://schemas.microsoft.com/office/drawing/2014/main" val="2822317314"/>
                  </a:ext>
                </a:extLst>
              </a:tr>
            </a:tbl>
          </a:graphicData>
        </a:graphic>
      </p:graphicFrame>
    </p:spTree>
    <p:extLst>
      <p:ext uri="{BB962C8B-B14F-4D97-AF65-F5344CB8AC3E}">
        <p14:creationId xmlns:p14="http://schemas.microsoft.com/office/powerpoint/2010/main" val="1864030170"/>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A7A5A9-D264-48E5-B699-2A081C9362E4}"/>
              </a:ext>
            </a:extLst>
          </p:cNvPr>
          <p:cNvSpPr>
            <a:spLocks noGrp="1"/>
          </p:cNvSpPr>
          <p:nvPr>
            <p:ph idx="1"/>
          </p:nvPr>
        </p:nvSpPr>
        <p:spPr>
          <a:xfrm>
            <a:off x="851719" y="1308963"/>
            <a:ext cx="10515600" cy="5811838"/>
          </a:xfrm>
        </p:spPr>
        <p:txBody>
          <a:bodyPr/>
          <a:lstStyle/>
          <a:p>
            <a:r>
              <a:rPr lang="en-US" sz="2000" b="1" dirty="0"/>
              <a:t>Step 4: </a:t>
            </a:r>
            <a:r>
              <a:rPr lang="en-US" sz="2000" dirty="0"/>
              <a:t> </a:t>
            </a:r>
          </a:p>
          <a:p>
            <a:pPr lvl="1"/>
            <a:r>
              <a:rPr lang="en-US" sz="2000" dirty="0"/>
              <a:t>Is there appropriate compensation for the primary disturbance?  Usually, compensation does </a:t>
            </a:r>
            <a:r>
              <a:rPr lang="en-US" sz="2000" u="sng" dirty="0"/>
              <a:t>not</a:t>
            </a:r>
            <a:r>
              <a:rPr lang="en-US" sz="2000" dirty="0"/>
              <a:t> return the pH to normal (7.35 – 7.45)</a:t>
            </a:r>
          </a:p>
          <a:p>
            <a:pPr lvl="1"/>
            <a:endParaRPr lang="en-US" sz="2000" dirty="0"/>
          </a:p>
          <a:p>
            <a:pPr lvl="1"/>
            <a:endParaRPr lang="en-IN" sz="2000" dirty="0"/>
          </a:p>
        </p:txBody>
      </p:sp>
      <p:graphicFrame>
        <p:nvGraphicFramePr>
          <p:cNvPr id="10" name="Table 9">
            <a:extLst>
              <a:ext uri="{FF2B5EF4-FFF2-40B4-BE49-F238E27FC236}">
                <a16:creationId xmlns:a16="http://schemas.microsoft.com/office/drawing/2014/main" id="{8661023F-5C7F-4CE9-9552-498FF5FC0EF6}"/>
              </a:ext>
            </a:extLst>
          </p:cNvPr>
          <p:cNvGraphicFramePr>
            <a:graphicFrameLocks noGrp="1"/>
          </p:cNvGraphicFramePr>
          <p:nvPr>
            <p:extLst>
              <p:ext uri="{D42A27DB-BD31-4B8C-83A1-F6EECF244321}">
                <p14:modId xmlns:p14="http://schemas.microsoft.com/office/powerpoint/2010/main" val="796676826"/>
              </p:ext>
            </p:extLst>
          </p:nvPr>
        </p:nvGraphicFramePr>
        <p:xfrm>
          <a:off x="851719" y="2464903"/>
          <a:ext cx="10488561" cy="3824580"/>
        </p:xfrm>
        <a:graphic>
          <a:graphicData uri="http://schemas.openxmlformats.org/drawingml/2006/table">
            <a:tbl>
              <a:tblPr>
                <a:tableStyleId>{5C22544A-7EE6-4342-B048-85BDC9FD1C3A}</a:tableStyleId>
              </a:tblPr>
              <a:tblGrid>
                <a:gridCol w="3991765">
                  <a:extLst>
                    <a:ext uri="{9D8B030D-6E8A-4147-A177-3AD203B41FA5}">
                      <a16:colId xmlns:a16="http://schemas.microsoft.com/office/drawing/2014/main" val="339432633"/>
                    </a:ext>
                  </a:extLst>
                </a:gridCol>
                <a:gridCol w="4384146">
                  <a:extLst>
                    <a:ext uri="{9D8B030D-6E8A-4147-A177-3AD203B41FA5}">
                      <a16:colId xmlns:a16="http://schemas.microsoft.com/office/drawing/2014/main" val="2187861455"/>
                    </a:ext>
                  </a:extLst>
                </a:gridCol>
                <a:gridCol w="2112650">
                  <a:extLst>
                    <a:ext uri="{9D8B030D-6E8A-4147-A177-3AD203B41FA5}">
                      <a16:colId xmlns:a16="http://schemas.microsoft.com/office/drawing/2014/main" val="1443446217"/>
                    </a:ext>
                  </a:extLst>
                </a:gridCol>
              </a:tblGrid>
              <a:tr h="509944">
                <a:tc>
                  <a:txBody>
                    <a:bodyPr/>
                    <a:lstStyle/>
                    <a:p>
                      <a:pPr algn="l" fontAlgn="t"/>
                      <a:r>
                        <a:rPr lang="en-IN" sz="1800" dirty="0">
                          <a:effectLst/>
                        </a:rPr>
                        <a:t>Disorder</a:t>
                      </a:r>
                    </a:p>
                  </a:txBody>
                  <a:tcPr marL="0" marR="0" marT="0" marB="0"/>
                </a:tc>
                <a:tc>
                  <a:txBody>
                    <a:bodyPr/>
                    <a:lstStyle/>
                    <a:p>
                      <a:pPr algn="l" fontAlgn="t"/>
                      <a:r>
                        <a:rPr lang="en-IN" sz="1800">
                          <a:effectLst/>
                        </a:rPr>
                        <a:t>Expected compensation</a:t>
                      </a:r>
                    </a:p>
                  </a:txBody>
                  <a:tcPr marL="0" marR="0" marT="0" marB="0"/>
                </a:tc>
                <a:tc>
                  <a:txBody>
                    <a:bodyPr/>
                    <a:lstStyle/>
                    <a:p>
                      <a:pPr algn="l" fontAlgn="t"/>
                      <a:r>
                        <a:rPr lang="en-IN" sz="1800">
                          <a:effectLst/>
                        </a:rPr>
                        <a:t>Correction factor</a:t>
                      </a:r>
                    </a:p>
                  </a:txBody>
                  <a:tcPr marL="0" marR="0" marT="0" marB="0"/>
                </a:tc>
                <a:extLst>
                  <a:ext uri="{0D108BD9-81ED-4DB2-BD59-A6C34878D82A}">
                    <a16:rowId xmlns:a16="http://schemas.microsoft.com/office/drawing/2014/main" val="2403284635"/>
                  </a:ext>
                </a:extLst>
              </a:tr>
              <a:tr h="509944">
                <a:tc>
                  <a:txBody>
                    <a:bodyPr/>
                    <a:lstStyle/>
                    <a:p>
                      <a:pPr algn="l" fontAlgn="t"/>
                      <a:r>
                        <a:rPr lang="en-IN" sz="1800" dirty="0">
                          <a:effectLst/>
                        </a:rPr>
                        <a:t>Metabolic acidosis</a:t>
                      </a:r>
                    </a:p>
                  </a:txBody>
                  <a:tcPr marL="0" marR="0" marT="0" marB="0"/>
                </a:tc>
                <a:tc>
                  <a:txBody>
                    <a:bodyPr/>
                    <a:lstStyle/>
                    <a:p>
                      <a:pPr algn="l" fontAlgn="t"/>
                      <a:r>
                        <a:rPr lang="it-IT" sz="1800" dirty="0">
                          <a:effectLst/>
                        </a:rPr>
                        <a:t>PaCO</a:t>
                      </a:r>
                      <a:r>
                        <a:rPr lang="it-IT" sz="1800" baseline="-25000" dirty="0">
                          <a:effectLst/>
                        </a:rPr>
                        <a:t>2</a:t>
                      </a:r>
                      <a:r>
                        <a:rPr lang="it-IT" sz="1800" dirty="0">
                          <a:effectLst/>
                        </a:rPr>
                        <a:t> = (1.5 x [HCO</a:t>
                      </a:r>
                      <a:r>
                        <a:rPr lang="it-IT" sz="1800" baseline="-25000" dirty="0">
                          <a:effectLst/>
                        </a:rPr>
                        <a:t>3</a:t>
                      </a:r>
                      <a:r>
                        <a:rPr lang="it-IT" sz="1800" dirty="0">
                          <a:effectLst/>
                        </a:rPr>
                        <a:t>-]) +8</a:t>
                      </a:r>
                    </a:p>
                  </a:txBody>
                  <a:tcPr marL="0" marR="0" marT="0" marB="0"/>
                </a:tc>
                <a:tc>
                  <a:txBody>
                    <a:bodyPr/>
                    <a:lstStyle/>
                    <a:p>
                      <a:pPr algn="l" fontAlgn="t"/>
                      <a:r>
                        <a:rPr lang="en-IN" sz="1800">
                          <a:effectLst/>
                        </a:rPr>
                        <a:t>± 2</a:t>
                      </a:r>
                    </a:p>
                  </a:txBody>
                  <a:tcPr marL="0" marR="0" marT="0" marB="0"/>
                </a:tc>
                <a:extLst>
                  <a:ext uri="{0D108BD9-81ED-4DB2-BD59-A6C34878D82A}">
                    <a16:rowId xmlns:a16="http://schemas.microsoft.com/office/drawing/2014/main" val="2945189116"/>
                  </a:ext>
                </a:extLst>
              </a:tr>
              <a:tr h="509944">
                <a:tc>
                  <a:txBody>
                    <a:bodyPr/>
                    <a:lstStyle/>
                    <a:p>
                      <a:pPr algn="l" fontAlgn="t"/>
                      <a:r>
                        <a:rPr lang="en-IN" sz="1800" dirty="0">
                          <a:effectLst/>
                        </a:rPr>
                        <a:t>Acute respiratory acidosis</a:t>
                      </a:r>
                    </a:p>
                  </a:txBody>
                  <a:tcPr marL="0" marR="0" marT="0" marB="0"/>
                </a:tc>
                <a:tc>
                  <a:txBody>
                    <a:bodyPr/>
                    <a:lstStyle/>
                    <a:p>
                      <a:pPr algn="l" fontAlgn="t"/>
                      <a:r>
                        <a:rPr lang="en-IN" sz="1800" dirty="0">
                          <a:effectLst/>
                        </a:rPr>
                        <a:t>Increase  in  [HCO</a:t>
                      </a:r>
                      <a:r>
                        <a:rPr lang="en-IN" sz="1800" baseline="-25000" dirty="0">
                          <a:effectLst/>
                        </a:rPr>
                        <a:t>3</a:t>
                      </a:r>
                      <a:r>
                        <a:rPr lang="en-IN" sz="1800" dirty="0">
                          <a:effectLst/>
                        </a:rPr>
                        <a:t>-]= ∆ PaCO</a:t>
                      </a:r>
                      <a:r>
                        <a:rPr lang="en-IN" sz="1800" baseline="-25000" dirty="0">
                          <a:effectLst/>
                        </a:rPr>
                        <a:t>2</a:t>
                      </a:r>
                      <a:r>
                        <a:rPr lang="en-IN" sz="1800" dirty="0">
                          <a:effectLst/>
                        </a:rPr>
                        <a:t>/10</a:t>
                      </a:r>
                    </a:p>
                  </a:txBody>
                  <a:tcPr marL="0" marR="0" marT="0" marB="0"/>
                </a:tc>
                <a:tc>
                  <a:txBody>
                    <a:bodyPr/>
                    <a:lstStyle/>
                    <a:p>
                      <a:pPr algn="l" fontAlgn="t"/>
                      <a:r>
                        <a:rPr lang="en-IN" sz="1800">
                          <a:effectLst/>
                        </a:rPr>
                        <a:t>± 3</a:t>
                      </a:r>
                    </a:p>
                  </a:txBody>
                  <a:tcPr marL="0" marR="0" marT="0" marB="0"/>
                </a:tc>
                <a:extLst>
                  <a:ext uri="{0D108BD9-81ED-4DB2-BD59-A6C34878D82A}">
                    <a16:rowId xmlns:a16="http://schemas.microsoft.com/office/drawing/2014/main" val="1549179889"/>
                  </a:ext>
                </a:extLst>
              </a:tr>
              <a:tr h="509944">
                <a:tc>
                  <a:txBody>
                    <a:bodyPr/>
                    <a:lstStyle/>
                    <a:p>
                      <a:pPr algn="l" fontAlgn="t"/>
                      <a:r>
                        <a:rPr lang="en-US" sz="1800" dirty="0">
                          <a:effectLst/>
                        </a:rPr>
                        <a:t>Chronic respiratory acidosis (3-5 days)</a:t>
                      </a:r>
                    </a:p>
                  </a:txBody>
                  <a:tcPr marL="0" marR="0" marT="0" marB="0"/>
                </a:tc>
                <a:tc>
                  <a:txBody>
                    <a:bodyPr/>
                    <a:lstStyle/>
                    <a:p>
                      <a:pPr algn="l" fontAlgn="t"/>
                      <a:r>
                        <a:rPr lang="en-IN" sz="1800" dirty="0">
                          <a:effectLst/>
                        </a:rPr>
                        <a:t>Increase  in  [HCO</a:t>
                      </a:r>
                      <a:r>
                        <a:rPr lang="en-IN" sz="1800" baseline="-25000" dirty="0">
                          <a:effectLst/>
                        </a:rPr>
                        <a:t>3</a:t>
                      </a:r>
                      <a:r>
                        <a:rPr lang="en-IN" sz="1800" dirty="0">
                          <a:effectLst/>
                        </a:rPr>
                        <a:t>-]= 3.5(∆ PaCO</a:t>
                      </a:r>
                      <a:r>
                        <a:rPr lang="en-IN" sz="1800" baseline="-25000" dirty="0">
                          <a:effectLst/>
                        </a:rPr>
                        <a:t>2</a:t>
                      </a:r>
                      <a:r>
                        <a:rPr lang="en-IN" sz="1800" dirty="0">
                          <a:effectLst/>
                        </a:rPr>
                        <a:t>/10)</a:t>
                      </a:r>
                    </a:p>
                  </a:txBody>
                  <a:tcPr marL="0" marR="0" marT="0" marB="0"/>
                </a:tc>
                <a:tc>
                  <a:txBody>
                    <a:bodyPr/>
                    <a:lstStyle/>
                    <a:p>
                      <a:pPr algn="l" fontAlgn="t"/>
                      <a:r>
                        <a:rPr lang="en-IN" sz="1800">
                          <a:effectLst/>
                        </a:rPr>
                        <a:t> </a:t>
                      </a:r>
                    </a:p>
                  </a:txBody>
                  <a:tcPr marL="0" marR="0" marT="0" marB="0"/>
                </a:tc>
                <a:extLst>
                  <a:ext uri="{0D108BD9-81ED-4DB2-BD59-A6C34878D82A}">
                    <a16:rowId xmlns:a16="http://schemas.microsoft.com/office/drawing/2014/main" val="3796965098"/>
                  </a:ext>
                </a:extLst>
              </a:tr>
              <a:tr h="509944">
                <a:tc>
                  <a:txBody>
                    <a:bodyPr/>
                    <a:lstStyle/>
                    <a:p>
                      <a:pPr algn="l" fontAlgn="t"/>
                      <a:r>
                        <a:rPr lang="en-IN" sz="1800" dirty="0">
                          <a:effectLst/>
                        </a:rPr>
                        <a:t>Metabolic alkalosis</a:t>
                      </a:r>
                    </a:p>
                  </a:txBody>
                  <a:tcPr marL="0" marR="0" marT="0" marB="0"/>
                </a:tc>
                <a:tc>
                  <a:txBody>
                    <a:bodyPr/>
                    <a:lstStyle/>
                    <a:p>
                      <a:pPr algn="l" fontAlgn="t"/>
                      <a:r>
                        <a:rPr lang="en-IN" sz="1800" dirty="0">
                          <a:effectLst/>
                        </a:rPr>
                        <a:t>Increase in PaCO</a:t>
                      </a:r>
                      <a:r>
                        <a:rPr lang="en-IN" sz="1800" baseline="-25000" dirty="0">
                          <a:effectLst/>
                        </a:rPr>
                        <a:t>2</a:t>
                      </a:r>
                      <a:r>
                        <a:rPr lang="en-IN" sz="1800" dirty="0">
                          <a:effectLst/>
                        </a:rPr>
                        <a:t> = 40 + 0.6(∆HCO</a:t>
                      </a:r>
                      <a:r>
                        <a:rPr lang="en-IN" sz="1800" baseline="-25000" dirty="0">
                          <a:effectLst/>
                        </a:rPr>
                        <a:t>3</a:t>
                      </a:r>
                      <a:r>
                        <a:rPr lang="en-IN" sz="1800" dirty="0">
                          <a:effectLst/>
                        </a:rPr>
                        <a:t>-)</a:t>
                      </a:r>
                    </a:p>
                  </a:txBody>
                  <a:tcPr marL="0" marR="0" marT="0" marB="0"/>
                </a:tc>
                <a:tc>
                  <a:txBody>
                    <a:bodyPr/>
                    <a:lstStyle/>
                    <a:p>
                      <a:pPr algn="l" fontAlgn="t"/>
                      <a:r>
                        <a:rPr lang="en-IN" sz="1800">
                          <a:effectLst/>
                        </a:rPr>
                        <a:t> </a:t>
                      </a:r>
                    </a:p>
                  </a:txBody>
                  <a:tcPr marL="0" marR="0" marT="0" marB="0"/>
                </a:tc>
                <a:extLst>
                  <a:ext uri="{0D108BD9-81ED-4DB2-BD59-A6C34878D82A}">
                    <a16:rowId xmlns:a16="http://schemas.microsoft.com/office/drawing/2014/main" val="28165569"/>
                  </a:ext>
                </a:extLst>
              </a:tr>
              <a:tr h="509944">
                <a:tc>
                  <a:txBody>
                    <a:bodyPr/>
                    <a:lstStyle/>
                    <a:p>
                      <a:pPr algn="l" fontAlgn="t"/>
                      <a:r>
                        <a:rPr lang="en-IN" sz="1800">
                          <a:effectLst/>
                        </a:rPr>
                        <a:t>Acute respiratory alkalosis</a:t>
                      </a:r>
                    </a:p>
                  </a:txBody>
                  <a:tcPr marL="0" marR="0" marT="0" marB="0"/>
                </a:tc>
                <a:tc>
                  <a:txBody>
                    <a:bodyPr/>
                    <a:lstStyle/>
                    <a:p>
                      <a:pPr algn="l" fontAlgn="t"/>
                      <a:r>
                        <a:rPr lang="en-US" sz="1800" dirty="0">
                          <a:effectLst/>
                        </a:rPr>
                        <a:t>Decrease in  [HCO</a:t>
                      </a:r>
                      <a:r>
                        <a:rPr lang="en-US" sz="1800" baseline="-25000" dirty="0">
                          <a:effectLst/>
                        </a:rPr>
                        <a:t>3</a:t>
                      </a:r>
                      <a:r>
                        <a:rPr lang="en-US" sz="1800" dirty="0">
                          <a:effectLst/>
                        </a:rPr>
                        <a:t>-]= 2(∆ PaCO</a:t>
                      </a:r>
                      <a:r>
                        <a:rPr lang="en-US" sz="1800" baseline="-25000" dirty="0">
                          <a:effectLst/>
                        </a:rPr>
                        <a:t>2</a:t>
                      </a:r>
                      <a:r>
                        <a:rPr lang="en-US" sz="1800" dirty="0">
                          <a:effectLst/>
                        </a:rPr>
                        <a:t>/10)</a:t>
                      </a:r>
                    </a:p>
                  </a:txBody>
                  <a:tcPr marL="0" marR="0" marT="0" marB="0"/>
                </a:tc>
                <a:tc>
                  <a:txBody>
                    <a:bodyPr/>
                    <a:lstStyle/>
                    <a:p>
                      <a:pPr algn="l" fontAlgn="t"/>
                      <a:r>
                        <a:rPr lang="en-IN" sz="1800">
                          <a:effectLst/>
                        </a:rPr>
                        <a:t> </a:t>
                      </a:r>
                    </a:p>
                  </a:txBody>
                  <a:tcPr marL="0" marR="0" marT="0" marB="0"/>
                </a:tc>
                <a:extLst>
                  <a:ext uri="{0D108BD9-81ED-4DB2-BD59-A6C34878D82A}">
                    <a16:rowId xmlns:a16="http://schemas.microsoft.com/office/drawing/2014/main" val="2409566339"/>
                  </a:ext>
                </a:extLst>
              </a:tr>
              <a:tr h="764916">
                <a:tc>
                  <a:txBody>
                    <a:bodyPr/>
                    <a:lstStyle/>
                    <a:p>
                      <a:pPr algn="l" fontAlgn="t"/>
                      <a:r>
                        <a:rPr lang="en-IN" sz="1800">
                          <a:effectLst/>
                        </a:rPr>
                        <a:t>Chronic respiratory alkalosis</a:t>
                      </a:r>
                    </a:p>
                  </a:txBody>
                  <a:tcPr marL="0" marR="0" marT="0" marB="0"/>
                </a:tc>
                <a:tc>
                  <a:txBody>
                    <a:bodyPr/>
                    <a:lstStyle/>
                    <a:p>
                      <a:pPr algn="l" fontAlgn="t"/>
                      <a:r>
                        <a:rPr lang="en-US" sz="1800" dirty="0">
                          <a:effectLst/>
                        </a:rPr>
                        <a:t>Decrease in  [HCO</a:t>
                      </a:r>
                      <a:r>
                        <a:rPr lang="en-US" sz="1800" baseline="-25000" dirty="0">
                          <a:effectLst/>
                        </a:rPr>
                        <a:t>3</a:t>
                      </a:r>
                      <a:r>
                        <a:rPr lang="en-US" sz="1800" dirty="0">
                          <a:effectLst/>
                        </a:rPr>
                        <a:t>-] = 5(∆ PaCO</a:t>
                      </a:r>
                      <a:r>
                        <a:rPr lang="en-US" sz="1800" baseline="-25000" dirty="0">
                          <a:effectLst/>
                        </a:rPr>
                        <a:t>2</a:t>
                      </a:r>
                      <a:r>
                        <a:rPr lang="en-US" sz="1800" dirty="0">
                          <a:effectLst/>
                        </a:rPr>
                        <a:t>/10) to 7(∆ PaCO</a:t>
                      </a:r>
                      <a:r>
                        <a:rPr lang="en-US" sz="1800" baseline="-25000" dirty="0">
                          <a:effectLst/>
                        </a:rPr>
                        <a:t>2</a:t>
                      </a:r>
                      <a:r>
                        <a:rPr lang="en-US" sz="1800" dirty="0">
                          <a:effectLst/>
                        </a:rPr>
                        <a:t>/10)</a:t>
                      </a:r>
                    </a:p>
                  </a:txBody>
                  <a:tcPr marL="0" marR="0" marT="0" marB="0"/>
                </a:tc>
                <a:tc>
                  <a:txBody>
                    <a:bodyPr/>
                    <a:lstStyle/>
                    <a:p>
                      <a:pPr algn="l" fontAlgn="t"/>
                      <a:r>
                        <a:rPr lang="en-IN" sz="1800" dirty="0">
                          <a:effectLst/>
                        </a:rPr>
                        <a:t> </a:t>
                      </a:r>
                    </a:p>
                  </a:txBody>
                  <a:tcPr marL="0" marR="0" marT="0" marB="0"/>
                </a:tc>
                <a:extLst>
                  <a:ext uri="{0D108BD9-81ED-4DB2-BD59-A6C34878D82A}">
                    <a16:rowId xmlns:a16="http://schemas.microsoft.com/office/drawing/2014/main" val="1675522994"/>
                  </a:ext>
                </a:extLst>
              </a:tr>
            </a:tbl>
          </a:graphicData>
        </a:graphic>
      </p:graphicFrame>
    </p:spTree>
    <p:extLst>
      <p:ext uri="{BB962C8B-B14F-4D97-AF65-F5344CB8AC3E}">
        <p14:creationId xmlns:p14="http://schemas.microsoft.com/office/powerpoint/2010/main" val="3619841714"/>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FBA4-0952-4160-B10A-DF673CED9E96}"/>
              </a:ext>
            </a:extLst>
          </p:cNvPr>
          <p:cNvSpPr>
            <a:spLocks noGrp="1"/>
          </p:cNvSpPr>
          <p:nvPr>
            <p:ph type="title"/>
          </p:nvPr>
        </p:nvSpPr>
        <p:spPr/>
        <p:txBody>
          <a:bodyPr/>
          <a:lstStyle/>
          <a:p>
            <a:r>
              <a:rPr lang="en-US" dirty="0"/>
              <a:t>Arterial Blood Gas Interpretation</a:t>
            </a:r>
            <a:endParaRPr lang="en-IN" dirty="0"/>
          </a:p>
        </p:txBody>
      </p:sp>
      <p:sp>
        <p:nvSpPr>
          <p:cNvPr id="3" name="Content Placeholder 2">
            <a:extLst>
              <a:ext uri="{FF2B5EF4-FFF2-40B4-BE49-F238E27FC236}">
                <a16:creationId xmlns:a16="http://schemas.microsoft.com/office/drawing/2014/main" id="{E3B652B3-6D64-4058-A9DA-14BD43D8D21A}"/>
              </a:ext>
            </a:extLst>
          </p:cNvPr>
          <p:cNvSpPr>
            <a:spLocks noGrp="1"/>
          </p:cNvSpPr>
          <p:nvPr>
            <p:ph idx="1"/>
          </p:nvPr>
        </p:nvSpPr>
        <p:spPr/>
        <p:txBody>
          <a:bodyPr>
            <a:normAutofit/>
          </a:bodyPr>
          <a:lstStyle/>
          <a:p>
            <a:r>
              <a:rPr lang="en-US" sz="2000" b="1" dirty="0"/>
              <a:t>Step 5: </a:t>
            </a:r>
            <a:r>
              <a:rPr lang="en-US" sz="2000" dirty="0"/>
              <a:t> </a:t>
            </a:r>
          </a:p>
          <a:p>
            <a:pPr lvl="1">
              <a:lnSpc>
                <a:spcPct val="150000"/>
              </a:lnSpc>
            </a:pPr>
            <a:r>
              <a:rPr lang="en-US" sz="2000" dirty="0"/>
              <a:t>Calculate the anion gap (if a metabolic acidosis exists): AG= [Na+]-( [Cl-] + [HCO</a:t>
            </a:r>
            <a:r>
              <a:rPr lang="en-US" sz="2000" baseline="-25000" dirty="0"/>
              <a:t>3</a:t>
            </a:r>
            <a:r>
              <a:rPr lang="en-US" sz="2000" dirty="0"/>
              <a:t>-] )-12 ± 2</a:t>
            </a:r>
          </a:p>
          <a:p>
            <a:pPr lvl="1">
              <a:lnSpc>
                <a:spcPct val="150000"/>
              </a:lnSpc>
            </a:pPr>
            <a:r>
              <a:rPr lang="en-US" sz="2000" dirty="0"/>
              <a:t>A normal anion gap is approximately 12 </a:t>
            </a:r>
            <a:r>
              <a:rPr lang="en-US" sz="2000" dirty="0" err="1"/>
              <a:t>meq</a:t>
            </a:r>
            <a:r>
              <a:rPr lang="en-US" sz="2000" dirty="0"/>
              <a:t>/L.</a:t>
            </a:r>
          </a:p>
          <a:p>
            <a:pPr lvl="2">
              <a:lnSpc>
                <a:spcPct val="150000"/>
              </a:lnSpc>
            </a:pPr>
            <a:r>
              <a:rPr lang="en-US" sz="2000" dirty="0"/>
              <a:t>In patients with hypoalbuminemia, the normal anion gap is lower than 12 </a:t>
            </a:r>
            <a:r>
              <a:rPr lang="en-US" sz="2000" dirty="0" err="1"/>
              <a:t>meq</a:t>
            </a:r>
            <a:r>
              <a:rPr lang="en-US" sz="2000" dirty="0"/>
              <a:t>/L; the “normal” anion gap in patients with hypoalbuminemia is about 2.5 </a:t>
            </a:r>
            <a:r>
              <a:rPr lang="en-US" sz="2000" dirty="0" err="1"/>
              <a:t>meq</a:t>
            </a:r>
            <a:r>
              <a:rPr lang="en-US" sz="2000" dirty="0"/>
              <a:t>/L lower for each 1 gm/dL decrease in the plasma albumin concentration (for example, a patient with a plasma albumin of 2.0 gm/dL would be approximately 7 </a:t>
            </a:r>
            <a:r>
              <a:rPr lang="en-US" sz="2000" dirty="0" err="1"/>
              <a:t>meq</a:t>
            </a:r>
            <a:r>
              <a:rPr lang="en-US" sz="2000" dirty="0"/>
              <a:t>/L.)</a:t>
            </a:r>
          </a:p>
          <a:p>
            <a:pPr marL="0" indent="0">
              <a:buNone/>
            </a:pPr>
            <a:endParaRPr lang="en-IN" sz="2000" dirty="0"/>
          </a:p>
        </p:txBody>
      </p:sp>
    </p:spTree>
    <p:extLst>
      <p:ext uri="{BB962C8B-B14F-4D97-AF65-F5344CB8AC3E}">
        <p14:creationId xmlns:p14="http://schemas.microsoft.com/office/powerpoint/2010/main" val="2279907943"/>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F12F-6D4B-4270-871B-F2BC84D978DB}"/>
              </a:ext>
            </a:extLst>
          </p:cNvPr>
          <p:cNvSpPr>
            <a:spLocks noGrp="1"/>
          </p:cNvSpPr>
          <p:nvPr>
            <p:ph type="title"/>
          </p:nvPr>
        </p:nvSpPr>
        <p:spPr/>
        <p:txBody>
          <a:bodyPr/>
          <a:lstStyle/>
          <a:p>
            <a:r>
              <a:rPr lang="en-US" dirty="0"/>
              <a:t>Arterial Blood Gas Interpretation</a:t>
            </a:r>
            <a:endParaRPr lang="en-IN" dirty="0"/>
          </a:p>
        </p:txBody>
      </p:sp>
      <p:sp>
        <p:nvSpPr>
          <p:cNvPr id="3" name="Content Placeholder 2">
            <a:extLst>
              <a:ext uri="{FF2B5EF4-FFF2-40B4-BE49-F238E27FC236}">
                <a16:creationId xmlns:a16="http://schemas.microsoft.com/office/drawing/2014/main" id="{FFEFDA81-CC4E-4341-B608-76A8EC045492}"/>
              </a:ext>
            </a:extLst>
          </p:cNvPr>
          <p:cNvSpPr>
            <a:spLocks noGrp="1"/>
          </p:cNvSpPr>
          <p:nvPr>
            <p:ph idx="1"/>
          </p:nvPr>
        </p:nvSpPr>
        <p:spPr/>
        <p:txBody>
          <a:bodyPr/>
          <a:lstStyle/>
          <a:p>
            <a:pPr lvl="1">
              <a:lnSpc>
                <a:spcPct val="150000"/>
              </a:lnSpc>
            </a:pPr>
            <a:r>
              <a:rPr lang="en-US" sz="2000" dirty="0"/>
              <a:t>If the anion gap is elevated, consider calculating the </a:t>
            </a:r>
            <a:r>
              <a:rPr lang="en-US" sz="2000" dirty="0" err="1"/>
              <a:t>osmolal</a:t>
            </a:r>
            <a:r>
              <a:rPr lang="en-US" sz="2000" dirty="0"/>
              <a:t> gap in compatible clinical situations.</a:t>
            </a:r>
          </a:p>
          <a:p>
            <a:pPr lvl="2">
              <a:lnSpc>
                <a:spcPct val="150000"/>
              </a:lnSpc>
            </a:pPr>
            <a:r>
              <a:rPr lang="en-US" sz="2000" dirty="0"/>
              <a:t>Elevation in AG is not explained by an obvious case (DKA, lactic acidosis, renal failure</a:t>
            </a:r>
          </a:p>
          <a:p>
            <a:pPr lvl="2">
              <a:lnSpc>
                <a:spcPct val="150000"/>
              </a:lnSpc>
            </a:pPr>
            <a:r>
              <a:rPr lang="en-US" sz="2000" dirty="0"/>
              <a:t>Toxic ingestion is suspected</a:t>
            </a:r>
          </a:p>
          <a:p>
            <a:pPr lvl="1">
              <a:lnSpc>
                <a:spcPct val="150000"/>
              </a:lnSpc>
            </a:pPr>
            <a:r>
              <a:rPr lang="en-US" sz="2000" dirty="0"/>
              <a:t>OSM gap =  measured OSM – (2[Na+] - glucose/18 – BUN/2.8</a:t>
            </a:r>
          </a:p>
          <a:p>
            <a:pPr lvl="2">
              <a:lnSpc>
                <a:spcPct val="150000"/>
              </a:lnSpc>
            </a:pPr>
            <a:r>
              <a:rPr lang="en-US" sz="2000" dirty="0"/>
              <a:t>The OSM gap should be &lt; 10</a:t>
            </a:r>
          </a:p>
          <a:p>
            <a:endParaRPr lang="en-IN" sz="2000" dirty="0"/>
          </a:p>
        </p:txBody>
      </p:sp>
    </p:spTree>
    <p:extLst>
      <p:ext uri="{BB962C8B-B14F-4D97-AF65-F5344CB8AC3E}">
        <p14:creationId xmlns:p14="http://schemas.microsoft.com/office/powerpoint/2010/main" val="88332719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35DC-6933-40CA-8D57-22DEEEF839C9}"/>
              </a:ext>
            </a:extLst>
          </p:cNvPr>
          <p:cNvSpPr>
            <a:spLocks noGrp="1"/>
          </p:cNvSpPr>
          <p:nvPr>
            <p:ph type="title"/>
          </p:nvPr>
        </p:nvSpPr>
        <p:spPr/>
        <p:txBody>
          <a:bodyPr/>
          <a:lstStyle/>
          <a:p>
            <a:r>
              <a:rPr lang="en-US" dirty="0"/>
              <a:t>Indications of ABG</a:t>
            </a:r>
            <a:endParaRPr lang="en-IN" dirty="0"/>
          </a:p>
        </p:txBody>
      </p:sp>
      <p:sp>
        <p:nvSpPr>
          <p:cNvPr id="3" name="Content Placeholder 2">
            <a:extLst>
              <a:ext uri="{FF2B5EF4-FFF2-40B4-BE49-F238E27FC236}">
                <a16:creationId xmlns:a16="http://schemas.microsoft.com/office/drawing/2014/main" id="{7B06999F-5CDE-4BC8-A120-0892226C66AB}"/>
              </a:ext>
            </a:extLst>
          </p:cNvPr>
          <p:cNvSpPr>
            <a:spLocks noGrp="1"/>
          </p:cNvSpPr>
          <p:nvPr>
            <p:ph idx="1"/>
          </p:nvPr>
        </p:nvSpPr>
        <p:spPr/>
        <p:txBody>
          <a:bodyPr>
            <a:normAutofit/>
          </a:bodyPr>
          <a:lstStyle/>
          <a:p>
            <a:pPr>
              <a:lnSpc>
                <a:spcPct val="150000"/>
              </a:lnSpc>
            </a:pPr>
            <a:r>
              <a:rPr lang="en-US" sz="2000" dirty="0"/>
              <a:t>Identification and monitoring of acid base disturbances. </a:t>
            </a:r>
          </a:p>
          <a:p>
            <a:pPr>
              <a:lnSpc>
                <a:spcPct val="150000"/>
              </a:lnSpc>
            </a:pPr>
            <a:r>
              <a:rPr lang="en-US" sz="2000" dirty="0"/>
              <a:t>Measurement of the partial pressures of oxygen (PaO</a:t>
            </a:r>
            <a:r>
              <a:rPr lang="en-US" sz="2000" baseline="-25000" dirty="0"/>
              <a:t>2</a:t>
            </a:r>
            <a:r>
              <a:rPr lang="en-US" sz="2000" dirty="0"/>
              <a:t>) and carbon dioxide (PaCO</a:t>
            </a:r>
            <a:r>
              <a:rPr lang="en-US" sz="2000" baseline="-25000" dirty="0"/>
              <a:t>2</a:t>
            </a:r>
            <a:r>
              <a:rPr lang="en-US" sz="2000" dirty="0"/>
              <a:t>).</a:t>
            </a:r>
          </a:p>
          <a:p>
            <a:pPr>
              <a:lnSpc>
                <a:spcPct val="150000"/>
              </a:lnSpc>
            </a:pPr>
            <a:r>
              <a:rPr lang="en-US" sz="2000" dirty="0"/>
              <a:t>Assessment of the response to therapeutic interventions (</a:t>
            </a:r>
            <a:r>
              <a:rPr lang="en-US" sz="2000" dirty="0" err="1"/>
              <a:t>eg</a:t>
            </a:r>
            <a:r>
              <a:rPr lang="en-US" sz="2000" dirty="0"/>
              <a:t>: </a:t>
            </a:r>
            <a:r>
              <a:rPr lang="en-US" sz="2000" dirty="0" err="1"/>
              <a:t>insuli</a:t>
            </a:r>
            <a:r>
              <a:rPr lang="en-US" sz="2000" dirty="0"/>
              <a:t> in patients with diabetic ketoacidosis)</a:t>
            </a:r>
          </a:p>
          <a:p>
            <a:pPr>
              <a:lnSpc>
                <a:spcPct val="150000"/>
              </a:lnSpc>
            </a:pPr>
            <a:r>
              <a:rPr lang="en-US" sz="2000" dirty="0"/>
              <a:t>Procurement of blood sample in an acute emergency setting when venous sampling is not feasible.</a:t>
            </a:r>
            <a:endParaRPr lang="en-IN" sz="2000" dirty="0"/>
          </a:p>
        </p:txBody>
      </p:sp>
    </p:spTree>
    <p:extLst>
      <p:ext uri="{BB962C8B-B14F-4D97-AF65-F5344CB8AC3E}">
        <p14:creationId xmlns:p14="http://schemas.microsoft.com/office/powerpoint/2010/main" val="3312186570"/>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A8F47-A79F-4EEE-A111-B2E788D4BFB7}"/>
              </a:ext>
            </a:extLst>
          </p:cNvPr>
          <p:cNvSpPr>
            <a:spLocks noGrp="1"/>
          </p:cNvSpPr>
          <p:nvPr>
            <p:ph type="title"/>
          </p:nvPr>
        </p:nvSpPr>
        <p:spPr/>
        <p:txBody>
          <a:bodyPr/>
          <a:lstStyle/>
          <a:p>
            <a:r>
              <a:rPr lang="en-US" dirty="0"/>
              <a:t>Arterial Blood Gas Interpretation</a:t>
            </a:r>
            <a:endParaRPr lang="en-IN" dirty="0"/>
          </a:p>
        </p:txBody>
      </p:sp>
      <p:sp>
        <p:nvSpPr>
          <p:cNvPr id="3" name="Content Placeholder 2">
            <a:extLst>
              <a:ext uri="{FF2B5EF4-FFF2-40B4-BE49-F238E27FC236}">
                <a16:creationId xmlns:a16="http://schemas.microsoft.com/office/drawing/2014/main" id="{8E1B758B-A87F-4850-A532-24A0A8DCBE10}"/>
              </a:ext>
            </a:extLst>
          </p:cNvPr>
          <p:cNvSpPr>
            <a:spLocks noGrp="1"/>
          </p:cNvSpPr>
          <p:nvPr>
            <p:ph idx="1"/>
          </p:nvPr>
        </p:nvSpPr>
        <p:spPr/>
        <p:txBody>
          <a:bodyPr>
            <a:normAutofit/>
          </a:bodyPr>
          <a:lstStyle/>
          <a:p>
            <a:r>
              <a:rPr lang="en-US" sz="2000" b="1" dirty="0"/>
              <a:t>Step 6: </a:t>
            </a:r>
          </a:p>
          <a:p>
            <a:pPr lvl="1">
              <a:lnSpc>
                <a:spcPct val="150000"/>
              </a:lnSpc>
            </a:pPr>
            <a:r>
              <a:rPr lang="en-US" sz="2000" dirty="0"/>
              <a:t> If an increased anion gap is present, assess the relationship between the increase in the anion gap and the decrease in [HCO</a:t>
            </a:r>
            <a:r>
              <a:rPr lang="en-US" sz="2000" baseline="-25000" dirty="0"/>
              <a:t>3</a:t>
            </a:r>
            <a:r>
              <a:rPr lang="en-US" sz="2000" dirty="0"/>
              <a:t>-].</a:t>
            </a:r>
          </a:p>
          <a:p>
            <a:pPr lvl="1">
              <a:lnSpc>
                <a:spcPct val="150000"/>
              </a:lnSpc>
            </a:pPr>
            <a:r>
              <a:rPr lang="en-US" sz="2000" dirty="0"/>
              <a:t>Assess the ratio of the change in the anion gap (∆AG ) to the change in  [HCO3-] (∆[HCO</a:t>
            </a:r>
            <a:r>
              <a:rPr lang="en-US" sz="2000" baseline="-25000" dirty="0"/>
              <a:t>3</a:t>
            </a:r>
            <a:r>
              <a:rPr lang="en-US" sz="2000" dirty="0"/>
              <a:t>-]): ∆AG/∆[HCO</a:t>
            </a:r>
            <a:r>
              <a:rPr lang="en-US" sz="2000" baseline="-25000" dirty="0"/>
              <a:t>3</a:t>
            </a:r>
            <a:r>
              <a:rPr lang="en-US" sz="2000" dirty="0"/>
              <a:t>-]</a:t>
            </a:r>
          </a:p>
          <a:p>
            <a:pPr lvl="1">
              <a:lnSpc>
                <a:spcPct val="150000"/>
              </a:lnSpc>
            </a:pPr>
            <a:r>
              <a:rPr lang="en-US" sz="2000" i="1" dirty="0"/>
              <a:t>This ratio should be between 1.0 and 2.0 if an uncomplicated anion gap metabolic acidosis is present.</a:t>
            </a:r>
            <a:endParaRPr lang="en-US" sz="2000" dirty="0"/>
          </a:p>
          <a:p>
            <a:pPr marL="0" indent="0">
              <a:buNone/>
            </a:pPr>
            <a:endParaRPr lang="en-IN" sz="2000" dirty="0"/>
          </a:p>
        </p:txBody>
      </p:sp>
    </p:spTree>
    <p:extLst>
      <p:ext uri="{BB962C8B-B14F-4D97-AF65-F5344CB8AC3E}">
        <p14:creationId xmlns:p14="http://schemas.microsoft.com/office/powerpoint/2010/main" val="562450686"/>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0AF6-F2DB-48E2-8081-C6CC01798702}"/>
              </a:ext>
            </a:extLst>
          </p:cNvPr>
          <p:cNvSpPr>
            <a:spLocks noGrp="1"/>
          </p:cNvSpPr>
          <p:nvPr>
            <p:ph type="title"/>
          </p:nvPr>
        </p:nvSpPr>
        <p:spPr/>
        <p:txBody>
          <a:bodyPr/>
          <a:lstStyle/>
          <a:p>
            <a:r>
              <a:rPr lang="en-US" dirty="0"/>
              <a:t>Arterial Blood Gas Interpretation</a:t>
            </a:r>
            <a:endParaRPr lang="en-IN" dirty="0"/>
          </a:p>
        </p:txBody>
      </p:sp>
      <p:sp>
        <p:nvSpPr>
          <p:cNvPr id="3" name="Content Placeholder 2">
            <a:extLst>
              <a:ext uri="{FF2B5EF4-FFF2-40B4-BE49-F238E27FC236}">
                <a16:creationId xmlns:a16="http://schemas.microsoft.com/office/drawing/2014/main" id="{555374EA-D494-47BA-ABFA-757FB72E44D6}"/>
              </a:ext>
            </a:extLst>
          </p:cNvPr>
          <p:cNvSpPr>
            <a:spLocks noGrp="1"/>
          </p:cNvSpPr>
          <p:nvPr>
            <p:ph idx="1"/>
          </p:nvPr>
        </p:nvSpPr>
        <p:spPr/>
        <p:txBody>
          <a:bodyPr>
            <a:normAutofit/>
          </a:bodyPr>
          <a:lstStyle/>
          <a:p>
            <a:pPr lvl="1">
              <a:lnSpc>
                <a:spcPct val="150000"/>
              </a:lnSpc>
            </a:pPr>
            <a:r>
              <a:rPr lang="en-US" sz="2000" dirty="0"/>
              <a:t>If this ratio falls outside of this range, then another metabolic disorder is present:</a:t>
            </a:r>
          </a:p>
          <a:p>
            <a:pPr lvl="1">
              <a:lnSpc>
                <a:spcPct val="150000"/>
              </a:lnSpc>
            </a:pPr>
            <a:r>
              <a:rPr lang="en-US" sz="2000" dirty="0"/>
              <a:t>If  ∆AG/∆[HCO</a:t>
            </a:r>
            <a:r>
              <a:rPr lang="en-US" sz="2000" baseline="-25000" dirty="0"/>
              <a:t>3</a:t>
            </a:r>
            <a:r>
              <a:rPr lang="en-US" sz="2000" dirty="0"/>
              <a:t>-] &lt; 1.0, then a concurrent non-anion gap metabolic acidosis is likely to be present.</a:t>
            </a:r>
          </a:p>
          <a:p>
            <a:pPr lvl="1">
              <a:lnSpc>
                <a:spcPct val="150000"/>
              </a:lnSpc>
            </a:pPr>
            <a:r>
              <a:rPr lang="en-US" sz="2000" dirty="0"/>
              <a:t>If  ∆AG/∆[HCO</a:t>
            </a:r>
            <a:r>
              <a:rPr lang="en-US" sz="2000" baseline="-25000" dirty="0"/>
              <a:t>3</a:t>
            </a:r>
            <a:r>
              <a:rPr lang="en-US" sz="2000" dirty="0"/>
              <a:t>-] &gt; 2.0, then a concurrent metabolic alkalosis is likely to be present.</a:t>
            </a:r>
          </a:p>
          <a:p>
            <a:pPr lvl="1">
              <a:lnSpc>
                <a:spcPct val="150000"/>
              </a:lnSpc>
            </a:pPr>
            <a:r>
              <a:rPr lang="en-US" sz="2000" dirty="0"/>
              <a:t>It is important to remember what the expected “normal” anion gap for your patient should be, by adjusting for hypoalbuminemia (see </a:t>
            </a:r>
            <a:r>
              <a:rPr lang="en-US" sz="2000" b="1" dirty="0"/>
              <a:t>Step 5</a:t>
            </a:r>
            <a:r>
              <a:rPr lang="en-US" sz="2000" dirty="0"/>
              <a:t>, above.)</a:t>
            </a:r>
          </a:p>
          <a:p>
            <a:endParaRPr lang="en-IN" sz="2000" dirty="0"/>
          </a:p>
        </p:txBody>
      </p:sp>
    </p:spTree>
    <p:extLst>
      <p:ext uri="{BB962C8B-B14F-4D97-AF65-F5344CB8AC3E}">
        <p14:creationId xmlns:p14="http://schemas.microsoft.com/office/powerpoint/2010/main" val="306100273"/>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F50378B-C1A8-4672-B1B0-A4F3EEC9159C}"/>
              </a:ext>
            </a:extLst>
          </p:cNvPr>
          <p:cNvGrpSpPr/>
          <p:nvPr/>
        </p:nvGrpSpPr>
        <p:grpSpPr>
          <a:xfrm>
            <a:off x="259825" y="121153"/>
            <a:ext cx="11676302" cy="6736847"/>
            <a:chOff x="185760" y="29054"/>
            <a:chExt cx="11676302" cy="6736847"/>
          </a:xfrm>
        </p:grpSpPr>
        <p:sp>
          <p:nvSpPr>
            <p:cNvPr id="5" name="TextBox 4">
              <a:extLst>
                <a:ext uri="{FF2B5EF4-FFF2-40B4-BE49-F238E27FC236}">
                  <a16:creationId xmlns:a16="http://schemas.microsoft.com/office/drawing/2014/main" id="{D10DBEAB-95B7-47C0-926A-35CE9604116C}"/>
                </a:ext>
              </a:extLst>
            </p:cNvPr>
            <p:cNvSpPr txBox="1"/>
            <p:nvPr/>
          </p:nvSpPr>
          <p:spPr>
            <a:xfrm>
              <a:off x="7286920" y="1856277"/>
              <a:ext cx="1187778" cy="523220"/>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400" dirty="0"/>
                <a:t>Respiratory Acidosis</a:t>
              </a:r>
              <a:endParaRPr lang="en-IN" sz="1400" dirty="0"/>
            </a:p>
          </p:txBody>
        </p:sp>
        <p:grpSp>
          <p:nvGrpSpPr>
            <p:cNvPr id="20" name="Group 19">
              <a:extLst>
                <a:ext uri="{FF2B5EF4-FFF2-40B4-BE49-F238E27FC236}">
                  <a16:creationId xmlns:a16="http://schemas.microsoft.com/office/drawing/2014/main" id="{5A78E6E4-4039-4395-B0CF-7E08797C75DA}"/>
                </a:ext>
              </a:extLst>
            </p:cNvPr>
            <p:cNvGrpSpPr/>
            <p:nvPr/>
          </p:nvGrpSpPr>
          <p:grpSpPr>
            <a:xfrm>
              <a:off x="185760" y="29054"/>
              <a:ext cx="11676302" cy="6736847"/>
              <a:chOff x="223467" y="-131201"/>
              <a:chExt cx="11676302" cy="6736847"/>
            </a:xfrm>
          </p:grpSpPr>
          <p:sp>
            <p:nvSpPr>
              <p:cNvPr id="7" name="TextBox 6">
                <a:extLst>
                  <a:ext uri="{FF2B5EF4-FFF2-40B4-BE49-F238E27FC236}">
                    <a16:creationId xmlns:a16="http://schemas.microsoft.com/office/drawing/2014/main" id="{D71BB1CC-13DC-48BA-8921-5CB256638CE3}"/>
                  </a:ext>
                </a:extLst>
              </p:cNvPr>
              <p:cNvSpPr txBox="1"/>
              <p:nvPr/>
            </p:nvSpPr>
            <p:spPr>
              <a:xfrm>
                <a:off x="3721201" y="2976499"/>
                <a:ext cx="1216058" cy="307777"/>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400" dirty="0"/>
                  <a:t>Wide AG type</a:t>
                </a:r>
                <a:endParaRPr lang="en-IN" sz="1400" dirty="0"/>
              </a:p>
            </p:txBody>
          </p:sp>
          <p:sp>
            <p:nvSpPr>
              <p:cNvPr id="8" name="TextBox 7">
                <a:extLst>
                  <a:ext uri="{FF2B5EF4-FFF2-40B4-BE49-F238E27FC236}">
                    <a16:creationId xmlns:a16="http://schemas.microsoft.com/office/drawing/2014/main" id="{EFA69E42-1E69-426E-AFDF-47F6ED472C49}"/>
                  </a:ext>
                </a:extLst>
              </p:cNvPr>
              <p:cNvSpPr txBox="1"/>
              <p:nvPr/>
            </p:nvSpPr>
            <p:spPr>
              <a:xfrm>
                <a:off x="5384245" y="2973284"/>
                <a:ext cx="1216058" cy="52322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400" dirty="0"/>
                  <a:t>Normal AG type</a:t>
                </a:r>
                <a:endParaRPr lang="en-IN" sz="1400" dirty="0"/>
              </a:p>
            </p:txBody>
          </p:sp>
          <p:sp>
            <p:nvSpPr>
              <p:cNvPr id="10" name="TextBox 9">
                <a:extLst>
                  <a:ext uri="{FF2B5EF4-FFF2-40B4-BE49-F238E27FC236}">
                    <a16:creationId xmlns:a16="http://schemas.microsoft.com/office/drawing/2014/main" id="{38C85940-B80E-4DBF-814C-9B2146B1EDAD}"/>
                  </a:ext>
                </a:extLst>
              </p:cNvPr>
              <p:cNvSpPr txBox="1"/>
              <p:nvPr/>
            </p:nvSpPr>
            <p:spPr>
              <a:xfrm>
                <a:off x="3788760" y="3936059"/>
                <a:ext cx="1080940" cy="80021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l-GR" sz="1400" u="sng" dirty="0"/>
                  <a:t>Δ</a:t>
                </a:r>
                <a:r>
                  <a:rPr lang="en-US" sz="1400" u="sng" dirty="0"/>
                  <a:t>↑ AG</a:t>
                </a:r>
                <a:r>
                  <a:rPr lang="el-GR" sz="1400" dirty="0"/>
                  <a:t> </a:t>
                </a:r>
                <a:endParaRPr lang="en-US" sz="1400" dirty="0"/>
              </a:p>
              <a:p>
                <a:pPr algn="ctr"/>
                <a:r>
                  <a:rPr lang="el-GR" sz="1400" dirty="0"/>
                  <a:t>Δ↓</a:t>
                </a:r>
                <a:r>
                  <a:rPr lang="en-US" sz="1400" dirty="0"/>
                  <a:t>[HCO</a:t>
                </a:r>
                <a:r>
                  <a:rPr lang="en-US" sz="1400" baseline="-25000" dirty="0"/>
                  <a:t>3</a:t>
                </a:r>
                <a:r>
                  <a:rPr lang="en-US" sz="1400" baseline="30000" dirty="0"/>
                  <a:t>-</a:t>
                </a:r>
                <a:r>
                  <a:rPr lang="en-US" sz="1400" dirty="0"/>
                  <a:t>]</a:t>
                </a:r>
                <a:endParaRPr lang="en-US" sz="1400" u="sng" dirty="0"/>
              </a:p>
              <a:p>
                <a:pPr algn="ctr"/>
                <a:endParaRPr lang="en-IN" u="sng" dirty="0"/>
              </a:p>
            </p:txBody>
          </p:sp>
          <p:sp>
            <p:nvSpPr>
              <p:cNvPr id="11" name="TextBox 10">
                <a:extLst>
                  <a:ext uri="{FF2B5EF4-FFF2-40B4-BE49-F238E27FC236}">
                    <a16:creationId xmlns:a16="http://schemas.microsoft.com/office/drawing/2014/main" id="{71E98674-B14A-414A-9618-55C570D70888}"/>
                  </a:ext>
                </a:extLst>
              </p:cNvPr>
              <p:cNvSpPr txBox="1"/>
              <p:nvPr/>
            </p:nvSpPr>
            <p:spPr>
              <a:xfrm>
                <a:off x="8068529" y="2901070"/>
                <a:ext cx="1121789" cy="539747"/>
              </a:xfrm>
              <a:prstGeom prst="rect">
                <a:avLst/>
              </a:prstGeom>
              <a:solidFill>
                <a:schemeClr val="accent2">
                  <a:lumMod val="20000"/>
                  <a:lumOff val="80000"/>
                </a:schemeClr>
              </a:solidFill>
              <a:ln>
                <a:solidFill>
                  <a:schemeClr val="tx1"/>
                </a:solidFill>
              </a:ln>
            </p:spPr>
            <p:txBody>
              <a:bodyPr wrap="square" rtlCol="0">
                <a:spAutoFit/>
              </a:bodyPr>
              <a:lstStyle/>
              <a:p>
                <a:pPr algn="ctr"/>
                <a:r>
                  <a:rPr lang="el-GR" sz="1400" dirty="0"/>
                  <a:t>Δ</a:t>
                </a:r>
                <a:r>
                  <a:rPr lang="en-US" sz="1400" u="sng" dirty="0"/>
                  <a:t>↑ [H</a:t>
                </a:r>
                <a:r>
                  <a:rPr lang="en-US" sz="1400" u="sng" baseline="30000" dirty="0"/>
                  <a:t>+</a:t>
                </a:r>
                <a:r>
                  <a:rPr lang="en-US" sz="1400" u="sng" dirty="0"/>
                  <a:t>]</a:t>
                </a:r>
              </a:p>
              <a:p>
                <a:pPr algn="ctr"/>
                <a:r>
                  <a:rPr lang="el-GR" sz="1400" dirty="0"/>
                  <a:t>Δ</a:t>
                </a:r>
                <a:r>
                  <a:rPr lang="en-US" sz="1400" dirty="0"/>
                  <a:t>↑ PCO</a:t>
                </a:r>
                <a:r>
                  <a:rPr lang="en-US" sz="1400" baseline="-25000" dirty="0"/>
                  <a:t>2</a:t>
                </a:r>
                <a:r>
                  <a:rPr lang="en-US" sz="1400" dirty="0"/>
                  <a:t> </a:t>
                </a:r>
                <a:endParaRPr lang="en-IN" sz="1400" dirty="0"/>
              </a:p>
            </p:txBody>
          </p:sp>
          <p:sp>
            <p:nvSpPr>
              <p:cNvPr id="12" name="TextBox 11">
                <a:extLst>
                  <a:ext uri="{FF2B5EF4-FFF2-40B4-BE49-F238E27FC236}">
                    <a16:creationId xmlns:a16="http://schemas.microsoft.com/office/drawing/2014/main" id="{B7550E0F-5291-431B-BE45-13E1F37D56BE}"/>
                  </a:ext>
                </a:extLst>
              </p:cNvPr>
              <p:cNvSpPr txBox="1"/>
              <p:nvPr/>
            </p:nvSpPr>
            <p:spPr>
              <a:xfrm>
                <a:off x="223467" y="3101265"/>
                <a:ext cx="2512245" cy="2246769"/>
              </a:xfrm>
              <a:prstGeom prst="rect">
                <a:avLst/>
              </a:prstGeom>
              <a:solidFill>
                <a:schemeClr val="accent1">
                  <a:lumMod val="20000"/>
                  <a:lumOff val="8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l-GR" sz="1400" dirty="0"/>
                  <a:t>Δ</a:t>
                </a:r>
                <a:r>
                  <a:rPr lang="en-IN" sz="1400" dirty="0"/>
                  <a:t>↓ PCO</a:t>
                </a:r>
                <a:r>
                  <a:rPr lang="en-IN" sz="1400" baseline="-25000" dirty="0"/>
                  <a:t>2</a:t>
                </a:r>
                <a:r>
                  <a:rPr lang="en-IN" sz="1400" b="1" dirty="0"/>
                  <a:t>= </a:t>
                </a:r>
                <a:r>
                  <a:rPr lang="el-GR" sz="1400" dirty="0"/>
                  <a:t>Δ</a:t>
                </a:r>
                <a:r>
                  <a:rPr lang="en-IN" sz="1400" dirty="0"/>
                  <a:t>↓ HCO</a:t>
                </a:r>
                <a:r>
                  <a:rPr lang="en-IN" sz="1400" baseline="-25000" dirty="0"/>
                  <a:t>3</a:t>
                </a:r>
                <a:r>
                  <a:rPr lang="en-IN" sz="1400" baseline="30000" dirty="0"/>
                  <a:t>-</a:t>
                </a:r>
                <a:r>
                  <a:rPr lang="en-IN" sz="1400" dirty="0"/>
                  <a:t>: Normal Respiratory Compensation</a:t>
                </a:r>
              </a:p>
              <a:p>
                <a:pPr marL="285750" indent="-285750">
                  <a:buFont typeface="Arial" panose="020B0604020202020204" pitchFamily="34" charset="0"/>
                  <a:buChar char="•"/>
                </a:pPr>
                <a:endParaRPr lang="en-IN" sz="1400" dirty="0"/>
              </a:p>
              <a:p>
                <a:pPr marL="285750" indent="-285750">
                  <a:buFont typeface="Arial" panose="020B0604020202020204" pitchFamily="34" charset="0"/>
                  <a:buChar char="•"/>
                </a:pPr>
                <a:r>
                  <a:rPr lang="el-GR" sz="1400" dirty="0"/>
                  <a:t>Δ</a:t>
                </a:r>
                <a:r>
                  <a:rPr lang="en-IN" sz="1400" dirty="0"/>
                  <a:t>↓ PCO</a:t>
                </a:r>
                <a:r>
                  <a:rPr lang="en-IN" sz="1400" baseline="-25000" dirty="0"/>
                  <a:t>2</a:t>
                </a:r>
                <a:r>
                  <a:rPr lang="en-IN" sz="1400" b="1" baseline="-25000" dirty="0"/>
                  <a:t> </a:t>
                </a:r>
                <a:r>
                  <a:rPr lang="en-IN" sz="1400" b="1" dirty="0"/>
                  <a:t>&gt; </a:t>
                </a:r>
                <a:r>
                  <a:rPr lang="el-GR" sz="1400" dirty="0"/>
                  <a:t>Δ</a:t>
                </a:r>
                <a:r>
                  <a:rPr lang="en-IN" sz="1400" dirty="0"/>
                  <a:t>↓ HCO</a:t>
                </a:r>
                <a:r>
                  <a:rPr lang="en-IN" sz="1400" baseline="-25000" dirty="0"/>
                  <a:t>3</a:t>
                </a:r>
                <a:r>
                  <a:rPr lang="en-IN" sz="1400" baseline="30000" dirty="0"/>
                  <a:t>-</a:t>
                </a:r>
                <a:r>
                  <a:rPr lang="en-IN" sz="1400" dirty="0"/>
                  <a:t>: Respiratory Alkalosis also</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l-GR" sz="1400" dirty="0"/>
                  <a:t>Δ</a:t>
                </a:r>
                <a:r>
                  <a:rPr lang="en-IN" sz="1400" dirty="0"/>
                  <a:t>↓ PCO</a:t>
                </a:r>
                <a:r>
                  <a:rPr lang="en-IN" sz="1400" baseline="-25000" dirty="0"/>
                  <a:t>2</a:t>
                </a:r>
                <a:r>
                  <a:rPr lang="en-IN" sz="1400" b="1" baseline="-25000" dirty="0"/>
                  <a:t> </a:t>
                </a:r>
                <a:r>
                  <a:rPr lang="en-IN" sz="1400" b="1" dirty="0"/>
                  <a:t>&lt; </a:t>
                </a:r>
                <a:r>
                  <a:rPr lang="el-GR" sz="1400" dirty="0"/>
                  <a:t>Δ</a:t>
                </a:r>
                <a:r>
                  <a:rPr lang="en-IN" sz="1400" dirty="0"/>
                  <a:t>↓ HCO</a:t>
                </a:r>
                <a:r>
                  <a:rPr lang="en-IN" sz="1400" baseline="-25000" dirty="0"/>
                  <a:t>3</a:t>
                </a:r>
                <a:r>
                  <a:rPr lang="en-IN" sz="1400" baseline="30000" dirty="0"/>
                  <a:t>-</a:t>
                </a:r>
                <a:r>
                  <a:rPr lang="en-IN" sz="1400" dirty="0"/>
                  <a:t>: Respiratory Acidosis also</a:t>
                </a:r>
              </a:p>
              <a:p>
                <a:pPr marL="285750" indent="-285750">
                  <a:buFont typeface="Arial" panose="020B0604020202020204" pitchFamily="34" charset="0"/>
                  <a:buChar char="•"/>
                </a:pPr>
                <a:endParaRPr lang="en-IN" sz="1400" dirty="0"/>
              </a:p>
            </p:txBody>
          </p:sp>
          <p:sp>
            <p:nvSpPr>
              <p:cNvPr id="13" name="TextBox 12">
                <a:extLst>
                  <a:ext uri="{FF2B5EF4-FFF2-40B4-BE49-F238E27FC236}">
                    <a16:creationId xmlns:a16="http://schemas.microsoft.com/office/drawing/2014/main" id="{7B971D25-FFDD-4691-94AC-78EC9762A68B}"/>
                  </a:ext>
                </a:extLst>
              </p:cNvPr>
              <p:cNvSpPr txBox="1"/>
              <p:nvPr/>
            </p:nvSpPr>
            <p:spPr>
              <a:xfrm>
                <a:off x="10542309" y="4047292"/>
                <a:ext cx="788711" cy="307774"/>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400" dirty="0"/>
                  <a:t>Chronic</a:t>
                </a:r>
                <a:endParaRPr lang="en-IN" sz="1400" dirty="0"/>
              </a:p>
            </p:txBody>
          </p:sp>
          <p:sp>
            <p:nvSpPr>
              <p:cNvPr id="14" name="TextBox 13">
                <a:extLst>
                  <a:ext uri="{FF2B5EF4-FFF2-40B4-BE49-F238E27FC236}">
                    <a16:creationId xmlns:a16="http://schemas.microsoft.com/office/drawing/2014/main" id="{94EA81C4-A2BA-4A03-BD86-B34BBBC97CDC}"/>
                  </a:ext>
                </a:extLst>
              </p:cNvPr>
              <p:cNvSpPr txBox="1"/>
              <p:nvPr/>
            </p:nvSpPr>
            <p:spPr>
              <a:xfrm>
                <a:off x="9583919" y="4640310"/>
                <a:ext cx="788711" cy="738664"/>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400" dirty="0"/>
                  <a:t>Acute</a:t>
                </a:r>
              </a:p>
              <a:p>
                <a:pPr algn="ctr"/>
                <a:r>
                  <a:rPr lang="en-US" sz="1400" dirty="0"/>
                  <a:t>Or </a:t>
                </a:r>
              </a:p>
              <a:p>
                <a:pPr algn="ctr"/>
                <a:r>
                  <a:rPr lang="en-US" sz="1400" dirty="0"/>
                  <a:t>Chronic</a:t>
                </a:r>
                <a:endParaRPr lang="en-IN" sz="1400" dirty="0"/>
              </a:p>
            </p:txBody>
          </p:sp>
          <p:sp>
            <p:nvSpPr>
              <p:cNvPr id="15" name="TextBox 14">
                <a:extLst>
                  <a:ext uri="{FF2B5EF4-FFF2-40B4-BE49-F238E27FC236}">
                    <a16:creationId xmlns:a16="http://schemas.microsoft.com/office/drawing/2014/main" id="{D7545404-794B-4E69-A6F5-0E6A2CD02DE4}"/>
                  </a:ext>
                </a:extLst>
              </p:cNvPr>
              <p:cNvSpPr txBox="1"/>
              <p:nvPr/>
            </p:nvSpPr>
            <p:spPr>
              <a:xfrm>
                <a:off x="8279846" y="4931773"/>
                <a:ext cx="699155" cy="307777"/>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400" dirty="0"/>
                  <a:t>Acute</a:t>
                </a:r>
                <a:endParaRPr lang="en-IN" sz="1400" dirty="0"/>
              </a:p>
            </p:txBody>
          </p:sp>
          <p:sp>
            <p:nvSpPr>
              <p:cNvPr id="16" name="TextBox 15">
                <a:extLst>
                  <a:ext uri="{FF2B5EF4-FFF2-40B4-BE49-F238E27FC236}">
                    <a16:creationId xmlns:a16="http://schemas.microsoft.com/office/drawing/2014/main" id="{60432FA5-197D-4337-A85E-8189B2C27366}"/>
                  </a:ext>
                </a:extLst>
              </p:cNvPr>
              <p:cNvSpPr txBox="1"/>
              <p:nvPr/>
            </p:nvSpPr>
            <p:spPr>
              <a:xfrm>
                <a:off x="6912175" y="4931773"/>
                <a:ext cx="963105" cy="738664"/>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400" dirty="0"/>
                  <a:t>Metabolic Acidosis Also</a:t>
                </a:r>
                <a:endParaRPr lang="en-IN" sz="1400" dirty="0"/>
              </a:p>
            </p:txBody>
          </p:sp>
          <p:sp>
            <p:nvSpPr>
              <p:cNvPr id="17" name="TextBox 16">
                <a:extLst>
                  <a:ext uri="{FF2B5EF4-FFF2-40B4-BE49-F238E27FC236}">
                    <a16:creationId xmlns:a16="http://schemas.microsoft.com/office/drawing/2014/main" id="{AE50E441-382B-4446-B4ED-5AF413B27EB8}"/>
                  </a:ext>
                </a:extLst>
              </p:cNvPr>
              <p:cNvSpPr txBox="1"/>
              <p:nvPr/>
            </p:nvSpPr>
            <p:spPr>
              <a:xfrm>
                <a:off x="10936664" y="3076215"/>
                <a:ext cx="963105" cy="738664"/>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400" dirty="0"/>
                  <a:t>Metabolic alkalosis also</a:t>
                </a:r>
                <a:endParaRPr lang="en-IN" sz="1400" dirty="0"/>
              </a:p>
            </p:txBody>
          </p:sp>
          <p:sp>
            <p:nvSpPr>
              <p:cNvPr id="18" name="TextBox 17">
                <a:extLst>
                  <a:ext uri="{FF2B5EF4-FFF2-40B4-BE49-F238E27FC236}">
                    <a16:creationId xmlns:a16="http://schemas.microsoft.com/office/drawing/2014/main" id="{4EF9E51C-2533-4E0B-8721-120A5735AF49}"/>
                  </a:ext>
                </a:extLst>
              </p:cNvPr>
              <p:cNvSpPr txBox="1"/>
              <p:nvPr/>
            </p:nvSpPr>
            <p:spPr>
              <a:xfrm>
                <a:off x="3609650" y="5220651"/>
                <a:ext cx="2818615" cy="1384995"/>
              </a:xfrm>
              <a:prstGeom prst="rect">
                <a:avLst/>
              </a:prstGeom>
              <a:solidFill>
                <a:schemeClr val="accent1">
                  <a:lumMod val="20000"/>
                  <a:lumOff val="8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l-GR" sz="1400" dirty="0"/>
                  <a:t>Δ</a:t>
                </a:r>
                <a:r>
                  <a:rPr lang="en-US" sz="1400" dirty="0"/>
                  <a:t>↑ AG</a:t>
                </a:r>
                <a:r>
                  <a:rPr lang="el-GR" sz="1400" dirty="0"/>
                  <a:t> </a:t>
                </a:r>
                <a:r>
                  <a:rPr lang="en-US" sz="1400" dirty="0"/>
                  <a:t>= </a:t>
                </a:r>
                <a:r>
                  <a:rPr lang="el-GR" sz="1400" dirty="0"/>
                  <a:t>Δ↓</a:t>
                </a:r>
                <a:r>
                  <a:rPr lang="en-US" sz="1400" dirty="0"/>
                  <a:t>[HCO</a:t>
                </a:r>
                <a:r>
                  <a:rPr lang="en-US" sz="1400" baseline="-25000" dirty="0"/>
                  <a:t>3</a:t>
                </a:r>
                <a:r>
                  <a:rPr lang="en-US" sz="1400" baseline="30000" dirty="0"/>
                  <a:t>-</a:t>
                </a:r>
                <a:r>
                  <a:rPr lang="en-US" sz="1400" dirty="0"/>
                  <a:t>]: Pure</a:t>
                </a:r>
              </a:p>
              <a:p>
                <a:pPr marL="285750" indent="-285750">
                  <a:buFont typeface="Arial" panose="020B0604020202020204" pitchFamily="34" charset="0"/>
                  <a:buChar char="•"/>
                </a:pPr>
                <a:r>
                  <a:rPr lang="el-GR" sz="1400" dirty="0"/>
                  <a:t>Δ</a:t>
                </a:r>
                <a:r>
                  <a:rPr lang="en-US" sz="1400" dirty="0"/>
                  <a:t>↑ AG</a:t>
                </a:r>
                <a:r>
                  <a:rPr lang="el-GR" sz="1400" dirty="0"/>
                  <a:t> </a:t>
                </a:r>
                <a:r>
                  <a:rPr lang="en-US" sz="1400" dirty="0"/>
                  <a:t>&gt; </a:t>
                </a:r>
                <a:r>
                  <a:rPr lang="el-GR" sz="1400" dirty="0"/>
                  <a:t>Δ↓</a:t>
                </a:r>
                <a:r>
                  <a:rPr lang="en-US" sz="1400" dirty="0"/>
                  <a:t>[HCO</a:t>
                </a:r>
                <a:r>
                  <a:rPr lang="en-US" sz="1400" baseline="-25000" dirty="0"/>
                  <a:t>3</a:t>
                </a:r>
                <a:r>
                  <a:rPr lang="en-US" sz="1400" baseline="30000" dirty="0"/>
                  <a:t>-</a:t>
                </a:r>
                <a:r>
                  <a:rPr lang="en-US" sz="1400" dirty="0"/>
                  <a:t>]: Metabolic alkalosis also</a:t>
                </a:r>
              </a:p>
              <a:p>
                <a:pPr marL="285750" indent="-285750">
                  <a:buFont typeface="Arial" panose="020B0604020202020204" pitchFamily="34" charset="0"/>
                  <a:buChar char="•"/>
                </a:pPr>
                <a:r>
                  <a:rPr lang="el-GR" sz="1400" dirty="0"/>
                  <a:t>Δ</a:t>
                </a:r>
                <a:r>
                  <a:rPr lang="en-US" sz="1400" dirty="0"/>
                  <a:t>↑ AG</a:t>
                </a:r>
                <a:r>
                  <a:rPr lang="el-GR" sz="1400" dirty="0"/>
                  <a:t> </a:t>
                </a:r>
                <a:r>
                  <a:rPr lang="en-US" sz="1400" dirty="0"/>
                  <a:t>&lt; </a:t>
                </a:r>
                <a:r>
                  <a:rPr lang="el-GR" sz="1400" dirty="0"/>
                  <a:t>Δ↓</a:t>
                </a:r>
                <a:r>
                  <a:rPr lang="en-US" sz="1400" dirty="0"/>
                  <a:t>[HCO</a:t>
                </a:r>
                <a:r>
                  <a:rPr lang="en-US" sz="1400" baseline="-25000" dirty="0"/>
                  <a:t>3</a:t>
                </a:r>
                <a:r>
                  <a:rPr lang="en-US" sz="1400" baseline="30000" dirty="0"/>
                  <a:t>-</a:t>
                </a:r>
                <a:r>
                  <a:rPr lang="en-US" sz="1400" dirty="0"/>
                  <a:t>]: Normal AG type metabolic acidosis also</a:t>
                </a:r>
              </a:p>
              <a:p>
                <a:pPr marL="285750" indent="-285750">
                  <a:buFont typeface="Arial" panose="020B0604020202020204" pitchFamily="34" charset="0"/>
                  <a:buChar char="•"/>
                </a:pPr>
                <a:endParaRPr lang="en-IN" sz="1400" dirty="0"/>
              </a:p>
            </p:txBody>
          </p:sp>
          <p:cxnSp>
            <p:nvCxnSpPr>
              <p:cNvPr id="28" name="Straight Arrow Connector 27">
                <a:extLst>
                  <a:ext uri="{FF2B5EF4-FFF2-40B4-BE49-F238E27FC236}">
                    <a16:creationId xmlns:a16="http://schemas.microsoft.com/office/drawing/2014/main" id="{9B9F61AD-6216-4C82-9E1B-37356BE00805}"/>
                  </a:ext>
                </a:extLst>
              </p:cNvPr>
              <p:cNvCxnSpPr/>
              <p:nvPr/>
            </p:nvCxnSpPr>
            <p:spPr>
              <a:xfrm flipH="1">
                <a:off x="4461207" y="2521515"/>
                <a:ext cx="201106" cy="292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E963803-846F-4011-8818-A739602906FB}"/>
                  </a:ext>
                </a:extLst>
              </p:cNvPr>
              <p:cNvCxnSpPr/>
              <p:nvPr/>
            </p:nvCxnSpPr>
            <p:spPr>
              <a:xfrm>
                <a:off x="5630129" y="2531035"/>
                <a:ext cx="260808" cy="292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E8FA891-6CD3-4D59-9450-16459D86D212}"/>
                  </a:ext>
                </a:extLst>
              </p:cNvPr>
              <p:cNvCxnSpPr>
                <a:stCxn id="7" idx="2"/>
              </p:cNvCxnSpPr>
              <p:nvPr/>
            </p:nvCxnSpPr>
            <p:spPr>
              <a:xfrm>
                <a:off x="4329230" y="3284276"/>
                <a:ext cx="0" cy="523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A5DD604-730C-43B9-B9FE-A007125C7CD8}"/>
                  </a:ext>
                </a:extLst>
              </p:cNvPr>
              <p:cNvCxnSpPr>
                <a:stCxn id="10" idx="2"/>
              </p:cNvCxnSpPr>
              <p:nvPr/>
            </p:nvCxnSpPr>
            <p:spPr>
              <a:xfrm>
                <a:off x="4329230" y="4736278"/>
                <a:ext cx="0" cy="415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AA7FF54-92C4-4ED0-B4A0-208DA9A6724F}"/>
                  </a:ext>
                </a:extLst>
              </p:cNvPr>
              <p:cNvCxnSpPr>
                <a:cxnSpLocks/>
              </p:cNvCxnSpPr>
              <p:nvPr/>
            </p:nvCxnSpPr>
            <p:spPr>
              <a:xfrm>
                <a:off x="1141773" y="2359538"/>
                <a:ext cx="0" cy="632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584845F-8C09-42CD-AB07-83BE240ABA2C}"/>
                  </a:ext>
                </a:extLst>
              </p:cNvPr>
              <p:cNvCxnSpPr/>
              <p:nvPr/>
            </p:nvCxnSpPr>
            <p:spPr>
              <a:xfrm>
                <a:off x="8068529" y="2417820"/>
                <a:ext cx="424207" cy="395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7E41983-F5DA-4BEE-92ED-3D2BB326EB0B}"/>
                  </a:ext>
                </a:extLst>
              </p:cNvPr>
              <p:cNvCxnSpPr>
                <a:cxnSpLocks/>
              </p:cNvCxnSpPr>
              <p:nvPr/>
            </p:nvCxnSpPr>
            <p:spPr>
              <a:xfrm flipH="1">
                <a:off x="7423575" y="3648548"/>
                <a:ext cx="947394" cy="1173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3864044-A92E-4ED2-B427-F4853BA6B5FD}"/>
                  </a:ext>
                </a:extLst>
              </p:cNvPr>
              <p:cNvCxnSpPr/>
              <p:nvPr/>
            </p:nvCxnSpPr>
            <p:spPr>
              <a:xfrm>
                <a:off x="8627098" y="3648548"/>
                <a:ext cx="0" cy="1106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5D77093-6C35-43EC-8B73-EF220F8F3894}"/>
                  </a:ext>
                </a:extLst>
              </p:cNvPr>
              <p:cNvCxnSpPr/>
              <p:nvPr/>
            </p:nvCxnSpPr>
            <p:spPr>
              <a:xfrm>
                <a:off x="8839205" y="3648548"/>
                <a:ext cx="829558" cy="881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03194A0-6B30-4BCE-B36A-95A7C6871AD2}"/>
                  </a:ext>
                </a:extLst>
              </p:cNvPr>
              <p:cNvCxnSpPr/>
              <p:nvPr/>
            </p:nvCxnSpPr>
            <p:spPr>
              <a:xfrm>
                <a:off x="9332537" y="3576889"/>
                <a:ext cx="1112363" cy="470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4892C33-C08B-4D8D-933B-640E928C0305}"/>
                  </a:ext>
                </a:extLst>
              </p:cNvPr>
              <p:cNvCxnSpPr/>
              <p:nvPr/>
            </p:nvCxnSpPr>
            <p:spPr>
              <a:xfrm>
                <a:off x="9332536" y="3260319"/>
                <a:ext cx="1461155" cy="200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D7D12A7-ACE3-4FAB-B814-72887996791F}"/>
                  </a:ext>
                </a:extLst>
              </p:cNvPr>
              <p:cNvSpPr txBox="1"/>
              <p:nvPr/>
            </p:nvSpPr>
            <p:spPr>
              <a:xfrm rot="448415">
                <a:off x="9775683" y="3098860"/>
                <a:ext cx="848412" cy="307777"/>
              </a:xfrm>
              <a:prstGeom prst="rect">
                <a:avLst/>
              </a:prstGeom>
              <a:noFill/>
            </p:spPr>
            <p:txBody>
              <a:bodyPr wrap="square" rtlCol="0">
                <a:spAutoFit/>
              </a:bodyPr>
              <a:lstStyle/>
              <a:p>
                <a:r>
                  <a:rPr lang="en-US" sz="1400" dirty="0"/>
                  <a:t>&lt; 0.33</a:t>
                </a:r>
                <a:endParaRPr lang="en-IN" sz="1400" dirty="0"/>
              </a:p>
            </p:txBody>
          </p:sp>
          <p:sp>
            <p:nvSpPr>
              <p:cNvPr id="50" name="TextBox 49">
                <a:extLst>
                  <a:ext uri="{FF2B5EF4-FFF2-40B4-BE49-F238E27FC236}">
                    <a16:creationId xmlns:a16="http://schemas.microsoft.com/office/drawing/2014/main" id="{ABBD3E62-A0DB-4ACA-A3DF-5F78CFCB0244}"/>
                  </a:ext>
                </a:extLst>
              </p:cNvPr>
              <p:cNvSpPr txBox="1"/>
              <p:nvPr/>
            </p:nvSpPr>
            <p:spPr>
              <a:xfrm>
                <a:off x="8279845" y="2406718"/>
                <a:ext cx="848412" cy="307777"/>
              </a:xfrm>
              <a:prstGeom prst="rect">
                <a:avLst/>
              </a:prstGeom>
              <a:noFill/>
            </p:spPr>
            <p:txBody>
              <a:bodyPr wrap="square" rtlCol="0">
                <a:spAutoFit/>
              </a:bodyPr>
              <a:lstStyle/>
              <a:p>
                <a:r>
                  <a:rPr lang="en-US" sz="1400" dirty="0"/>
                  <a:t>Check</a:t>
                </a:r>
                <a:endParaRPr lang="en-IN" sz="1400" dirty="0"/>
              </a:p>
            </p:txBody>
          </p:sp>
          <p:sp>
            <p:nvSpPr>
              <p:cNvPr id="51" name="TextBox 50">
                <a:extLst>
                  <a:ext uri="{FF2B5EF4-FFF2-40B4-BE49-F238E27FC236}">
                    <a16:creationId xmlns:a16="http://schemas.microsoft.com/office/drawing/2014/main" id="{A03E29E5-2ADD-4B19-BFE9-56EAA1FFE23C}"/>
                  </a:ext>
                </a:extLst>
              </p:cNvPr>
              <p:cNvSpPr txBox="1"/>
              <p:nvPr/>
            </p:nvSpPr>
            <p:spPr>
              <a:xfrm>
                <a:off x="4363011" y="3367630"/>
                <a:ext cx="848412" cy="307777"/>
              </a:xfrm>
              <a:prstGeom prst="rect">
                <a:avLst/>
              </a:prstGeom>
              <a:noFill/>
            </p:spPr>
            <p:txBody>
              <a:bodyPr wrap="square" rtlCol="0">
                <a:spAutoFit/>
              </a:bodyPr>
              <a:lstStyle/>
              <a:p>
                <a:r>
                  <a:rPr lang="en-US" sz="1400" dirty="0"/>
                  <a:t>Check</a:t>
                </a:r>
                <a:endParaRPr lang="en-IN" sz="1400" dirty="0"/>
              </a:p>
            </p:txBody>
          </p:sp>
          <p:sp>
            <p:nvSpPr>
              <p:cNvPr id="54" name="TextBox 53">
                <a:extLst>
                  <a:ext uri="{FF2B5EF4-FFF2-40B4-BE49-F238E27FC236}">
                    <a16:creationId xmlns:a16="http://schemas.microsoft.com/office/drawing/2014/main" id="{A9690F12-2CC7-43F4-9589-1F3E90BCF7E4}"/>
                  </a:ext>
                </a:extLst>
              </p:cNvPr>
              <p:cNvSpPr txBox="1"/>
              <p:nvPr/>
            </p:nvSpPr>
            <p:spPr>
              <a:xfrm rot="18623282">
                <a:off x="7451073" y="3825492"/>
                <a:ext cx="848412" cy="307777"/>
              </a:xfrm>
              <a:prstGeom prst="rect">
                <a:avLst/>
              </a:prstGeom>
              <a:noFill/>
            </p:spPr>
            <p:txBody>
              <a:bodyPr wrap="square" rtlCol="0">
                <a:spAutoFit/>
              </a:bodyPr>
              <a:lstStyle/>
              <a:p>
                <a:r>
                  <a:rPr lang="en-US" sz="1400" dirty="0"/>
                  <a:t>&gt; 0.8</a:t>
                </a:r>
                <a:endParaRPr lang="en-IN" sz="1400" dirty="0"/>
              </a:p>
            </p:txBody>
          </p:sp>
          <p:sp>
            <p:nvSpPr>
              <p:cNvPr id="55" name="TextBox 54">
                <a:extLst>
                  <a:ext uri="{FF2B5EF4-FFF2-40B4-BE49-F238E27FC236}">
                    <a16:creationId xmlns:a16="http://schemas.microsoft.com/office/drawing/2014/main" id="{A3A2A523-76B5-4C0C-9797-A8E2AD39AC8B}"/>
                  </a:ext>
                </a:extLst>
              </p:cNvPr>
              <p:cNvSpPr txBox="1"/>
              <p:nvPr/>
            </p:nvSpPr>
            <p:spPr>
              <a:xfrm rot="16200000">
                <a:off x="8226114" y="4006717"/>
                <a:ext cx="482270" cy="308697"/>
              </a:xfrm>
              <a:prstGeom prst="rect">
                <a:avLst/>
              </a:prstGeom>
              <a:noFill/>
            </p:spPr>
            <p:txBody>
              <a:bodyPr wrap="square" rtlCol="0">
                <a:spAutoFit/>
              </a:bodyPr>
              <a:lstStyle/>
              <a:p>
                <a:r>
                  <a:rPr lang="en-US" sz="1400" dirty="0"/>
                  <a:t>0.8</a:t>
                </a:r>
                <a:endParaRPr lang="en-IN" sz="1400" dirty="0"/>
              </a:p>
            </p:txBody>
          </p:sp>
          <p:sp>
            <p:nvSpPr>
              <p:cNvPr id="57" name="TextBox 56">
                <a:extLst>
                  <a:ext uri="{FF2B5EF4-FFF2-40B4-BE49-F238E27FC236}">
                    <a16:creationId xmlns:a16="http://schemas.microsoft.com/office/drawing/2014/main" id="{23C05C79-294C-47CB-9C02-8AC3518B4C79}"/>
                  </a:ext>
                </a:extLst>
              </p:cNvPr>
              <p:cNvSpPr txBox="1"/>
              <p:nvPr/>
            </p:nvSpPr>
            <p:spPr>
              <a:xfrm rot="2758453">
                <a:off x="8960259" y="3908364"/>
                <a:ext cx="848412" cy="307777"/>
              </a:xfrm>
              <a:prstGeom prst="rect">
                <a:avLst/>
              </a:prstGeom>
              <a:noFill/>
            </p:spPr>
            <p:txBody>
              <a:bodyPr wrap="square" rtlCol="0">
                <a:spAutoFit/>
              </a:bodyPr>
              <a:lstStyle/>
              <a:p>
                <a:r>
                  <a:rPr lang="en-US" sz="1400" dirty="0"/>
                  <a:t>0.8-0.33</a:t>
                </a:r>
                <a:endParaRPr lang="en-IN" sz="1400" dirty="0"/>
              </a:p>
            </p:txBody>
          </p:sp>
          <p:sp>
            <p:nvSpPr>
              <p:cNvPr id="58" name="TextBox 57">
                <a:extLst>
                  <a:ext uri="{FF2B5EF4-FFF2-40B4-BE49-F238E27FC236}">
                    <a16:creationId xmlns:a16="http://schemas.microsoft.com/office/drawing/2014/main" id="{EA6A6278-EBFB-49BE-B09F-52CA01E4E67D}"/>
                  </a:ext>
                </a:extLst>
              </p:cNvPr>
              <p:cNvSpPr txBox="1"/>
              <p:nvPr/>
            </p:nvSpPr>
            <p:spPr>
              <a:xfrm rot="1384616">
                <a:off x="9638908" y="3585555"/>
                <a:ext cx="848412" cy="307777"/>
              </a:xfrm>
              <a:prstGeom prst="rect">
                <a:avLst/>
              </a:prstGeom>
              <a:noFill/>
            </p:spPr>
            <p:txBody>
              <a:bodyPr wrap="square" rtlCol="0">
                <a:spAutoFit/>
              </a:bodyPr>
              <a:lstStyle/>
              <a:p>
                <a:r>
                  <a:rPr lang="en-US" sz="1400" dirty="0"/>
                  <a:t>0.33</a:t>
                </a:r>
                <a:endParaRPr lang="en-IN" sz="1400" dirty="0"/>
              </a:p>
            </p:txBody>
          </p:sp>
          <p:grpSp>
            <p:nvGrpSpPr>
              <p:cNvPr id="3" name="Group 2">
                <a:extLst>
                  <a:ext uri="{FF2B5EF4-FFF2-40B4-BE49-F238E27FC236}">
                    <a16:creationId xmlns:a16="http://schemas.microsoft.com/office/drawing/2014/main" id="{6560838F-2072-48CD-B466-8C4C81B875A6}"/>
                  </a:ext>
                </a:extLst>
              </p:cNvPr>
              <p:cNvGrpSpPr/>
              <p:nvPr/>
            </p:nvGrpSpPr>
            <p:grpSpPr>
              <a:xfrm>
                <a:off x="587159" y="-131201"/>
                <a:ext cx="8183249" cy="2338725"/>
                <a:chOff x="480767" y="40772"/>
                <a:chExt cx="8183249" cy="2338725"/>
              </a:xfrm>
            </p:grpSpPr>
            <p:sp>
              <p:nvSpPr>
                <p:cNvPr id="4" name="TextBox 3">
                  <a:extLst>
                    <a:ext uri="{FF2B5EF4-FFF2-40B4-BE49-F238E27FC236}">
                      <a16:creationId xmlns:a16="http://schemas.microsoft.com/office/drawing/2014/main" id="{DBFB7A01-24CB-40F6-A283-247A29C4C678}"/>
                    </a:ext>
                  </a:extLst>
                </p:cNvPr>
                <p:cNvSpPr txBox="1"/>
                <p:nvPr/>
              </p:nvSpPr>
              <p:spPr>
                <a:xfrm>
                  <a:off x="5612091" y="877504"/>
                  <a:ext cx="1216058" cy="369332"/>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dirty="0"/>
                    <a:t>pH &lt; 7.35</a:t>
                  </a:r>
                  <a:endParaRPr lang="en-IN" dirty="0"/>
                </a:p>
              </p:txBody>
            </p:sp>
            <p:sp>
              <p:nvSpPr>
                <p:cNvPr id="6" name="TextBox 5">
                  <a:extLst>
                    <a:ext uri="{FF2B5EF4-FFF2-40B4-BE49-F238E27FC236}">
                      <a16:creationId xmlns:a16="http://schemas.microsoft.com/office/drawing/2014/main" id="{A2A17814-9E6E-4A9B-B162-7BF6BEE5DEE9}"/>
                    </a:ext>
                  </a:extLst>
                </p:cNvPr>
                <p:cNvSpPr txBox="1"/>
                <p:nvPr/>
              </p:nvSpPr>
              <p:spPr>
                <a:xfrm>
                  <a:off x="4669411" y="1856277"/>
                  <a:ext cx="942680" cy="52322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400" dirty="0"/>
                    <a:t>Metabolic acidosis</a:t>
                  </a:r>
                  <a:endParaRPr lang="en-IN" sz="1400" dirty="0"/>
                </a:p>
              </p:txBody>
            </p:sp>
            <p:sp>
              <p:nvSpPr>
                <p:cNvPr id="9" name="TextBox 8">
                  <a:extLst>
                    <a:ext uri="{FF2B5EF4-FFF2-40B4-BE49-F238E27FC236}">
                      <a16:creationId xmlns:a16="http://schemas.microsoft.com/office/drawing/2014/main" id="{E2C0CECE-7C60-46DA-9C12-6B2AEDF41A90}"/>
                    </a:ext>
                  </a:extLst>
                </p:cNvPr>
                <p:cNvSpPr txBox="1"/>
                <p:nvPr/>
              </p:nvSpPr>
              <p:spPr>
                <a:xfrm>
                  <a:off x="480767" y="1856277"/>
                  <a:ext cx="1216058" cy="52322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l-GR" sz="1400" dirty="0"/>
                    <a:t>Δ</a:t>
                  </a:r>
                  <a:r>
                    <a:rPr lang="en-IN" sz="1400" u="sng" dirty="0"/>
                    <a:t>↓ PCO</a:t>
                  </a:r>
                  <a:r>
                    <a:rPr lang="en-IN" sz="1400" u="sng" baseline="-25000" dirty="0"/>
                    <a:t>2</a:t>
                  </a:r>
                </a:p>
                <a:p>
                  <a:pPr algn="ctr"/>
                  <a:r>
                    <a:rPr lang="el-GR" sz="1400" dirty="0"/>
                    <a:t>Δ</a:t>
                  </a:r>
                  <a:r>
                    <a:rPr lang="en-IN" sz="1400" dirty="0"/>
                    <a:t>↓ HCO</a:t>
                  </a:r>
                  <a:r>
                    <a:rPr lang="en-IN" sz="1400" baseline="-25000" dirty="0"/>
                    <a:t>3</a:t>
                  </a:r>
                  <a:r>
                    <a:rPr lang="en-IN" sz="1400" baseline="30000" dirty="0"/>
                    <a:t>-</a:t>
                  </a:r>
                  <a:endParaRPr lang="en-IN" sz="1400" dirty="0"/>
                </a:p>
              </p:txBody>
            </p:sp>
            <p:cxnSp>
              <p:nvCxnSpPr>
                <p:cNvPr id="22" name="Straight Arrow Connector 21">
                  <a:extLst>
                    <a:ext uri="{FF2B5EF4-FFF2-40B4-BE49-F238E27FC236}">
                      <a16:creationId xmlns:a16="http://schemas.microsoft.com/office/drawing/2014/main" id="{DCAF0FAB-2AD3-4BD1-BE8D-086C34CB462F}"/>
                    </a:ext>
                  </a:extLst>
                </p:cNvPr>
                <p:cNvCxnSpPr/>
                <p:nvPr/>
              </p:nvCxnSpPr>
              <p:spPr>
                <a:xfrm flipH="1">
                  <a:off x="5495827" y="1348033"/>
                  <a:ext cx="245096" cy="40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9DF8273-9196-46B7-AA42-6E404015E474}"/>
                    </a:ext>
                  </a:extLst>
                </p:cNvPr>
                <p:cNvCxnSpPr/>
                <p:nvPr/>
              </p:nvCxnSpPr>
              <p:spPr>
                <a:xfrm>
                  <a:off x="6704028" y="1348033"/>
                  <a:ext cx="582892" cy="40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DFFF9B5-64E5-4D81-8D0D-1D51D3E85D4E}"/>
                    </a:ext>
                  </a:extLst>
                </p:cNvPr>
                <p:cNvCxnSpPr/>
                <p:nvPr/>
              </p:nvCxnSpPr>
              <p:spPr>
                <a:xfrm flipH="1">
                  <a:off x="1847654" y="2148664"/>
                  <a:ext cx="26206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A9E21DA4-84B3-4B02-8ADE-44ABBBFF3E8C}"/>
                    </a:ext>
                  </a:extLst>
                </p:cNvPr>
                <p:cNvSpPr txBox="1"/>
                <p:nvPr/>
              </p:nvSpPr>
              <p:spPr>
                <a:xfrm>
                  <a:off x="4669411" y="1313322"/>
                  <a:ext cx="1216057" cy="307777"/>
                </a:xfrm>
                <a:prstGeom prst="rect">
                  <a:avLst/>
                </a:prstGeom>
                <a:noFill/>
              </p:spPr>
              <p:txBody>
                <a:bodyPr wrap="square" rtlCol="0">
                  <a:spAutoFit/>
                </a:bodyPr>
                <a:lstStyle/>
                <a:p>
                  <a:r>
                    <a:rPr lang="en-US" sz="1400" dirty="0"/>
                    <a:t>[HCO</a:t>
                  </a:r>
                  <a:r>
                    <a:rPr lang="en-US" sz="1400" baseline="-25000" dirty="0"/>
                    <a:t>3</a:t>
                  </a:r>
                  <a:r>
                    <a:rPr lang="en-US" sz="1400" baseline="30000" dirty="0"/>
                    <a:t>-</a:t>
                  </a:r>
                  <a:r>
                    <a:rPr lang="en-US" sz="1400" dirty="0"/>
                    <a:t>] low</a:t>
                  </a:r>
                  <a:endParaRPr lang="en-IN" sz="1400" dirty="0"/>
                </a:p>
              </p:txBody>
            </p:sp>
            <p:sp>
              <p:nvSpPr>
                <p:cNvPr id="53" name="TextBox 52">
                  <a:extLst>
                    <a:ext uri="{FF2B5EF4-FFF2-40B4-BE49-F238E27FC236}">
                      <a16:creationId xmlns:a16="http://schemas.microsoft.com/office/drawing/2014/main" id="{CAF1A837-6F9A-4336-95A8-C1965066DC4E}"/>
                    </a:ext>
                  </a:extLst>
                </p:cNvPr>
                <p:cNvSpPr txBox="1"/>
                <p:nvPr/>
              </p:nvSpPr>
              <p:spPr>
                <a:xfrm>
                  <a:off x="6995474" y="1287663"/>
                  <a:ext cx="1668542" cy="307777"/>
                </a:xfrm>
                <a:prstGeom prst="rect">
                  <a:avLst/>
                </a:prstGeom>
                <a:noFill/>
              </p:spPr>
              <p:txBody>
                <a:bodyPr wrap="square" rtlCol="0">
                  <a:spAutoFit/>
                </a:bodyPr>
                <a:lstStyle/>
                <a:p>
                  <a:r>
                    <a:rPr lang="en-US" sz="1400" dirty="0"/>
                    <a:t>PCO</a:t>
                  </a:r>
                  <a:r>
                    <a:rPr lang="en-US" sz="1400" baseline="-25000" dirty="0"/>
                    <a:t>2</a:t>
                  </a:r>
                  <a:r>
                    <a:rPr lang="en-US" sz="1400" dirty="0"/>
                    <a:t> elevated (&gt;40)</a:t>
                  </a:r>
                  <a:endParaRPr lang="en-IN" sz="1400" dirty="0"/>
                </a:p>
              </p:txBody>
            </p:sp>
            <p:sp>
              <p:nvSpPr>
                <p:cNvPr id="59" name="TextBox 58">
                  <a:extLst>
                    <a:ext uri="{FF2B5EF4-FFF2-40B4-BE49-F238E27FC236}">
                      <a16:creationId xmlns:a16="http://schemas.microsoft.com/office/drawing/2014/main" id="{F98FC776-31BD-48C4-B5D3-57FD915B41EC}"/>
                    </a:ext>
                  </a:extLst>
                </p:cNvPr>
                <p:cNvSpPr txBox="1"/>
                <p:nvPr/>
              </p:nvSpPr>
              <p:spPr>
                <a:xfrm>
                  <a:off x="2854751" y="1896114"/>
                  <a:ext cx="848412" cy="307777"/>
                </a:xfrm>
                <a:prstGeom prst="rect">
                  <a:avLst/>
                </a:prstGeom>
                <a:noFill/>
              </p:spPr>
              <p:txBody>
                <a:bodyPr wrap="square" rtlCol="0">
                  <a:spAutoFit/>
                </a:bodyPr>
                <a:lstStyle/>
                <a:p>
                  <a:r>
                    <a:rPr lang="en-US" sz="1400" dirty="0"/>
                    <a:t>Check</a:t>
                  </a:r>
                  <a:endParaRPr lang="en-IN" sz="1400" dirty="0"/>
                </a:p>
              </p:txBody>
            </p:sp>
            <p:sp>
              <p:nvSpPr>
                <p:cNvPr id="2" name="TextBox 1">
                  <a:extLst>
                    <a:ext uri="{FF2B5EF4-FFF2-40B4-BE49-F238E27FC236}">
                      <a16:creationId xmlns:a16="http://schemas.microsoft.com/office/drawing/2014/main" id="{9A02C6E1-A086-433E-BFD6-F80709DBC7C6}"/>
                    </a:ext>
                  </a:extLst>
                </p:cNvPr>
                <p:cNvSpPr txBox="1"/>
                <p:nvPr/>
              </p:nvSpPr>
              <p:spPr>
                <a:xfrm>
                  <a:off x="714495" y="40772"/>
                  <a:ext cx="4198070" cy="461665"/>
                </a:xfrm>
                <a:prstGeom prst="rect">
                  <a:avLst/>
                </a:prstGeom>
                <a:noFill/>
              </p:spPr>
              <p:txBody>
                <a:bodyPr wrap="square" rtlCol="0">
                  <a:spAutoFit/>
                </a:bodyPr>
                <a:lstStyle/>
                <a:p>
                  <a:r>
                    <a:rPr lang="en-US" sz="2400" dirty="0"/>
                    <a:t>ACIDOSIS- ALGORITHM</a:t>
                  </a:r>
                  <a:endParaRPr lang="en-IN" sz="2400" dirty="0"/>
                </a:p>
              </p:txBody>
            </p:sp>
          </p:grpSp>
        </p:grpSp>
      </p:grpSp>
    </p:spTree>
    <p:extLst>
      <p:ext uri="{BB962C8B-B14F-4D97-AF65-F5344CB8AC3E}">
        <p14:creationId xmlns:p14="http://schemas.microsoft.com/office/powerpoint/2010/main" val="509149245"/>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36890E-0A41-40B1-957A-B35D7927D017}"/>
              </a:ext>
            </a:extLst>
          </p:cNvPr>
          <p:cNvSpPr txBox="1"/>
          <p:nvPr/>
        </p:nvSpPr>
        <p:spPr>
          <a:xfrm>
            <a:off x="7360985" y="1835255"/>
            <a:ext cx="1187778" cy="523220"/>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400" dirty="0"/>
              <a:t>Respiratory Alkalosis</a:t>
            </a:r>
            <a:endParaRPr lang="en-IN" sz="1400" dirty="0"/>
          </a:p>
        </p:txBody>
      </p:sp>
      <p:sp>
        <p:nvSpPr>
          <p:cNvPr id="8" name="TextBox 7">
            <a:extLst>
              <a:ext uri="{FF2B5EF4-FFF2-40B4-BE49-F238E27FC236}">
                <a16:creationId xmlns:a16="http://schemas.microsoft.com/office/drawing/2014/main" id="{A094738C-DF73-4C06-A6F4-3650CDB99CB7}"/>
              </a:ext>
            </a:extLst>
          </p:cNvPr>
          <p:cNvSpPr txBox="1"/>
          <p:nvPr/>
        </p:nvSpPr>
        <p:spPr>
          <a:xfrm>
            <a:off x="8104887" y="3040303"/>
            <a:ext cx="1121789" cy="539747"/>
          </a:xfrm>
          <a:prstGeom prst="rect">
            <a:avLst/>
          </a:prstGeom>
          <a:solidFill>
            <a:schemeClr val="accent2">
              <a:lumMod val="20000"/>
              <a:lumOff val="80000"/>
            </a:schemeClr>
          </a:solidFill>
          <a:ln>
            <a:solidFill>
              <a:schemeClr val="tx1"/>
            </a:solidFill>
          </a:ln>
        </p:spPr>
        <p:txBody>
          <a:bodyPr wrap="square" rtlCol="0">
            <a:spAutoFit/>
          </a:bodyPr>
          <a:lstStyle/>
          <a:p>
            <a:pPr algn="ctr"/>
            <a:r>
              <a:rPr lang="el-GR" sz="1400" dirty="0"/>
              <a:t>Δ</a:t>
            </a:r>
            <a:r>
              <a:rPr lang="en-US" sz="1400" u="sng" dirty="0"/>
              <a:t>↓ [H</a:t>
            </a:r>
            <a:r>
              <a:rPr lang="en-US" sz="1400" u="sng" baseline="30000" dirty="0"/>
              <a:t>+</a:t>
            </a:r>
            <a:r>
              <a:rPr lang="en-US" sz="1400" u="sng" dirty="0"/>
              <a:t>]</a:t>
            </a:r>
          </a:p>
          <a:p>
            <a:pPr algn="ctr"/>
            <a:r>
              <a:rPr lang="el-GR" sz="1400" dirty="0"/>
              <a:t>Δ</a:t>
            </a:r>
            <a:r>
              <a:rPr lang="en-US" sz="1400" dirty="0"/>
              <a:t>↓ PCO</a:t>
            </a:r>
            <a:r>
              <a:rPr lang="en-US" sz="1400" baseline="-25000" dirty="0"/>
              <a:t>2</a:t>
            </a:r>
            <a:r>
              <a:rPr lang="en-US" sz="1400" dirty="0"/>
              <a:t> </a:t>
            </a:r>
            <a:endParaRPr lang="en-IN" sz="1400" dirty="0"/>
          </a:p>
        </p:txBody>
      </p:sp>
      <p:sp>
        <p:nvSpPr>
          <p:cNvPr id="10" name="TextBox 9">
            <a:extLst>
              <a:ext uri="{FF2B5EF4-FFF2-40B4-BE49-F238E27FC236}">
                <a16:creationId xmlns:a16="http://schemas.microsoft.com/office/drawing/2014/main" id="{07513432-02EF-448C-A060-777C8BCFB0DC}"/>
              </a:ext>
            </a:extLst>
          </p:cNvPr>
          <p:cNvSpPr txBox="1"/>
          <p:nvPr/>
        </p:nvSpPr>
        <p:spPr>
          <a:xfrm>
            <a:off x="8580378" y="5029359"/>
            <a:ext cx="788711" cy="307774"/>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400" dirty="0"/>
              <a:t>Chronic</a:t>
            </a:r>
            <a:endParaRPr lang="en-IN" sz="1400" dirty="0"/>
          </a:p>
        </p:txBody>
      </p:sp>
      <p:sp>
        <p:nvSpPr>
          <p:cNvPr id="12" name="TextBox 11">
            <a:extLst>
              <a:ext uri="{FF2B5EF4-FFF2-40B4-BE49-F238E27FC236}">
                <a16:creationId xmlns:a16="http://schemas.microsoft.com/office/drawing/2014/main" id="{866D7493-D768-4E30-A4D1-8E142E592849}"/>
              </a:ext>
            </a:extLst>
          </p:cNvPr>
          <p:cNvSpPr txBox="1"/>
          <p:nvPr/>
        </p:nvSpPr>
        <p:spPr>
          <a:xfrm>
            <a:off x="10130894" y="4613451"/>
            <a:ext cx="699155" cy="307777"/>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400" dirty="0"/>
              <a:t>Acute</a:t>
            </a:r>
            <a:endParaRPr lang="en-IN" sz="1400" dirty="0"/>
          </a:p>
        </p:txBody>
      </p:sp>
      <p:sp>
        <p:nvSpPr>
          <p:cNvPr id="13" name="TextBox 12">
            <a:extLst>
              <a:ext uri="{FF2B5EF4-FFF2-40B4-BE49-F238E27FC236}">
                <a16:creationId xmlns:a16="http://schemas.microsoft.com/office/drawing/2014/main" id="{C9C062FA-DE9D-4581-A28F-1EE6321D362D}"/>
              </a:ext>
            </a:extLst>
          </p:cNvPr>
          <p:cNvSpPr txBox="1"/>
          <p:nvPr/>
        </p:nvSpPr>
        <p:spPr>
          <a:xfrm>
            <a:off x="6948532" y="5053419"/>
            <a:ext cx="963105" cy="738664"/>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400" dirty="0"/>
              <a:t>Metabolic Acidosis Also</a:t>
            </a:r>
            <a:endParaRPr lang="en-IN" sz="1400" dirty="0"/>
          </a:p>
        </p:txBody>
      </p:sp>
      <p:sp>
        <p:nvSpPr>
          <p:cNvPr id="14" name="TextBox 13">
            <a:extLst>
              <a:ext uri="{FF2B5EF4-FFF2-40B4-BE49-F238E27FC236}">
                <a16:creationId xmlns:a16="http://schemas.microsoft.com/office/drawing/2014/main" id="{BEA17255-4392-4200-BECB-7A1DB95305D0}"/>
              </a:ext>
            </a:extLst>
          </p:cNvPr>
          <p:cNvSpPr txBox="1"/>
          <p:nvPr/>
        </p:nvSpPr>
        <p:spPr>
          <a:xfrm>
            <a:off x="10973022" y="3215448"/>
            <a:ext cx="963105" cy="738664"/>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400" dirty="0"/>
              <a:t>Metabolic alkalosis also</a:t>
            </a:r>
            <a:endParaRPr lang="en-IN" sz="1400" dirty="0"/>
          </a:p>
        </p:txBody>
      </p:sp>
      <p:cxnSp>
        <p:nvCxnSpPr>
          <p:cNvPr id="21" name="Straight Arrow Connector 20">
            <a:extLst>
              <a:ext uri="{FF2B5EF4-FFF2-40B4-BE49-F238E27FC236}">
                <a16:creationId xmlns:a16="http://schemas.microsoft.com/office/drawing/2014/main" id="{EAEE993B-C911-48FA-A982-AA448A69CCAB}"/>
              </a:ext>
            </a:extLst>
          </p:cNvPr>
          <p:cNvCxnSpPr/>
          <p:nvPr/>
        </p:nvCxnSpPr>
        <p:spPr>
          <a:xfrm>
            <a:off x="8104887" y="2557053"/>
            <a:ext cx="424207" cy="395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8254B8C-7484-4F67-9EFD-91B08CAC2919}"/>
              </a:ext>
            </a:extLst>
          </p:cNvPr>
          <p:cNvCxnSpPr>
            <a:cxnSpLocks/>
          </p:cNvCxnSpPr>
          <p:nvPr/>
        </p:nvCxnSpPr>
        <p:spPr>
          <a:xfrm flipH="1">
            <a:off x="7459933" y="3787781"/>
            <a:ext cx="947394" cy="1173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6B3D48C-3984-49AD-A59B-E0E057FA2095}"/>
              </a:ext>
            </a:extLst>
          </p:cNvPr>
          <p:cNvCxnSpPr/>
          <p:nvPr/>
        </p:nvCxnSpPr>
        <p:spPr>
          <a:xfrm>
            <a:off x="8880272" y="3695793"/>
            <a:ext cx="0" cy="1106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D8CDF02-453C-421C-B404-5705C23DA4D5}"/>
              </a:ext>
            </a:extLst>
          </p:cNvPr>
          <p:cNvCxnSpPr/>
          <p:nvPr/>
        </p:nvCxnSpPr>
        <p:spPr>
          <a:xfrm>
            <a:off x="9248810" y="3622628"/>
            <a:ext cx="829558" cy="881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9B27020-52DD-422B-A21F-EFBE16C1E0F5}"/>
              </a:ext>
            </a:extLst>
          </p:cNvPr>
          <p:cNvCxnSpPr/>
          <p:nvPr/>
        </p:nvCxnSpPr>
        <p:spPr>
          <a:xfrm>
            <a:off x="9368894" y="3399552"/>
            <a:ext cx="1461155" cy="200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6A05042-B62D-49B1-A646-D277F5806DE9}"/>
              </a:ext>
            </a:extLst>
          </p:cNvPr>
          <p:cNvSpPr txBox="1"/>
          <p:nvPr/>
        </p:nvSpPr>
        <p:spPr>
          <a:xfrm rot="448415">
            <a:off x="9812041" y="3238093"/>
            <a:ext cx="848412" cy="307777"/>
          </a:xfrm>
          <a:prstGeom prst="rect">
            <a:avLst/>
          </a:prstGeom>
          <a:noFill/>
        </p:spPr>
        <p:txBody>
          <a:bodyPr wrap="square" rtlCol="0">
            <a:spAutoFit/>
          </a:bodyPr>
          <a:lstStyle/>
          <a:p>
            <a:r>
              <a:rPr lang="en-US" sz="1400" dirty="0"/>
              <a:t>&gt; 0.75</a:t>
            </a:r>
            <a:endParaRPr lang="en-IN" sz="1400" dirty="0"/>
          </a:p>
        </p:txBody>
      </p:sp>
      <p:sp>
        <p:nvSpPr>
          <p:cNvPr id="28" name="TextBox 27">
            <a:extLst>
              <a:ext uri="{FF2B5EF4-FFF2-40B4-BE49-F238E27FC236}">
                <a16:creationId xmlns:a16="http://schemas.microsoft.com/office/drawing/2014/main" id="{365125D9-B542-4588-BE26-ADA9ADCD47FD}"/>
              </a:ext>
            </a:extLst>
          </p:cNvPr>
          <p:cNvSpPr txBox="1"/>
          <p:nvPr/>
        </p:nvSpPr>
        <p:spPr>
          <a:xfrm>
            <a:off x="8316203" y="2545951"/>
            <a:ext cx="848412" cy="307777"/>
          </a:xfrm>
          <a:prstGeom prst="rect">
            <a:avLst/>
          </a:prstGeom>
          <a:noFill/>
        </p:spPr>
        <p:txBody>
          <a:bodyPr wrap="square" rtlCol="0">
            <a:spAutoFit/>
          </a:bodyPr>
          <a:lstStyle/>
          <a:p>
            <a:r>
              <a:rPr lang="en-US" sz="1400" dirty="0"/>
              <a:t>Check</a:t>
            </a:r>
            <a:endParaRPr lang="en-IN" sz="1400" dirty="0"/>
          </a:p>
        </p:txBody>
      </p:sp>
      <p:sp>
        <p:nvSpPr>
          <p:cNvPr id="30" name="TextBox 29">
            <a:extLst>
              <a:ext uri="{FF2B5EF4-FFF2-40B4-BE49-F238E27FC236}">
                <a16:creationId xmlns:a16="http://schemas.microsoft.com/office/drawing/2014/main" id="{9724E4E8-B9C4-4855-8FBC-E3832F7A858E}"/>
              </a:ext>
            </a:extLst>
          </p:cNvPr>
          <p:cNvSpPr txBox="1"/>
          <p:nvPr/>
        </p:nvSpPr>
        <p:spPr>
          <a:xfrm rot="18623282">
            <a:off x="7487431" y="3964725"/>
            <a:ext cx="848412" cy="307777"/>
          </a:xfrm>
          <a:prstGeom prst="rect">
            <a:avLst/>
          </a:prstGeom>
          <a:noFill/>
        </p:spPr>
        <p:txBody>
          <a:bodyPr wrap="square" rtlCol="0">
            <a:spAutoFit/>
          </a:bodyPr>
          <a:lstStyle/>
          <a:p>
            <a:r>
              <a:rPr lang="en-US" sz="1400" dirty="0"/>
              <a:t>&lt; 0.4</a:t>
            </a:r>
            <a:endParaRPr lang="en-IN" sz="1400" dirty="0"/>
          </a:p>
        </p:txBody>
      </p:sp>
      <p:sp>
        <p:nvSpPr>
          <p:cNvPr id="31" name="TextBox 30">
            <a:extLst>
              <a:ext uri="{FF2B5EF4-FFF2-40B4-BE49-F238E27FC236}">
                <a16:creationId xmlns:a16="http://schemas.microsoft.com/office/drawing/2014/main" id="{3A0A50E6-BE7F-4D89-9E91-B08B133E92C3}"/>
              </a:ext>
            </a:extLst>
          </p:cNvPr>
          <p:cNvSpPr txBox="1"/>
          <p:nvPr/>
        </p:nvSpPr>
        <p:spPr>
          <a:xfrm rot="16200000">
            <a:off x="8459170" y="4041080"/>
            <a:ext cx="482270" cy="308697"/>
          </a:xfrm>
          <a:prstGeom prst="rect">
            <a:avLst/>
          </a:prstGeom>
          <a:noFill/>
        </p:spPr>
        <p:txBody>
          <a:bodyPr wrap="square" rtlCol="0">
            <a:spAutoFit/>
          </a:bodyPr>
          <a:lstStyle/>
          <a:p>
            <a:r>
              <a:rPr lang="en-US" sz="1400" dirty="0"/>
              <a:t>0.4</a:t>
            </a:r>
            <a:endParaRPr lang="en-IN" sz="1400" dirty="0"/>
          </a:p>
        </p:txBody>
      </p:sp>
      <p:sp>
        <p:nvSpPr>
          <p:cNvPr id="32" name="TextBox 31">
            <a:extLst>
              <a:ext uri="{FF2B5EF4-FFF2-40B4-BE49-F238E27FC236}">
                <a16:creationId xmlns:a16="http://schemas.microsoft.com/office/drawing/2014/main" id="{89CD2ACA-9DEC-4AAC-89F3-644F3372A459}"/>
              </a:ext>
            </a:extLst>
          </p:cNvPr>
          <p:cNvSpPr txBox="1"/>
          <p:nvPr/>
        </p:nvSpPr>
        <p:spPr>
          <a:xfrm rot="2758453">
            <a:off x="9480698" y="3923527"/>
            <a:ext cx="848412" cy="307777"/>
          </a:xfrm>
          <a:prstGeom prst="rect">
            <a:avLst/>
          </a:prstGeom>
          <a:noFill/>
        </p:spPr>
        <p:txBody>
          <a:bodyPr wrap="square" rtlCol="0">
            <a:spAutoFit/>
          </a:bodyPr>
          <a:lstStyle/>
          <a:p>
            <a:r>
              <a:rPr lang="en-US" sz="1400" dirty="0"/>
              <a:t>0.75</a:t>
            </a:r>
            <a:endParaRPr lang="en-IN" sz="1400" dirty="0"/>
          </a:p>
        </p:txBody>
      </p:sp>
      <p:sp>
        <p:nvSpPr>
          <p:cNvPr id="35" name="TextBox 34">
            <a:extLst>
              <a:ext uri="{FF2B5EF4-FFF2-40B4-BE49-F238E27FC236}">
                <a16:creationId xmlns:a16="http://schemas.microsoft.com/office/drawing/2014/main" id="{602648AF-CB89-4906-87B3-73067A96FCD2}"/>
              </a:ext>
            </a:extLst>
          </p:cNvPr>
          <p:cNvSpPr txBox="1"/>
          <p:nvPr/>
        </p:nvSpPr>
        <p:spPr>
          <a:xfrm>
            <a:off x="5487971" y="775315"/>
            <a:ext cx="1216058" cy="369332"/>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dirty="0"/>
              <a:t>pH &lt; 7.35</a:t>
            </a:r>
            <a:endParaRPr lang="en-IN" dirty="0"/>
          </a:p>
        </p:txBody>
      </p:sp>
      <p:sp>
        <p:nvSpPr>
          <p:cNvPr id="36" name="TextBox 35">
            <a:extLst>
              <a:ext uri="{FF2B5EF4-FFF2-40B4-BE49-F238E27FC236}">
                <a16:creationId xmlns:a16="http://schemas.microsoft.com/office/drawing/2014/main" id="{63E70B62-143A-4D1B-BFBC-136A34087EA3}"/>
              </a:ext>
            </a:extLst>
          </p:cNvPr>
          <p:cNvSpPr txBox="1"/>
          <p:nvPr/>
        </p:nvSpPr>
        <p:spPr>
          <a:xfrm>
            <a:off x="4048590" y="1949242"/>
            <a:ext cx="942680" cy="52322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400" dirty="0"/>
              <a:t>Metabolic Alkalosis</a:t>
            </a:r>
            <a:endParaRPr lang="en-IN" sz="1400" dirty="0"/>
          </a:p>
        </p:txBody>
      </p:sp>
      <p:sp>
        <p:nvSpPr>
          <p:cNvPr id="37" name="TextBox 36">
            <a:extLst>
              <a:ext uri="{FF2B5EF4-FFF2-40B4-BE49-F238E27FC236}">
                <a16:creationId xmlns:a16="http://schemas.microsoft.com/office/drawing/2014/main" id="{A32D9C25-97A1-4DC0-8144-C58885ADAE03}"/>
              </a:ext>
            </a:extLst>
          </p:cNvPr>
          <p:cNvSpPr txBox="1"/>
          <p:nvPr/>
        </p:nvSpPr>
        <p:spPr>
          <a:xfrm>
            <a:off x="2914288" y="2948431"/>
            <a:ext cx="1216058" cy="52322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l-GR" sz="1400" dirty="0"/>
              <a:t>Δ</a:t>
            </a:r>
            <a:r>
              <a:rPr lang="en-IN" sz="1400" u="sng" dirty="0"/>
              <a:t>↑ PCO</a:t>
            </a:r>
            <a:r>
              <a:rPr lang="en-IN" sz="1400" u="sng" baseline="-25000" dirty="0"/>
              <a:t>2</a:t>
            </a:r>
          </a:p>
          <a:p>
            <a:pPr algn="ctr"/>
            <a:r>
              <a:rPr lang="el-GR" sz="1400" dirty="0"/>
              <a:t>Δ</a:t>
            </a:r>
            <a:r>
              <a:rPr lang="en-IN" sz="1400" dirty="0"/>
              <a:t>↑ HCO</a:t>
            </a:r>
            <a:r>
              <a:rPr lang="en-IN" sz="1400" baseline="-25000" dirty="0"/>
              <a:t>3</a:t>
            </a:r>
            <a:r>
              <a:rPr lang="en-IN" sz="1400" baseline="30000" dirty="0"/>
              <a:t>-</a:t>
            </a:r>
            <a:endParaRPr lang="en-IN" sz="1400" dirty="0"/>
          </a:p>
        </p:txBody>
      </p:sp>
      <p:cxnSp>
        <p:nvCxnSpPr>
          <p:cNvPr id="38" name="Straight Arrow Connector 37">
            <a:extLst>
              <a:ext uri="{FF2B5EF4-FFF2-40B4-BE49-F238E27FC236}">
                <a16:creationId xmlns:a16="http://schemas.microsoft.com/office/drawing/2014/main" id="{660332FE-C9A4-4C33-A7F7-AE360E47C057}"/>
              </a:ext>
            </a:extLst>
          </p:cNvPr>
          <p:cNvCxnSpPr>
            <a:cxnSpLocks/>
          </p:cNvCxnSpPr>
          <p:nvPr/>
        </p:nvCxnSpPr>
        <p:spPr>
          <a:xfrm flipH="1">
            <a:off x="4857556" y="1245750"/>
            <a:ext cx="566000" cy="589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1257720-1383-4325-A7E3-85F2EE7B8F04}"/>
              </a:ext>
            </a:extLst>
          </p:cNvPr>
          <p:cNvCxnSpPr/>
          <p:nvPr/>
        </p:nvCxnSpPr>
        <p:spPr>
          <a:xfrm>
            <a:off x="6846778" y="1315293"/>
            <a:ext cx="582892" cy="40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9FC79B3-D580-4999-B094-6593ACBA6319}"/>
              </a:ext>
            </a:extLst>
          </p:cNvPr>
          <p:cNvSpPr txBox="1"/>
          <p:nvPr/>
        </p:nvSpPr>
        <p:spPr>
          <a:xfrm>
            <a:off x="4048590" y="1282660"/>
            <a:ext cx="1216057" cy="307777"/>
          </a:xfrm>
          <a:prstGeom prst="rect">
            <a:avLst/>
          </a:prstGeom>
          <a:noFill/>
        </p:spPr>
        <p:txBody>
          <a:bodyPr wrap="square" rtlCol="0">
            <a:spAutoFit/>
          </a:bodyPr>
          <a:lstStyle/>
          <a:p>
            <a:r>
              <a:rPr lang="en-US" sz="1400" dirty="0"/>
              <a:t>[HCO</a:t>
            </a:r>
            <a:r>
              <a:rPr lang="en-US" sz="1400" baseline="-25000" dirty="0"/>
              <a:t>3</a:t>
            </a:r>
            <a:r>
              <a:rPr lang="en-US" sz="1400" baseline="30000" dirty="0"/>
              <a:t>-</a:t>
            </a:r>
            <a:r>
              <a:rPr lang="en-US" sz="1400" dirty="0"/>
              <a:t>] high</a:t>
            </a:r>
            <a:endParaRPr lang="en-IN" sz="1400" dirty="0"/>
          </a:p>
        </p:txBody>
      </p:sp>
      <p:sp>
        <p:nvSpPr>
          <p:cNvPr id="42" name="TextBox 41">
            <a:extLst>
              <a:ext uri="{FF2B5EF4-FFF2-40B4-BE49-F238E27FC236}">
                <a16:creationId xmlns:a16="http://schemas.microsoft.com/office/drawing/2014/main" id="{55B0415C-0102-46EB-8B05-9C63B391EA93}"/>
              </a:ext>
            </a:extLst>
          </p:cNvPr>
          <p:cNvSpPr txBox="1"/>
          <p:nvPr/>
        </p:nvSpPr>
        <p:spPr>
          <a:xfrm>
            <a:off x="7138224" y="1254923"/>
            <a:ext cx="1668542" cy="307777"/>
          </a:xfrm>
          <a:prstGeom prst="rect">
            <a:avLst/>
          </a:prstGeom>
          <a:noFill/>
        </p:spPr>
        <p:txBody>
          <a:bodyPr wrap="square" rtlCol="0">
            <a:spAutoFit/>
          </a:bodyPr>
          <a:lstStyle/>
          <a:p>
            <a:r>
              <a:rPr lang="en-US" sz="1400" dirty="0"/>
              <a:t>PCO</a:t>
            </a:r>
            <a:r>
              <a:rPr lang="en-US" sz="1400" baseline="-25000" dirty="0"/>
              <a:t>2</a:t>
            </a:r>
            <a:r>
              <a:rPr lang="en-US" sz="1400" dirty="0"/>
              <a:t> low</a:t>
            </a:r>
            <a:endParaRPr lang="en-IN" sz="1400" dirty="0"/>
          </a:p>
        </p:txBody>
      </p:sp>
      <p:sp>
        <p:nvSpPr>
          <p:cNvPr id="43" name="TextBox 42">
            <a:extLst>
              <a:ext uri="{FF2B5EF4-FFF2-40B4-BE49-F238E27FC236}">
                <a16:creationId xmlns:a16="http://schemas.microsoft.com/office/drawing/2014/main" id="{4558BDEC-9D77-4DB6-B62C-B8EA3DDD5D4A}"/>
              </a:ext>
            </a:extLst>
          </p:cNvPr>
          <p:cNvSpPr txBox="1"/>
          <p:nvPr/>
        </p:nvSpPr>
        <p:spPr>
          <a:xfrm>
            <a:off x="3361102" y="2429423"/>
            <a:ext cx="848412" cy="307777"/>
          </a:xfrm>
          <a:prstGeom prst="rect">
            <a:avLst/>
          </a:prstGeom>
          <a:noFill/>
        </p:spPr>
        <p:txBody>
          <a:bodyPr wrap="square" rtlCol="0">
            <a:spAutoFit/>
          </a:bodyPr>
          <a:lstStyle/>
          <a:p>
            <a:r>
              <a:rPr lang="en-US" sz="1400" dirty="0"/>
              <a:t>Check</a:t>
            </a:r>
            <a:endParaRPr lang="en-IN" sz="1400" dirty="0"/>
          </a:p>
        </p:txBody>
      </p:sp>
      <p:sp>
        <p:nvSpPr>
          <p:cNvPr id="44" name="TextBox 43">
            <a:extLst>
              <a:ext uri="{FF2B5EF4-FFF2-40B4-BE49-F238E27FC236}">
                <a16:creationId xmlns:a16="http://schemas.microsoft.com/office/drawing/2014/main" id="{C026958E-59B2-4B3C-94A7-C4944478F399}"/>
              </a:ext>
            </a:extLst>
          </p:cNvPr>
          <p:cNvSpPr txBox="1"/>
          <p:nvPr/>
        </p:nvSpPr>
        <p:spPr>
          <a:xfrm>
            <a:off x="255872" y="353759"/>
            <a:ext cx="4198070" cy="461665"/>
          </a:xfrm>
          <a:prstGeom prst="rect">
            <a:avLst/>
          </a:prstGeom>
          <a:noFill/>
        </p:spPr>
        <p:txBody>
          <a:bodyPr wrap="square" rtlCol="0">
            <a:spAutoFit/>
          </a:bodyPr>
          <a:lstStyle/>
          <a:p>
            <a:r>
              <a:rPr lang="en-US" sz="2400" dirty="0"/>
              <a:t>ALKALOSIS- ALGORITHM</a:t>
            </a:r>
            <a:endParaRPr lang="en-IN" sz="2400" dirty="0"/>
          </a:p>
        </p:txBody>
      </p:sp>
      <p:sp>
        <p:nvSpPr>
          <p:cNvPr id="46" name="TextBox 45">
            <a:extLst>
              <a:ext uri="{FF2B5EF4-FFF2-40B4-BE49-F238E27FC236}">
                <a16:creationId xmlns:a16="http://schemas.microsoft.com/office/drawing/2014/main" id="{6999B8BC-2130-4F0D-9049-1174A5447CFB}"/>
              </a:ext>
            </a:extLst>
          </p:cNvPr>
          <p:cNvSpPr txBox="1"/>
          <p:nvPr/>
        </p:nvSpPr>
        <p:spPr>
          <a:xfrm>
            <a:off x="4460451" y="4210094"/>
            <a:ext cx="1067513" cy="738664"/>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400" dirty="0"/>
              <a:t>Respiratory Acidosis Also</a:t>
            </a:r>
            <a:endParaRPr lang="en-IN" sz="1400" dirty="0"/>
          </a:p>
        </p:txBody>
      </p:sp>
      <p:sp>
        <p:nvSpPr>
          <p:cNvPr id="47" name="TextBox 46">
            <a:extLst>
              <a:ext uri="{FF2B5EF4-FFF2-40B4-BE49-F238E27FC236}">
                <a16:creationId xmlns:a16="http://schemas.microsoft.com/office/drawing/2014/main" id="{CC85C33F-694B-4A53-B84C-E26FA77BE678}"/>
              </a:ext>
            </a:extLst>
          </p:cNvPr>
          <p:cNvSpPr txBox="1"/>
          <p:nvPr/>
        </p:nvSpPr>
        <p:spPr>
          <a:xfrm>
            <a:off x="3058878" y="4220717"/>
            <a:ext cx="1023785" cy="738664"/>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400" dirty="0"/>
              <a:t>Normal Ventilatory response </a:t>
            </a:r>
            <a:endParaRPr lang="en-IN" sz="1400" dirty="0"/>
          </a:p>
        </p:txBody>
      </p:sp>
      <p:sp>
        <p:nvSpPr>
          <p:cNvPr id="48" name="TextBox 47">
            <a:extLst>
              <a:ext uri="{FF2B5EF4-FFF2-40B4-BE49-F238E27FC236}">
                <a16:creationId xmlns:a16="http://schemas.microsoft.com/office/drawing/2014/main" id="{43C55C8C-C129-4F40-84EC-BFBD473DCC3F}"/>
              </a:ext>
            </a:extLst>
          </p:cNvPr>
          <p:cNvSpPr txBox="1"/>
          <p:nvPr/>
        </p:nvSpPr>
        <p:spPr>
          <a:xfrm>
            <a:off x="1632079" y="4212652"/>
            <a:ext cx="1067513" cy="738664"/>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400" dirty="0"/>
              <a:t>Respiratory</a:t>
            </a:r>
          </a:p>
          <a:p>
            <a:pPr algn="ctr"/>
            <a:r>
              <a:rPr lang="en-US" sz="1400" dirty="0"/>
              <a:t>Alkalosis Also</a:t>
            </a:r>
            <a:endParaRPr lang="en-IN" sz="1400" dirty="0"/>
          </a:p>
        </p:txBody>
      </p:sp>
      <p:cxnSp>
        <p:nvCxnSpPr>
          <p:cNvPr id="50" name="Straight Arrow Connector 49">
            <a:extLst>
              <a:ext uri="{FF2B5EF4-FFF2-40B4-BE49-F238E27FC236}">
                <a16:creationId xmlns:a16="http://schemas.microsoft.com/office/drawing/2014/main" id="{EF3C2CF8-0FF1-4A0F-B8AA-710D55654FE6}"/>
              </a:ext>
            </a:extLst>
          </p:cNvPr>
          <p:cNvCxnSpPr/>
          <p:nvPr/>
        </p:nvCxnSpPr>
        <p:spPr>
          <a:xfrm flipH="1">
            <a:off x="3667027" y="2545951"/>
            <a:ext cx="381563" cy="30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DD775A9-B883-4D07-A48C-E3C1A6B33BEA}"/>
              </a:ext>
            </a:extLst>
          </p:cNvPr>
          <p:cNvCxnSpPr/>
          <p:nvPr/>
        </p:nvCxnSpPr>
        <p:spPr>
          <a:xfrm flipH="1">
            <a:off x="2165835" y="3580050"/>
            <a:ext cx="748453" cy="538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393661A-93BC-4EBA-A218-997065ED56DB}"/>
              </a:ext>
            </a:extLst>
          </p:cNvPr>
          <p:cNvCxnSpPr/>
          <p:nvPr/>
        </p:nvCxnSpPr>
        <p:spPr>
          <a:xfrm>
            <a:off x="3522317" y="3580050"/>
            <a:ext cx="0" cy="538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A546538-DF4A-44B0-AC12-995A0A3A407A}"/>
              </a:ext>
            </a:extLst>
          </p:cNvPr>
          <p:cNvCxnSpPr/>
          <p:nvPr/>
        </p:nvCxnSpPr>
        <p:spPr>
          <a:xfrm>
            <a:off x="4130346" y="3580050"/>
            <a:ext cx="611336" cy="538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152392"/>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2682D-2852-49CB-B5F8-DE6209420C9F}"/>
              </a:ext>
            </a:extLst>
          </p:cNvPr>
          <p:cNvSpPr>
            <a:spLocks noGrp="1"/>
          </p:cNvSpPr>
          <p:nvPr>
            <p:ph type="title"/>
          </p:nvPr>
        </p:nvSpPr>
        <p:spPr>
          <a:xfrm>
            <a:off x="2297113" y="1506539"/>
            <a:ext cx="7543800" cy="1500187"/>
          </a:xfrm>
        </p:spPr>
        <p:txBody>
          <a:bodyPr/>
          <a:lstStyle/>
          <a:p>
            <a:pPr algn="ctr" eaLnBrk="1" fontAlgn="auto" hangingPunct="1">
              <a:spcAft>
                <a:spcPts val="0"/>
              </a:spcAft>
              <a:defRPr/>
            </a:pPr>
            <a:r>
              <a:rPr lang="en-US" sz="3000" b="1" dirty="0"/>
              <a:t>Thank You!</a:t>
            </a:r>
          </a:p>
        </p:txBody>
      </p:sp>
      <p:sp>
        <p:nvSpPr>
          <p:cNvPr id="3" name="Text Placeholder 2">
            <a:extLst>
              <a:ext uri="{FF2B5EF4-FFF2-40B4-BE49-F238E27FC236}">
                <a16:creationId xmlns:a16="http://schemas.microsoft.com/office/drawing/2014/main" id="{3DDC4C97-4694-4FA3-A1C6-32E6107E510E}"/>
              </a:ext>
            </a:extLst>
          </p:cNvPr>
          <p:cNvSpPr>
            <a:spLocks noGrp="1"/>
          </p:cNvSpPr>
          <p:nvPr>
            <p:ph type="body" idx="1"/>
          </p:nvPr>
        </p:nvSpPr>
        <p:spPr>
          <a:xfrm>
            <a:off x="2346325" y="4452938"/>
            <a:ext cx="7543800" cy="1719262"/>
          </a:xfrm>
        </p:spPr>
        <p:txBody>
          <a:bodyPr rtlCol="0">
            <a:normAutofit fontScale="25000" lnSpcReduction="20000"/>
          </a:bodyPr>
          <a:lstStyle/>
          <a:p>
            <a:pPr eaLnBrk="1" fontAlgn="auto" hangingPunct="1">
              <a:lnSpc>
                <a:spcPct val="170000"/>
              </a:lnSpc>
              <a:defRPr/>
            </a:pPr>
            <a:r>
              <a:rPr lang="en-US" sz="4800" cap="none" dirty="0">
                <a:solidFill>
                  <a:schemeClr val="tx1"/>
                </a:solidFill>
                <a:latin typeface="Calibri" panose="020F0502020204030204" pitchFamily="34" charset="0"/>
                <a:cs typeface="Calibri" panose="020F0502020204030204" pitchFamily="34" charset="0"/>
              </a:rPr>
              <a:t>This presentation was made possible with support from the United States Agency for International Development funded RISE program, under the terms of the cooperative agreement 7200AA19CA00003. The contents are the responsibility of the RISE program and do not necessarily reflect the views of USAID or the United States Government.​</a:t>
            </a:r>
          </a:p>
          <a:p>
            <a:pPr eaLnBrk="1" fontAlgn="auto" hangingPunct="1">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DC6CE-08FB-4EF3-8D49-D9FCE2F9FBC4}"/>
              </a:ext>
            </a:extLst>
          </p:cNvPr>
          <p:cNvSpPr>
            <a:spLocks noGrp="1"/>
          </p:cNvSpPr>
          <p:nvPr>
            <p:ph type="title"/>
          </p:nvPr>
        </p:nvSpPr>
        <p:spPr/>
        <p:txBody>
          <a:bodyPr/>
          <a:lstStyle/>
          <a:p>
            <a:r>
              <a:rPr lang="en-US" dirty="0"/>
              <a:t>Relative Contraindications</a:t>
            </a:r>
            <a:endParaRPr lang="en-IN" dirty="0"/>
          </a:p>
        </p:txBody>
      </p:sp>
      <p:sp>
        <p:nvSpPr>
          <p:cNvPr id="3" name="Content Placeholder 2">
            <a:extLst>
              <a:ext uri="{FF2B5EF4-FFF2-40B4-BE49-F238E27FC236}">
                <a16:creationId xmlns:a16="http://schemas.microsoft.com/office/drawing/2014/main" id="{6E9F351C-BF31-44D8-A743-4AE544E286C1}"/>
              </a:ext>
            </a:extLst>
          </p:cNvPr>
          <p:cNvSpPr>
            <a:spLocks noGrp="1"/>
          </p:cNvSpPr>
          <p:nvPr>
            <p:ph idx="1"/>
          </p:nvPr>
        </p:nvSpPr>
        <p:spPr/>
        <p:txBody>
          <a:bodyPr/>
          <a:lstStyle/>
          <a:p>
            <a:pPr>
              <a:lnSpc>
                <a:spcPct val="150000"/>
              </a:lnSpc>
            </a:pPr>
            <a:r>
              <a:rPr lang="en-US" sz="2000" dirty="0"/>
              <a:t>Supra Therapeutic coagulopathy and infusion of thrombolytic agents (</a:t>
            </a:r>
            <a:r>
              <a:rPr lang="en-US" sz="2000" dirty="0" err="1"/>
              <a:t>eg</a:t>
            </a:r>
            <a:r>
              <a:rPr lang="en-US" sz="2000" dirty="0"/>
              <a:t>: during streptokinase or tissue plasminogen activator infusion)</a:t>
            </a:r>
          </a:p>
          <a:p>
            <a:pPr lvl="1">
              <a:lnSpc>
                <a:spcPct val="150000"/>
              </a:lnSpc>
            </a:pPr>
            <a:r>
              <a:rPr lang="en-US" sz="2000" dirty="0"/>
              <a:t>Relative contraindication to arterial needle stick</a:t>
            </a:r>
          </a:p>
          <a:p>
            <a:pPr lvl="1">
              <a:lnSpc>
                <a:spcPct val="150000"/>
              </a:lnSpc>
            </a:pPr>
            <a:r>
              <a:rPr lang="en-US" sz="2000" dirty="0"/>
              <a:t>Absolute contraindication to indwelling catheter insertion. </a:t>
            </a:r>
          </a:p>
          <a:p>
            <a:pPr>
              <a:lnSpc>
                <a:spcPct val="150000"/>
              </a:lnSpc>
            </a:pPr>
            <a:r>
              <a:rPr lang="en-US" sz="2000" dirty="0"/>
              <a:t>INR ≥ 3, </a:t>
            </a:r>
            <a:r>
              <a:rPr lang="en-US" sz="2000" dirty="0" err="1"/>
              <a:t>ApTT</a:t>
            </a:r>
            <a:r>
              <a:rPr lang="en-US" sz="2000" dirty="0"/>
              <a:t> ≥ 100 secs</a:t>
            </a:r>
          </a:p>
          <a:p>
            <a:pPr marL="0" indent="0">
              <a:buNone/>
            </a:pPr>
            <a:endParaRPr lang="en-US" sz="2000" dirty="0"/>
          </a:p>
          <a:p>
            <a:endParaRPr lang="en-IN" sz="2000" dirty="0"/>
          </a:p>
        </p:txBody>
      </p:sp>
    </p:spTree>
    <p:extLst>
      <p:ext uri="{BB962C8B-B14F-4D97-AF65-F5344CB8AC3E}">
        <p14:creationId xmlns:p14="http://schemas.microsoft.com/office/powerpoint/2010/main" val="53848643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9C398-88FE-45E6-A5F3-96F70D8092C5}"/>
              </a:ext>
            </a:extLst>
          </p:cNvPr>
          <p:cNvSpPr>
            <a:spLocks noGrp="1"/>
          </p:cNvSpPr>
          <p:nvPr>
            <p:ph type="title"/>
          </p:nvPr>
        </p:nvSpPr>
        <p:spPr>
          <a:xfrm>
            <a:off x="838200" y="259247"/>
            <a:ext cx="10515600" cy="1325563"/>
          </a:xfrm>
        </p:spPr>
        <p:txBody>
          <a:bodyPr/>
          <a:lstStyle/>
          <a:p>
            <a:pPr algn="ctr"/>
            <a:r>
              <a:rPr lang="en-US" dirty="0"/>
              <a:t>Relative Contraindications</a:t>
            </a:r>
            <a:endParaRPr lang="en-IN" dirty="0"/>
          </a:p>
        </p:txBody>
      </p:sp>
      <p:sp>
        <p:nvSpPr>
          <p:cNvPr id="6" name="TextBox 5">
            <a:extLst>
              <a:ext uri="{FF2B5EF4-FFF2-40B4-BE49-F238E27FC236}">
                <a16:creationId xmlns:a16="http://schemas.microsoft.com/office/drawing/2014/main" id="{B40123F9-2B2A-4F09-A679-09D612E4D374}"/>
              </a:ext>
            </a:extLst>
          </p:cNvPr>
          <p:cNvSpPr txBox="1"/>
          <p:nvPr/>
        </p:nvSpPr>
        <p:spPr>
          <a:xfrm>
            <a:off x="1388883" y="2637123"/>
            <a:ext cx="4110087"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Platelet Counts ≥ 50 x 10</a:t>
            </a:r>
            <a:r>
              <a:rPr lang="en-US" sz="2000" baseline="30000" dirty="0"/>
              <a:t>9 </a:t>
            </a:r>
          </a:p>
          <a:p>
            <a:pPr marL="342900" indent="-342900">
              <a:buFont typeface="Arial" panose="020B0604020202020204" pitchFamily="34" charset="0"/>
              <a:buChar char="•"/>
            </a:pPr>
            <a:r>
              <a:rPr lang="en-US" sz="2000" dirty="0"/>
              <a:t>can perform arterial needle stick</a:t>
            </a:r>
          </a:p>
          <a:p>
            <a:pPr marL="342900" indent="-342900">
              <a:buFont typeface="Arial" panose="020B0604020202020204" pitchFamily="34" charset="0"/>
              <a:buChar char="•"/>
            </a:pPr>
            <a:r>
              <a:rPr lang="en-US" sz="2000" dirty="0"/>
              <a:t>Can perform catheter insertion</a:t>
            </a:r>
            <a:endParaRPr lang="en-IN" sz="2000" dirty="0"/>
          </a:p>
        </p:txBody>
      </p:sp>
      <p:sp>
        <p:nvSpPr>
          <p:cNvPr id="7" name="TextBox 6">
            <a:extLst>
              <a:ext uri="{FF2B5EF4-FFF2-40B4-BE49-F238E27FC236}">
                <a16:creationId xmlns:a16="http://schemas.microsoft.com/office/drawing/2014/main" id="{D7FD95D3-F7A2-4D8C-8889-820253D4FAD2}"/>
              </a:ext>
            </a:extLst>
          </p:cNvPr>
          <p:cNvSpPr txBox="1"/>
          <p:nvPr/>
        </p:nvSpPr>
        <p:spPr>
          <a:xfrm>
            <a:off x="6693031" y="2624905"/>
            <a:ext cx="466076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Platelet Counts ≤50 x 10</a:t>
            </a:r>
            <a:r>
              <a:rPr lang="en-US" sz="2000" baseline="30000" dirty="0"/>
              <a:t>9</a:t>
            </a:r>
            <a:r>
              <a:rPr lang="en-US" sz="2000" dirty="0"/>
              <a:t> and ≥ 30x10</a:t>
            </a:r>
            <a:r>
              <a:rPr lang="en-US" sz="2000" baseline="30000" dirty="0"/>
              <a:t>9</a:t>
            </a:r>
          </a:p>
          <a:p>
            <a:pPr marL="342900" indent="-342900">
              <a:buFont typeface="Arial" panose="020B0604020202020204" pitchFamily="34" charset="0"/>
              <a:buChar char="•"/>
            </a:pPr>
            <a:r>
              <a:rPr lang="en-US" sz="2000" dirty="0"/>
              <a:t>can perform arterial needle stick</a:t>
            </a:r>
          </a:p>
          <a:p>
            <a:pPr marL="342900" indent="-342900">
              <a:buFont typeface="Arial" panose="020B0604020202020204" pitchFamily="34" charset="0"/>
              <a:buChar char="•"/>
            </a:pPr>
            <a:r>
              <a:rPr lang="en-US" sz="2000" dirty="0"/>
              <a:t>Catheter insertion contraindicated.</a:t>
            </a:r>
            <a:endParaRPr lang="en-IN" sz="2000" dirty="0"/>
          </a:p>
        </p:txBody>
      </p:sp>
      <p:sp>
        <p:nvSpPr>
          <p:cNvPr id="11" name="TextBox 10">
            <a:extLst>
              <a:ext uri="{FF2B5EF4-FFF2-40B4-BE49-F238E27FC236}">
                <a16:creationId xmlns:a16="http://schemas.microsoft.com/office/drawing/2014/main" id="{735DB144-1C30-466F-A364-674EAEA47379}"/>
              </a:ext>
            </a:extLst>
          </p:cNvPr>
          <p:cNvSpPr txBox="1"/>
          <p:nvPr/>
        </p:nvSpPr>
        <p:spPr>
          <a:xfrm>
            <a:off x="3765615" y="4680666"/>
            <a:ext cx="466076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Platelet Counts ≤ 30x10</a:t>
            </a:r>
            <a:r>
              <a:rPr lang="en-US" sz="2000" baseline="30000" dirty="0"/>
              <a:t>9</a:t>
            </a:r>
          </a:p>
          <a:p>
            <a:pPr marL="342900" indent="-342900">
              <a:buFont typeface="Arial" panose="020B0604020202020204" pitchFamily="34" charset="0"/>
              <a:buChar char="•"/>
            </a:pPr>
            <a:r>
              <a:rPr lang="en-US" sz="2000" dirty="0"/>
              <a:t>can perform arterial needle stick</a:t>
            </a:r>
          </a:p>
          <a:p>
            <a:pPr marL="342900" indent="-342900">
              <a:buFont typeface="Arial" panose="020B0604020202020204" pitchFamily="34" charset="0"/>
              <a:buChar char="•"/>
            </a:pPr>
            <a:r>
              <a:rPr lang="en-US" sz="2000" dirty="0"/>
              <a:t>Catheter insertion contraindicated.</a:t>
            </a:r>
            <a:endParaRPr lang="en-IN" sz="2000" dirty="0"/>
          </a:p>
        </p:txBody>
      </p:sp>
      <p:sp>
        <p:nvSpPr>
          <p:cNvPr id="12" name="TextBox 11">
            <a:extLst>
              <a:ext uri="{FF2B5EF4-FFF2-40B4-BE49-F238E27FC236}">
                <a16:creationId xmlns:a16="http://schemas.microsoft.com/office/drawing/2014/main" id="{04599668-0D80-4492-9952-AD5F3A0966FC}"/>
              </a:ext>
            </a:extLst>
          </p:cNvPr>
          <p:cNvSpPr txBox="1"/>
          <p:nvPr/>
        </p:nvSpPr>
        <p:spPr>
          <a:xfrm>
            <a:off x="4234205" y="1856053"/>
            <a:ext cx="3723587" cy="461665"/>
          </a:xfrm>
          <a:prstGeom prst="rect">
            <a:avLst/>
          </a:prstGeom>
          <a:noFill/>
        </p:spPr>
        <p:txBody>
          <a:bodyPr wrap="square" rtlCol="0">
            <a:spAutoFit/>
          </a:bodyPr>
          <a:lstStyle/>
          <a:p>
            <a:pPr algn="ctr"/>
            <a:r>
              <a:rPr lang="en-US" sz="2400" dirty="0"/>
              <a:t>THROMBOCYTOPENIA</a:t>
            </a:r>
            <a:endParaRPr lang="en-IN" sz="2400" dirty="0"/>
          </a:p>
        </p:txBody>
      </p:sp>
    </p:spTree>
    <p:extLst>
      <p:ext uri="{BB962C8B-B14F-4D97-AF65-F5344CB8AC3E}">
        <p14:creationId xmlns:p14="http://schemas.microsoft.com/office/powerpoint/2010/main" val="47732078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5C889-78D8-4265-BEC8-676F7BE8BD40}"/>
              </a:ext>
            </a:extLst>
          </p:cNvPr>
          <p:cNvSpPr>
            <a:spLocks noGrp="1"/>
          </p:cNvSpPr>
          <p:nvPr>
            <p:ph type="title"/>
          </p:nvPr>
        </p:nvSpPr>
        <p:spPr/>
        <p:txBody>
          <a:bodyPr>
            <a:normAutofit/>
          </a:bodyPr>
          <a:lstStyle/>
          <a:p>
            <a:r>
              <a:rPr lang="en-US" sz="4000" dirty="0"/>
              <a:t>Absolute Contraindications for ABG sampling</a:t>
            </a:r>
            <a:endParaRPr lang="en-IN" sz="4000" dirty="0"/>
          </a:p>
        </p:txBody>
      </p:sp>
      <p:sp>
        <p:nvSpPr>
          <p:cNvPr id="3" name="Content Placeholder 2">
            <a:extLst>
              <a:ext uri="{FF2B5EF4-FFF2-40B4-BE49-F238E27FC236}">
                <a16:creationId xmlns:a16="http://schemas.microsoft.com/office/drawing/2014/main" id="{6078DE33-CF69-4490-9A3D-0F8948A1257A}"/>
              </a:ext>
            </a:extLst>
          </p:cNvPr>
          <p:cNvSpPr>
            <a:spLocks noGrp="1"/>
          </p:cNvSpPr>
          <p:nvPr>
            <p:ph idx="1"/>
          </p:nvPr>
        </p:nvSpPr>
        <p:spPr/>
        <p:txBody>
          <a:bodyPr/>
          <a:lstStyle/>
          <a:p>
            <a:pPr>
              <a:lnSpc>
                <a:spcPct val="150000"/>
              </a:lnSpc>
            </a:pPr>
            <a:r>
              <a:rPr lang="en-US" sz="2000" dirty="0"/>
              <a:t>An abnormal modified </a:t>
            </a:r>
            <a:r>
              <a:rPr lang="en-US" sz="2000" dirty="0" err="1"/>
              <a:t>Allens</a:t>
            </a:r>
            <a:r>
              <a:rPr lang="en-US" sz="2000" dirty="0"/>
              <a:t> Test</a:t>
            </a:r>
          </a:p>
          <a:p>
            <a:pPr>
              <a:lnSpc>
                <a:spcPct val="150000"/>
              </a:lnSpc>
            </a:pPr>
            <a:r>
              <a:rPr lang="en-US" sz="2000" dirty="0"/>
              <a:t>Local infection, thrombus, or distorted anatomy at puncture site (</a:t>
            </a:r>
            <a:r>
              <a:rPr lang="en-US" sz="2000" dirty="0" err="1"/>
              <a:t>eg</a:t>
            </a:r>
            <a:r>
              <a:rPr lang="en-US" sz="2000" dirty="0"/>
              <a:t>: pervious surgical interventions, congenital or acquired malformations, burns, aneurysms, AV fistula, vascular grafts </a:t>
            </a:r>
            <a:r>
              <a:rPr lang="en-US" sz="2000" dirty="0" err="1"/>
              <a:t>etc</a:t>
            </a:r>
            <a:r>
              <a:rPr lang="en-US" sz="2000" dirty="0"/>
              <a:t>).</a:t>
            </a:r>
          </a:p>
          <a:p>
            <a:pPr>
              <a:lnSpc>
                <a:spcPct val="150000"/>
              </a:lnSpc>
            </a:pPr>
            <a:r>
              <a:rPr lang="en-US" sz="2000" dirty="0"/>
              <a:t>Severe peripheral vascular disease of artery selected for sampling</a:t>
            </a:r>
          </a:p>
          <a:p>
            <a:pPr>
              <a:lnSpc>
                <a:spcPct val="150000"/>
              </a:lnSpc>
            </a:pPr>
            <a:r>
              <a:rPr lang="en-US" sz="2000" dirty="0"/>
              <a:t>Active Raynaud's syndrome ( particularly samples at Radial Site).</a:t>
            </a:r>
            <a:endParaRPr lang="en-IN" sz="2000" dirty="0"/>
          </a:p>
        </p:txBody>
      </p:sp>
    </p:spTree>
    <p:extLst>
      <p:ext uri="{BB962C8B-B14F-4D97-AF65-F5344CB8AC3E}">
        <p14:creationId xmlns:p14="http://schemas.microsoft.com/office/powerpoint/2010/main" val="314750012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FE09-4ACD-4526-9B36-FDBFA23C072C}"/>
              </a:ext>
            </a:extLst>
          </p:cNvPr>
          <p:cNvSpPr>
            <a:spLocks noGrp="1"/>
          </p:cNvSpPr>
          <p:nvPr>
            <p:ph type="title"/>
          </p:nvPr>
        </p:nvSpPr>
        <p:spPr/>
        <p:txBody>
          <a:bodyPr>
            <a:normAutofit/>
          </a:bodyPr>
          <a:lstStyle/>
          <a:p>
            <a:r>
              <a:rPr lang="en-US" sz="4000" dirty="0"/>
              <a:t>Complications (sampling)</a:t>
            </a:r>
            <a:endParaRPr lang="en-IN" sz="4000" dirty="0"/>
          </a:p>
        </p:txBody>
      </p:sp>
      <p:sp>
        <p:nvSpPr>
          <p:cNvPr id="3" name="Content Placeholder 2">
            <a:extLst>
              <a:ext uri="{FF2B5EF4-FFF2-40B4-BE49-F238E27FC236}">
                <a16:creationId xmlns:a16="http://schemas.microsoft.com/office/drawing/2014/main" id="{35E0618E-A62A-4F12-86F7-D30A91DB8DE9}"/>
              </a:ext>
            </a:extLst>
          </p:cNvPr>
          <p:cNvSpPr>
            <a:spLocks noGrp="1"/>
          </p:cNvSpPr>
          <p:nvPr>
            <p:ph sz="half" idx="1"/>
          </p:nvPr>
        </p:nvSpPr>
        <p:spPr>
          <a:xfrm>
            <a:off x="1097280" y="1845736"/>
            <a:ext cx="5313680" cy="4023359"/>
          </a:xfrm>
        </p:spPr>
        <p:txBody>
          <a:bodyPr>
            <a:noAutofit/>
          </a:bodyPr>
          <a:lstStyle/>
          <a:p>
            <a:pPr>
              <a:lnSpc>
                <a:spcPct val="150000"/>
              </a:lnSpc>
            </a:pPr>
            <a:r>
              <a:rPr lang="en-US" sz="2000" dirty="0"/>
              <a:t>Common</a:t>
            </a:r>
          </a:p>
          <a:p>
            <a:pPr lvl="1">
              <a:lnSpc>
                <a:spcPct val="150000"/>
              </a:lnSpc>
            </a:pPr>
            <a:r>
              <a:rPr lang="en-US" sz="2000" dirty="0"/>
              <a:t>Local pain and paresthesia</a:t>
            </a:r>
          </a:p>
          <a:p>
            <a:pPr lvl="1">
              <a:lnSpc>
                <a:spcPct val="150000"/>
              </a:lnSpc>
            </a:pPr>
            <a:r>
              <a:rPr lang="en-US" sz="2000" dirty="0"/>
              <a:t>Bruising</a:t>
            </a:r>
          </a:p>
          <a:p>
            <a:pPr lvl="1">
              <a:lnSpc>
                <a:spcPct val="150000"/>
              </a:lnSpc>
            </a:pPr>
            <a:r>
              <a:rPr lang="en-US" sz="2000" dirty="0"/>
              <a:t>Local minor bleeding</a:t>
            </a:r>
          </a:p>
          <a:p>
            <a:pPr>
              <a:lnSpc>
                <a:spcPct val="150000"/>
              </a:lnSpc>
            </a:pPr>
            <a:r>
              <a:rPr lang="en-US" sz="2000" dirty="0"/>
              <a:t>Less Common</a:t>
            </a:r>
          </a:p>
          <a:p>
            <a:pPr lvl="1">
              <a:lnSpc>
                <a:spcPct val="150000"/>
              </a:lnSpc>
            </a:pPr>
            <a:r>
              <a:rPr lang="en-US" sz="2000" dirty="0"/>
              <a:t>Vasovagal Response</a:t>
            </a:r>
          </a:p>
          <a:p>
            <a:pPr lvl="1">
              <a:lnSpc>
                <a:spcPct val="150000"/>
              </a:lnSpc>
            </a:pPr>
            <a:r>
              <a:rPr lang="en-US" sz="2000" dirty="0"/>
              <a:t>Local hematoma</a:t>
            </a:r>
            <a:r>
              <a:rPr lang="en-IN" sz="2000" dirty="0"/>
              <a:t> from moderate or major bleed.</a:t>
            </a:r>
          </a:p>
          <a:p>
            <a:pPr lvl="1">
              <a:lnSpc>
                <a:spcPct val="150000"/>
              </a:lnSpc>
            </a:pPr>
            <a:r>
              <a:rPr lang="en-US" sz="2000" dirty="0"/>
              <a:t>A</a:t>
            </a:r>
            <a:r>
              <a:rPr lang="en-IN" sz="2000" dirty="0" err="1"/>
              <a:t>rtery</a:t>
            </a:r>
            <a:r>
              <a:rPr lang="en-IN" sz="2000" dirty="0"/>
              <a:t> vasospasm</a:t>
            </a:r>
          </a:p>
          <a:p>
            <a:pPr marL="457200" lvl="1" indent="0">
              <a:buNone/>
            </a:pPr>
            <a:endParaRPr lang="en-US" sz="2000" dirty="0"/>
          </a:p>
        </p:txBody>
      </p:sp>
      <p:pic>
        <p:nvPicPr>
          <p:cNvPr id="9" name="Content Placeholder 8">
            <a:extLst>
              <a:ext uri="{FF2B5EF4-FFF2-40B4-BE49-F238E27FC236}">
                <a16:creationId xmlns:a16="http://schemas.microsoft.com/office/drawing/2014/main" id="{D654E39B-FB49-424C-AA39-89D4BD0D90C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91363" y="1950531"/>
            <a:ext cx="4064000" cy="3814188"/>
          </a:xfrm>
        </p:spPr>
      </p:pic>
    </p:spTree>
    <p:extLst>
      <p:ext uri="{BB962C8B-B14F-4D97-AF65-F5344CB8AC3E}">
        <p14:creationId xmlns:p14="http://schemas.microsoft.com/office/powerpoint/2010/main" val="291355069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59B6-45DF-461A-8C74-A5D47C6D6505}"/>
              </a:ext>
            </a:extLst>
          </p:cNvPr>
          <p:cNvSpPr>
            <a:spLocks noGrp="1"/>
          </p:cNvSpPr>
          <p:nvPr>
            <p:ph type="title"/>
          </p:nvPr>
        </p:nvSpPr>
        <p:spPr/>
        <p:txBody>
          <a:bodyPr/>
          <a:lstStyle/>
          <a:p>
            <a:r>
              <a:rPr lang="en-US" dirty="0"/>
              <a:t>Complications (sampling)</a:t>
            </a:r>
            <a:endParaRPr lang="en-IN" dirty="0"/>
          </a:p>
        </p:txBody>
      </p:sp>
      <p:sp>
        <p:nvSpPr>
          <p:cNvPr id="3" name="Content Placeholder 2">
            <a:extLst>
              <a:ext uri="{FF2B5EF4-FFF2-40B4-BE49-F238E27FC236}">
                <a16:creationId xmlns:a16="http://schemas.microsoft.com/office/drawing/2014/main" id="{1AE89C9D-8CD0-43BA-B6FD-95808490D794}"/>
              </a:ext>
            </a:extLst>
          </p:cNvPr>
          <p:cNvSpPr>
            <a:spLocks noGrp="1"/>
          </p:cNvSpPr>
          <p:nvPr>
            <p:ph sz="half" idx="1"/>
          </p:nvPr>
        </p:nvSpPr>
        <p:spPr/>
        <p:txBody>
          <a:bodyPr>
            <a:noAutofit/>
          </a:bodyPr>
          <a:lstStyle/>
          <a:p>
            <a:pPr>
              <a:lnSpc>
                <a:spcPct val="150000"/>
              </a:lnSpc>
            </a:pPr>
            <a:r>
              <a:rPr lang="en-US" sz="2000" dirty="0"/>
              <a:t>Rare</a:t>
            </a:r>
          </a:p>
          <a:p>
            <a:pPr lvl="1">
              <a:lnSpc>
                <a:spcPct val="150000"/>
              </a:lnSpc>
            </a:pPr>
            <a:r>
              <a:rPr lang="en-US" sz="2000" dirty="0"/>
              <a:t>Infection at puncture site</a:t>
            </a:r>
          </a:p>
          <a:p>
            <a:pPr lvl="1">
              <a:lnSpc>
                <a:spcPct val="150000"/>
              </a:lnSpc>
            </a:pPr>
            <a:r>
              <a:rPr lang="en-US" sz="2000" dirty="0"/>
              <a:t>Arterial occlusion from a local hematoma </a:t>
            </a:r>
          </a:p>
          <a:p>
            <a:pPr lvl="1">
              <a:lnSpc>
                <a:spcPct val="150000"/>
              </a:lnSpc>
            </a:pPr>
            <a:r>
              <a:rPr lang="en-US" sz="2000" dirty="0"/>
              <a:t>Air or thrombus embolism</a:t>
            </a:r>
          </a:p>
          <a:p>
            <a:pPr lvl="1">
              <a:lnSpc>
                <a:spcPct val="150000"/>
              </a:lnSpc>
            </a:pPr>
            <a:r>
              <a:rPr lang="en-US" sz="2000" dirty="0"/>
              <a:t>Local nerve injury</a:t>
            </a:r>
          </a:p>
          <a:p>
            <a:pPr lvl="1">
              <a:lnSpc>
                <a:spcPct val="150000"/>
              </a:lnSpc>
            </a:pPr>
            <a:r>
              <a:rPr lang="en-US" sz="2000" dirty="0"/>
              <a:t>Needle stick injury to health care worker</a:t>
            </a:r>
          </a:p>
          <a:p>
            <a:pPr lvl="1">
              <a:lnSpc>
                <a:spcPct val="150000"/>
              </a:lnSpc>
            </a:pPr>
            <a:r>
              <a:rPr lang="en-US" sz="2000" dirty="0"/>
              <a:t>Pseudoaneurysm</a:t>
            </a:r>
          </a:p>
          <a:p>
            <a:pPr lvl="1">
              <a:lnSpc>
                <a:spcPct val="150000"/>
              </a:lnSpc>
            </a:pPr>
            <a:r>
              <a:rPr lang="en-US" sz="2000" dirty="0"/>
              <a:t>Vessel laceration.</a:t>
            </a:r>
          </a:p>
          <a:p>
            <a:pPr marL="457200" lvl="1" indent="0">
              <a:buNone/>
            </a:pPr>
            <a:endParaRPr lang="en-IN" sz="2000" dirty="0"/>
          </a:p>
        </p:txBody>
      </p:sp>
      <p:pic>
        <p:nvPicPr>
          <p:cNvPr id="6" name="Content Placeholder 5">
            <a:extLst>
              <a:ext uri="{FF2B5EF4-FFF2-40B4-BE49-F238E27FC236}">
                <a16:creationId xmlns:a16="http://schemas.microsoft.com/office/drawing/2014/main" id="{C3F4E4F1-C198-4AA8-925B-36A632DD275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73900" y="2054225"/>
            <a:ext cx="3225800" cy="3606800"/>
          </a:xfrm>
        </p:spPr>
      </p:pic>
    </p:spTree>
    <p:extLst>
      <p:ext uri="{BB962C8B-B14F-4D97-AF65-F5344CB8AC3E}">
        <p14:creationId xmlns:p14="http://schemas.microsoft.com/office/powerpoint/2010/main" val="28004435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8.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9.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0.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1.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2.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3.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4.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5.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6.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7.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8.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9.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0.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1.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2.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3.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4.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5.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6.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7.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8.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D5AFDF2989094B846215944EAA1895" ma:contentTypeVersion="14" ma:contentTypeDescription="Create a new document." ma:contentTypeScope="" ma:versionID="31cdc0bf7d45e960b7712125a39c3db7">
  <xsd:schema xmlns:xsd="http://www.w3.org/2001/XMLSchema" xmlns:xs="http://www.w3.org/2001/XMLSchema" xmlns:p="http://schemas.microsoft.com/office/2006/metadata/properties" xmlns:ns3="1f893405-3d04-4125-8667-2069a7a8f333" xmlns:ns4="68a5c628-16cf-4991-9858-d8a7af271d3e" targetNamespace="http://schemas.microsoft.com/office/2006/metadata/properties" ma:root="true" ma:fieldsID="4ed6d3726fd84e85292dfc47c31598de" ns3:_="" ns4:_="">
    <xsd:import namespace="1f893405-3d04-4125-8667-2069a7a8f333"/>
    <xsd:import namespace="68a5c628-16cf-4991-9858-d8a7af271d3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DateTake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893405-3d04-4125-8667-2069a7a8f3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a5c628-16cf-4991-9858-d8a7af271d3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3F2EB7-55DA-4E08-A625-62E881CB244D}">
  <ds:schemaRefs>
    <ds:schemaRef ds:uri="http://purl.org/dc/elements/1.1/"/>
    <ds:schemaRef ds:uri="http://schemas.microsoft.com/office/2006/metadata/properties"/>
    <ds:schemaRef ds:uri="http://schemas.openxmlformats.org/package/2006/metadata/core-properties"/>
    <ds:schemaRef ds:uri="1f893405-3d04-4125-8667-2069a7a8f333"/>
    <ds:schemaRef ds:uri="http://purl.org/dc/dcmitype/"/>
    <ds:schemaRef ds:uri="http://schemas.microsoft.com/office/2006/documentManagement/types"/>
    <ds:schemaRef ds:uri="68a5c628-16cf-4991-9858-d8a7af271d3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9D66083F-89BC-406F-8B68-AA745D3250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893405-3d04-4125-8667-2069a7a8f333"/>
    <ds:schemaRef ds:uri="68a5c628-16cf-4991-9858-d8a7af271d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C2263B-D6E9-4CFF-AF0A-0E423566D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3086</TotalTime>
  <Words>2739</Words>
  <Application>Microsoft Office PowerPoint</Application>
  <PresentationFormat>Widescreen</PresentationFormat>
  <Paragraphs>409</Paragraphs>
  <Slides>44</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MS PGothic</vt:lpstr>
      <vt:lpstr>Arial</vt:lpstr>
      <vt:lpstr>Calibri</vt:lpstr>
      <vt:lpstr>Calibri Light</vt:lpstr>
      <vt:lpstr>Retrospect</vt:lpstr>
      <vt:lpstr>1_Retrospect</vt:lpstr>
      <vt:lpstr>Reaching Impact, Saturation, and Epidemic Control (RISE):    Blood Gas Analysis </vt:lpstr>
      <vt:lpstr>Learning Objectives:</vt:lpstr>
      <vt:lpstr>PowerPoint Presentation</vt:lpstr>
      <vt:lpstr>Indications of ABG</vt:lpstr>
      <vt:lpstr>Relative Contraindications</vt:lpstr>
      <vt:lpstr>Relative Contraindications</vt:lpstr>
      <vt:lpstr>Absolute Contraindications for ABG sampling</vt:lpstr>
      <vt:lpstr>Complications (sampling)</vt:lpstr>
      <vt:lpstr>Complications (sampling)</vt:lpstr>
      <vt:lpstr>Sources of Error</vt:lpstr>
      <vt:lpstr>PowerPoint Presentation</vt:lpstr>
      <vt:lpstr>Introduction</vt:lpstr>
      <vt:lpstr>Basic Terminology</vt:lpstr>
      <vt:lpstr>Basic Terminology</vt:lpstr>
      <vt:lpstr>Normal Values</vt:lpstr>
      <vt:lpstr>Basic physiology of acid base regulation</vt:lpstr>
      <vt:lpstr>Regulation of Acid Base</vt:lpstr>
      <vt:lpstr>Hydrogen Ion Homeostasis</vt:lpstr>
      <vt:lpstr>Regulation of Acid Base</vt:lpstr>
      <vt:lpstr>Regulation of Acid Base</vt:lpstr>
      <vt:lpstr>Regulation of Acid Base</vt:lpstr>
      <vt:lpstr>Regulation of Acid Base</vt:lpstr>
      <vt:lpstr>PowerPoint Presentation</vt:lpstr>
      <vt:lpstr>Primary acid base disorders</vt:lpstr>
      <vt:lpstr>Secondary Responses/Compensation in Acid Base Disorders</vt:lpstr>
      <vt:lpstr>Secondary Responses/Compensation in Acid Base Disorders</vt:lpstr>
      <vt:lpstr>Secondary Responses/Compensation in Acid Base Disorders</vt:lpstr>
      <vt:lpstr>Secondary Responses/Compensation in Acid Base Disorders</vt:lpstr>
      <vt:lpstr>Secondary Responses/Compensation in Acid Base Disorders</vt:lpstr>
      <vt:lpstr>Secondary Responses/Compensation in Acid Base Disorders</vt:lpstr>
      <vt:lpstr>PowerPoint Presentation</vt:lpstr>
      <vt:lpstr>Arterial Blood Gas Interpretation</vt:lpstr>
      <vt:lpstr>Arterial Blood Gas Interpretation</vt:lpstr>
      <vt:lpstr>Arterial Blood Gas Interpretation</vt:lpstr>
      <vt:lpstr>Arterial Blood Gas Interpretation</vt:lpstr>
      <vt:lpstr>Arterial Blood Gas Interpretation</vt:lpstr>
      <vt:lpstr>PowerPoint Presentation</vt:lpstr>
      <vt:lpstr>Arterial Blood Gas Interpretation</vt:lpstr>
      <vt:lpstr>Arterial Blood Gas Interpretation</vt:lpstr>
      <vt:lpstr>Arterial Blood Gas Interpretation</vt:lpstr>
      <vt:lpstr>Arterial Blood Gas Interpretation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Gas Analysis</dc:title>
  <dc:creator>Ayush Kishore Srivastava</dc:creator>
  <cp:lastModifiedBy>Ayush Kishore Srivastava</cp:lastModifiedBy>
  <cp:revision>44</cp:revision>
  <dcterms:created xsi:type="dcterms:W3CDTF">2021-11-21T16:21:09Z</dcterms:created>
  <dcterms:modified xsi:type="dcterms:W3CDTF">2022-01-25T18:47:31Z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0x0101005FD5AFDF2989094B846215944EAA1895</vt:lpwstr>
  </property>
</Properties>
</file>