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22.jpg" ContentType="image/jpeg"/>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257" r:id="rId5"/>
    <p:sldId id="347" r:id="rId6"/>
    <p:sldId id="258" r:id="rId7"/>
    <p:sldId id="260" r:id="rId8"/>
    <p:sldId id="259" r:id="rId9"/>
    <p:sldId id="306" r:id="rId10"/>
    <p:sldId id="264" r:id="rId11"/>
    <p:sldId id="352" r:id="rId12"/>
    <p:sldId id="266" r:id="rId13"/>
    <p:sldId id="279" r:id="rId14"/>
    <p:sldId id="267" r:id="rId15"/>
    <p:sldId id="268" r:id="rId16"/>
    <p:sldId id="270" r:id="rId17"/>
    <p:sldId id="355" r:id="rId18"/>
    <p:sldId id="353" r:id="rId19"/>
    <p:sldId id="273" r:id="rId20"/>
    <p:sldId id="272" r:id="rId21"/>
    <p:sldId id="363" r:id="rId22"/>
    <p:sldId id="364" r:id="rId23"/>
    <p:sldId id="357" r:id="rId24"/>
    <p:sldId id="354" r:id="rId25"/>
    <p:sldId id="365" r:id="rId26"/>
    <p:sldId id="367" r:id="rId27"/>
    <p:sldId id="368" r:id="rId28"/>
    <p:sldId id="369" r:id="rId29"/>
    <p:sldId id="343" r:id="rId30"/>
    <p:sldId id="327" r:id="rId31"/>
    <p:sldId id="328" r:id="rId32"/>
    <p:sldId id="344" r:id="rId33"/>
    <p:sldId id="311" r:id="rId34"/>
    <p:sldId id="312" r:id="rId35"/>
    <p:sldId id="313" r:id="rId36"/>
    <p:sldId id="331" r:id="rId37"/>
    <p:sldId id="332" r:id="rId38"/>
    <p:sldId id="333" r:id="rId39"/>
    <p:sldId id="334" r:id="rId40"/>
    <p:sldId id="335" r:id="rId41"/>
    <p:sldId id="336" r:id="rId42"/>
    <p:sldId id="318" r:id="rId43"/>
    <p:sldId id="316" r:id="rId44"/>
    <p:sldId id="345" r:id="rId45"/>
    <p:sldId id="31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yush Kishore Srivastava" userId="dde09d3a-b264-4809-8cc5-aebcc210138a" providerId="ADAL" clId="{2171722B-7213-43CA-AC61-59FC09C07C82}"/>
    <pc:docChg chg="delSld modSld">
      <pc:chgData name="Ayush Kishore Srivastava" userId="dde09d3a-b264-4809-8cc5-aebcc210138a" providerId="ADAL" clId="{2171722B-7213-43CA-AC61-59FC09C07C82}" dt="2022-01-08T10:57:56.369" v="33" actId="2696"/>
      <pc:docMkLst>
        <pc:docMk/>
      </pc:docMkLst>
      <pc:sldChg chg="modSp modAnim">
        <pc:chgData name="Ayush Kishore Srivastava" userId="dde09d3a-b264-4809-8cc5-aebcc210138a" providerId="ADAL" clId="{2171722B-7213-43CA-AC61-59FC09C07C82}" dt="2022-01-08T10:57:36.902" v="32" actId="20577"/>
        <pc:sldMkLst>
          <pc:docMk/>
          <pc:sldMk cId="2946507140" sldId="347"/>
        </pc:sldMkLst>
        <pc:spChg chg="mod">
          <ac:chgData name="Ayush Kishore Srivastava" userId="dde09d3a-b264-4809-8cc5-aebcc210138a" providerId="ADAL" clId="{2171722B-7213-43CA-AC61-59FC09C07C82}" dt="2022-01-08T10:57:36.902" v="32" actId="20577"/>
          <ac:spMkLst>
            <pc:docMk/>
            <pc:sldMk cId="2946507140" sldId="347"/>
            <ac:spMk id="3" creationId="{C89E0327-A07F-4579-B774-68944D40BF4E}"/>
          </ac:spMkLst>
        </pc:spChg>
      </pc:sldChg>
      <pc:sldChg chg="del">
        <pc:chgData name="Ayush Kishore Srivastava" userId="dde09d3a-b264-4809-8cc5-aebcc210138a" providerId="ADAL" clId="{2171722B-7213-43CA-AC61-59FC09C07C82}" dt="2022-01-08T10:57:56.369" v="33" actId="2696"/>
        <pc:sldMkLst>
          <pc:docMk/>
          <pc:sldMk cId="1969133943" sldId="34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A30AA7-CD6F-4ECE-8C66-771D728C3F70}"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A008C4F6-7855-42A8-AA9F-7E1C300B298E}">
      <dgm:prSet/>
      <dgm:spPr/>
      <dgm:t>
        <a:bodyPr/>
        <a:lstStyle/>
        <a:p>
          <a:r>
            <a:rPr lang="en-US" dirty="0"/>
            <a:t>Nasal cannula (prongs or spectacles)</a:t>
          </a:r>
        </a:p>
      </dgm:t>
    </dgm:pt>
    <dgm:pt modelId="{75F94A78-C2DF-441D-83A0-8B7DA6D46A22}" type="parTrans" cxnId="{909CF478-577E-4275-A728-677E72EE0137}">
      <dgm:prSet/>
      <dgm:spPr/>
      <dgm:t>
        <a:bodyPr/>
        <a:lstStyle/>
        <a:p>
          <a:endParaRPr lang="en-US"/>
        </a:p>
      </dgm:t>
    </dgm:pt>
    <dgm:pt modelId="{222334B2-95B5-434E-B0DE-5772CA2F5038}" type="sibTrans" cxnId="{909CF478-577E-4275-A728-677E72EE0137}">
      <dgm:prSet/>
      <dgm:spPr/>
      <dgm:t>
        <a:bodyPr/>
        <a:lstStyle/>
        <a:p>
          <a:endParaRPr lang="en-US"/>
        </a:p>
      </dgm:t>
    </dgm:pt>
    <dgm:pt modelId="{C89C92F9-4460-4F05-B47A-010F28A9C52C}">
      <dgm:prSet/>
      <dgm:spPr/>
      <dgm:t>
        <a:bodyPr/>
        <a:lstStyle/>
        <a:p>
          <a:r>
            <a:rPr lang="en-US"/>
            <a:t>Nasal catheters </a:t>
          </a:r>
        </a:p>
      </dgm:t>
    </dgm:pt>
    <dgm:pt modelId="{1B4D6CDC-19EE-4CA2-A921-D16B923AA392}" type="parTrans" cxnId="{9BD120E8-39B1-4D0A-A74A-50491CA1168C}">
      <dgm:prSet/>
      <dgm:spPr/>
      <dgm:t>
        <a:bodyPr/>
        <a:lstStyle/>
        <a:p>
          <a:endParaRPr lang="en-US"/>
        </a:p>
      </dgm:t>
    </dgm:pt>
    <dgm:pt modelId="{0F474E2B-14EE-4A58-9E49-792ACAE020DB}" type="sibTrans" cxnId="{9BD120E8-39B1-4D0A-A74A-50491CA1168C}">
      <dgm:prSet/>
      <dgm:spPr/>
      <dgm:t>
        <a:bodyPr/>
        <a:lstStyle/>
        <a:p>
          <a:endParaRPr lang="en-US"/>
        </a:p>
      </dgm:t>
    </dgm:pt>
    <dgm:pt modelId="{009133E7-16C0-49BE-AD22-CB682CC2EA1A}">
      <dgm:prSet/>
      <dgm:spPr/>
      <dgm:t>
        <a:bodyPr/>
        <a:lstStyle/>
        <a:p>
          <a:r>
            <a:rPr lang="en-US" dirty="0"/>
            <a:t>Simple Face mask</a:t>
          </a:r>
        </a:p>
      </dgm:t>
    </dgm:pt>
    <dgm:pt modelId="{1E1A1BFA-3565-42A1-813F-DE8E80088F1E}" type="parTrans" cxnId="{7A0881BC-77F5-4C0F-8437-011B08EE2CAD}">
      <dgm:prSet/>
      <dgm:spPr/>
      <dgm:t>
        <a:bodyPr/>
        <a:lstStyle/>
        <a:p>
          <a:endParaRPr lang="en-US"/>
        </a:p>
      </dgm:t>
    </dgm:pt>
    <dgm:pt modelId="{736B5E41-A1D3-4640-BC76-D23CA737080D}" type="sibTrans" cxnId="{7A0881BC-77F5-4C0F-8437-011B08EE2CAD}">
      <dgm:prSet/>
      <dgm:spPr/>
      <dgm:t>
        <a:bodyPr/>
        <a:lstStyle/>
        <a:p>
          <a:endParaRPr lang="en-US"/>
        </a:p>
      </dgm:t>
    </dgm:pt>
    <dgm:pt modelId="{21C4BFA9-A8E8-48C4-BA41-E40D6F26ACE2}">
      <dgm:prSet/>
      <dgm:spPr/>
      <dgm:t>
        <a:bodyPr/>
        <a:lstStyle/>
        <a:p>
          <a:r>
            <a:rPr lang="en-US"/>
            <a:t>Partial rebreathing mask </a:t>
          </a:r>
        </a:p>
      </dgm:t>
    </dgm:pt>
    <dgm:pt modelId="{0D64E4D9-9990-4100-B8B4-89992DFBC472}" type="parTrans" cxnId="{F7E46D92-2053-435B-BF85-A3BDE230C81E}">
      <dgm:prSet/>
      <dgm:spPr/>
      <dgm:t>
        <a:bodyPr/>
        <a:lstStyle/>
        <a:p>
          <a:endParaRPr lang="en-US"/>
        </a:p>
      </dgm:t>
    </dgm:pt>
    <dgm:pt modelId="{AEEEB5D9-B9DD-4D3F-8525-E17D6C9449B7}" type="sibTrans" cxnId="{F7E46D92-2053-435B-BF85-A3BDE230C81E}">
      <dgm:prSet/>
      <dgm:spPr/>
      <dgm:t>
        <a:bodyPr/>
        <a:lstStyle/>
        <a:p>
          <a:endParaRPr lang="en-US"/>
        </a:p>
      </dgm:t>
    </dgm:pt>
    <dgm:pt modelId="{D0AFBC79-1C43-41E2-83C7-266D58002DB1}">
      <dgm:prSet/>
      <dgm:spPr/>
      <dgm:t>
        <a:bodyPr/>
        <a:lstStyle/>
        <a:p>
          <a:r>
            <a:rPr lang="en-US" dirty="0"/>
            <a:t>Non rebreathing mask</a:t>
          </a:r>
        </a:p>
      </dgm:t>
    </dgm:pt>
    <dgm:pt modelId="{C748CD3A-D4E8-4C34-930A-E683CB694252}" type="parTrans" cxnId="{425B65EF-60AC-4511-92C5-ABF7E9006BB7}">
      <dgm:prSet/>
      <dgm:spPr/>
      <dgm:t>
        <a:bodyPr/>
        <a:lstStyle/>
        <a:p>
          <a:endParaRPr lang="en-US"/>
        </a:p>
      </dgm:t>
    </dgm:pt>
    <dgm:pt modelId="{6C201978-FA2D-4D16-9069-106FBAE6C87B}" type="sibTrans" cxnId="{425B65EF-60AC-4511-92C5-ABF7E9006BB7}">
      <dgm:prSet/>
      <dgm:spPr/>
      <dgm:t>
        <a:bodyPr/>
        <a:lstStyle/>
        <a:p>
          <a:endParaRPr lang="en-US"/>
        </a:p>
      </dgm:t>
    </dgm:pt>
    <dgm:pt modelId="{3F59B8DE-6460-43B0-882F-BD039D2A3E5F}" type="pres">
      <dgm:prSet presAssocID="{B1A30AA7-CD6F-4ECE-8C66-771D728C3F70}" presName="linear" presStyleCnt="0">
        <dgm:presLayoutVars>
          <dgm:animLvl val="lvl"/>
          <dgm:resizeHandles val="exact"/>
        </dgm:presLayoutVars>
      </dgm:prSet>
      <dgm:spPr/>
    </dgm:pt>
    <dgm:pt modelId="{834A0BD7-BCB6-4D0B-A375-E9570D0D900B}" type="pres">
      <dgm:prSet presAssocID="{A008C4F6-7855-42A8-AA9F-7E1C300B298E}" presName="parentText" presStyleLbl="node1" presStyleIdx="0" presStyleCnt="5">
        <dgm:presLayoutVars>
          <dgm:chMax val="0"/>
          <dgm:bulletEnabled val="1"/>
        </dgm:presLayoutVars>
      </dgm:prSet>
      <dgm:spPr/>
    </dgm:pt>
    <dgm:pt modelId="{439822D9-A726-428D-83BE-18A9421AA94A}" type="pres">
      <dgm:prSet presAssocID="{222334B2-95B5-434E-B0DE-5772CA2F5038}" presName="spacer" presStyleCnt="0"/>
      <dgm:spPr/>
    </dgm:pt>
    <dgm:pt modelId="{DD0C69D3-7F63-4B0A-816E-202C130B881E}" type="pres">
      <dgm:prSet presAssocID="{C89C92F9-4460-4F05-B47A-010F28A9C52C}" presName="parentText" presStyleLbl="node1" presStyleIdx="1" presStyleCnt="5">
        <dgm:presLayoutVars>
          <dgm:chMax val="0"/>
          <dgm:bulletEnabled val="1"/>
        </dgm:presLayoutVars>
      </dgm:prSet>
      <dgm:spPr/>
    </dgm:pt>
    <dgm:pt modelId="{F8E3E450-3531-4C94-AD87-F9ECA04E11DC}" type="pres">
      <dgm:prSet presAssocID="{0F474E2B-14EE-4A58-9E49-792ACAE020DB}" presName="spacer" presStyleCnt="0"/>
      <dgm:spPr/>
    </dgm:pt>
    <dgm:pt modelId="{0AE5EA99-04ED-4A43-9357-9A81EE729AEA}" type="pres">
      <dgm:prSet presAssocID="{009133E7-16C0-49BE-AD22-CB682CC2EA1A}" presName="parentText" presStyleLbl="node1" presStyleIdx="2" presStyleCnt="5">
        <dgm:presLayoutVars>
          <dgm:chMax val="0"/>
          <dgm:bulletEnabled val="1"/>
        </dgm:presLayoutVars>
      </dgm:prSet>
      <dgm:spPr/>
    </dgm:pt>
    <dgm:pt modelId="{0C9421BF-718C-4D79-BEF8-4EF472E17174}" type="pres">
      <dgm:prSet presAssocID="{736B5E41-A1D3-4640-BC76-D23CA737080D}" presName="spacer" presStyleCnt="0"/>
      <dgm:spPr/>
    </dgm:pt>
    <dgm:pt modelId="{D73F158C-B30A-47F1-A2D6-567EE2561C53}" type="pres">
      <dgm:prSet presAssocID="{21C4BFA9-A8E8-48C4-BA41-E40D6F26ACE2}" presName="parentText" presStyleLbl="node1" presStyleIdx="3" presStyleCnt="5">
        <dgm:presLayoutVars>
          <dgm:chMax val="0"/>
          <dgm:bulletEnabled val="1"/>
        </dgm:presLayoutVars>
      </dgm:prSet>
      <dgm:spPr/>
    </dgm:pt>
    <dgm:pt modelId="{4D03D5CF-83DE-406B-B184-9336F4A0D110}" type="pres">
      <dgm:prSet presAssocID="{AEEEB5D9-B9DD-4D3F-8525-E17D6C9449B7}" presName="spacer" presStyleCnt="0"/>
      <dgm:spPr/>
    </dgm:pt>
    <dgm:pt modelId="{AD25C2DF-33AB-47F7-BD58-DE7FE397CCFC}" type="pres">
      <dgm:prSet presAssocID="{D0AFBC79-1C43-41E2-83C7-266D58002DB1}" presName="parentText" presStyleLbl="node1" presStyleIdx="4" presStyleCnt="5">
        <dgm:presLayoutVars>
          <dgm:chMax val="0"/>
          <dgm:bulletEnabled val="1"/>
        </dgm:presLayoutVars>
      </dgm:prSet>
      <dgm:spPr/>
    </dgm:pt>
  </dgm:ptLst>
  <dgm:cxnLst>
    <dgm:cxn modelId="{54465E01-EC2E-4BE6-8EF2-6B00D15559D8}" type="presOf" srcId="{B1A30AA7-CD6F-4ECE-8C66-771D728C3F70}" destId="{3F59B8DE-6460-43B0-882F-BD039D2A3E5F}" srcOrd="0" destOrd="0" presId="urn:microsoft.com/office/officeart/2005/8/layout/vList2"/>
    <dgm:cxn modelId="{ADEBD90E-DA9F-47CE-B861-8AAD1104EABD}" type="presOf" srcId="{C89C92F9-4460-4F05-B47A-010F28A9C52C}" destId="{DD0C69D3-7F63-4B0A-816E-202C130B881E}" srcOrd="0" destOrd="0" presId="urn:microsoft.com/office/officeart/2005/8/layout/vList2"/>
    <dgm:cxn modelId="{272BEA37-159A-4897-9529-DC2D63788321}" type="presOf" srcId="{A008C4F6-7855-42A8-AA9F-7E1C300B298E}" destId="{834A0BD7-BCB6-4D0B-A375-E9570D0D900B}" srcOrd="0" destOrd="0" presId="urn:microsoft.com/office/officeart/2005/8/layout/vList2"/>
    <dgm:cxn modelId="{89AEFA50-577F-47DC-B301-1C0EEA40A376}" type="presOf" srcId="{D0AFBC79-1C43-41E2-83C7-266D58002DB1}" destId="{AD25C2DF-33AB-47F7-BD58-DE7FE397CCFC}" srcOrd="0" destOrd="0" presId="urn:microsoft.com/office/officeart/2005/8/layout/vList2"/>
    <dgm:cxn modelId="{909CF478-577E-4275-A728-677E72EE0137}" srcId="{B1A30AA7-CD6F-4ECE-8C66-771D728C3F70}" destId="{A008C4F6-7855-42A8-AA9F-7E1C300B298E}" srcOrd="0" destOrd="0" parTransId="{75F94A78-C2DF-441D-83A0-8B7DA6D46A22}" sibTransId="{222334B2-95B5-434E-B0DE-5772CA2F5038}"/>
    <dgm:cxn modelId="{F7E46D92-2053-435B-BF85-A3BDE230C81E}" srcId="{B1A30AA7-CD6F-4ECE-8C66-771D728C3F70}" destId="{21C4BFA9-A8E8-48C4-BA41-E40D6F26ACE2}" srcOrd="3" destOrd="0" parTransId="{0D64E4D9-9990-4100-B8B4-89992DFBC472}" sibTransId="{AEEEB5D9-B9DD-4D3F-8525-E17D6C9449B7}"/>
    <dgm:cxn modelId="{7A0881BC-77F5-4C0F-8437-011B08EE2CAD}" srcId="{B1A30AA7-CD6F-4ECE-8C66-771D728C3F70}" destId="{009133E7-16C0-49BE-AD22-CB682CC2EA1A}" srcOrd="2" destOrd="0" parTransId="{1E1A1BFA-3565-42A1-813F-DE8E80088F1E}" sibTransId="{736B5E41-A1D3-4640-BC76-D23CA737080D}"/>
    <dgm:cxn modelId="{9BD120E8-39B1-4D0A-A74A-50491CA1168C}" srcId="{B1A30AA7-CD6F-4ECE-8C66-771D728C3F70}" destId="{C89C92F9-4460-4F05-B47A-010F28A9C52C}" srcOrd="1" destOrd="0" parTransId="{1B4D6CDC-19EE-4CA2-A921-D16B923AA392}" sibTransId="{0F474E2B-14EE-4A58-9E49-792ACAE020DB}"/>
    <dgm:cxn modelId="{425B65EF-60AC-4511-92C5-ABF7E9006BB7}" srcId="{B1A30AA7-CD6F-4ECE-8C66-771D728C3F70}" destId="{D0AFBC79-1C43-41E2-83C7-266D58002DB1}" srcOrd="4" destOrd="0" parTransId="{C748CD3A-D4E8-4C34-930A-E683CB694252}" sibTransId="{6C201978-FA2D-4D16-9069-106FBAE6C87B}"/>
    <dgm:cxn modelId="{DE971AF3-A532-4F19-877B-C76CBB4BB8A4}" type="presOf" srcId="{21C4BFA9-A8E8-48C4-BA41-E40D6F26ACE2}" destId="{D73F158C-B30A-47F1-A2D6-567EE2561C53}" srcOrd="0" destOrd="0" presId="urn:microsoft.com/office/officeart/2005/8/layout/vList2"/>
    <dgm:cxn modelId="{6B3428F3-304E-46A0-BDB6-B4675169B473}" type="presOf" srcId="{009133E7-16C0-49BE-AD22-CB682CC2EA1A}" destId="{0AE5EA99-04ED-4A43-9357-9A81EE729AEA}" srcOrd="0" destOrd="0" presId="urn:microsoft.com/office/officeart/2005/8/layout/vList2"/>
    <dgm:cxn modelId="{6E64E5EC-41EA-453A-B74F-7CD71E2E517D}" type="presParOf" srcId="{3F59B8DE-6460-43B0-882F-BD039D2A3E5F}" destId="{834A0BD7-BCB6-4D0B-A375-E9570D0D900B}" srcOrd="0" destOrd="0" presId="urn:microsoft.com/office/officeart/2005/8/layout/vList2"/>
    <dgm:cxn modelId="{2D2AF3F9-1640-456B-8A84-F337EA477690}" type="presParOf" srcId="{3F59B8DE-6460-43B0-882F-BD039D2A3E5F}" destId="{439822D9-A726-428D-83BE-18A9421AA94A}" srcOrd="1" destOrd="0" presId="urn:microsoft.com/office/officeart/2005/8/layout/vList2"/>
    <dgm:cxn modelId="{6BC76C6C-E63D-4472-A058-F144C2632FBF}" type="presParOf" srcId="{3F59B8DE-6460-43B0-882F-BD039D2A3E5F}" destId="{DD0C69D3-7F63-4B0A-816E-202C130B881E}" srcOrd="2" destOrd="0" presId="urn:microsoft.com/office/officeart/2005/8/layout/vList2"/>
    <dgm:cxn modelId="{29BE435E-1126-4BF9-A4D7-E9EC1DFA06F7}" type="presParOf" srcId="{3F59B8DE-6460-43B0-882F-BD039D2A3E5F}" destId="{F8E3E450-3531-4C94-AD87-F9ECA04E11DC}" srcOrd="3" destOrd="0" presId="urn:microsoft.com/office/officeart/2005/8/layout/vList2"/>
    <dgm:cxn modelId="{E7343FBB-D8CA-4191-B70B-0F9D52F5DD68}" type="presParOf" srcId="{3F59B8DE-6460-43B0-882F-BD039D2A3E5F}" destId="{0AE5EA99-04ED-4A43-9357-9A81EE729AEA}" srcOrd="4" destOrd="0" presId="urn:microsoft.com/office/officeart/2005/8/layout/vList2"/>
    <dgm:cxn modelId="{A9C2C764-50AE-4E99-9FA0-9B0EEBAE204B}" type="presParOf" srcId="{3F59B8DE-6460-43B0-882F-BD039D2A3E5F}" destId="{0C9421BF-718C-4D79-BEF8-4EF472E17174}" srcOrd="5" destOrd="0" presId="urn:microsoft.com/office/officeart/2005/8/layout/vList2"/>
    <dgm:cxn modelId="{F2006961-4623-4558-A0FA-63497DF4954C}" type="presParOf" srcId="{3F59B8DE-6460-43B0-882F-BD039D2A3E5F}" destId="{D73F158C-B30A-47F1-A2D6-567EE2561C53}" srcOrd="6" destOrd="0" presId="urn:microsoft.com/office/officeart/2005/8/layout/vList2"/>
    <dgm:cxn modelId="{BC5F1911-BD4E-41A4-95CE-F069973E6041}" type="presParOf" srcId="{3F59B8DE-6460-43B0-882F-BD039D2A3E5F}" destId="{4D03D5CF-83DE-406B-B184-9336F4A0D110}" srcOrd="7" destOrd="0" presId="urn:microsoft.com/office/officeart/2005/8/layout/vList2"/>
    <dgm:cxn modelId="{1C5F8274-E989-4CAC-96C6-BA6504971ADA}" type="presParOf" srcId="{3F59B8DE-6460-43B0-882F-BD039D2A3E5F}" destId="{AD25C2DF-33AB-47F7-BD58-DE7FE397CCF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42D294-8AEC-4568-983D-40E4C467F513}"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4B47EBA1-6C94-4D7A-B7AC-833FFAF637A2}">
      <dgm:prSet/>
      <dgm:spPr>
        <a:solidFill>
          <a:schemeClr val="accent1">
            <a:lumMod val="40000"/>
            <a:lumOff val="60000"/>
          </a:schemeClr>
        </a:solidFill>
      </dgm:spPr>
      <dgm:t>
        <a:bodyPr/>
        <a:lstStyle/>
        <a:p>
          <a:r>
            <a:rPr lang="en-US" dirty="0">
              <a:solidFill>
                <a:schemeClr val="tx1"/>
              </a:solidFill>
            </a:rPr>
            <a:t>3Ps are:</a:t>
          </a:r>
        </a:p>
      </dgm:t>
    </dgm:pt>
    <dgm:pt modelId="{FA250015-B299-438B-AD74-1CB3E6A547FC}" type="parTrans" cxnId="{B7F76646-9E1B-42BD-8935-BDE233D8FD98}">
      <dgm:prSet/>
      <dgm:spPr/>
      <dgm:t>
        <a:bodyPr/>
        <a:lstStyle/>
        <a:p>
          <a:endParaRPr lang="en-US"/>
        </a:p>
      </dgm:t>
    </dgm:pt>
    <dgm:pt modelId="{0D14F28E-56C5-4086-AF50-4BEC5DBE2B75}" type="sibTrans" cxnId="{B7F76646-9E1B-42BD-8935-BDE233D8FD98}">
      <dgm:prSet/>
      <dgm:spPr/>
      <dgm:t>
        <a:bodyPr/>
        <a:lstStyle/>
        <a:p>
          <a:endParaRPr lang="en-US"/>
        </a:p>
      </dgm:t>
    </dgm:pt>
    <dgm:pt modelId="{8A2B69B6-BC9D-44BA-934C-F8ECDEEA5308}">
      <dgm:prSet custT="1"/>
      <dgm:spPr/>
      <dgm:t>
        <a:bodyPr/>
        <a:lstStyle/>
        <a:p>
          <a:r>
            <a:rPr lang="en-US" sz="2800" dirty="0"/>
            <a:t>Purpose </a:t>
          </a:r>
        </a:p>
      </dgm:t>
    </dgm:pt>
    <dgm:pt modelId="{8A173A2F-DE54-48C8-971B-FF2A20B53FD3}" type="parTrans" cxnId="{E2F36BFD-9482-43F2-AB3E-CECFDB00A213}">
      <dgm:prSet/>
      <dgm:spPr/>
      <dgm:t>
        <a:bodyPr/>
        <a:lstStyle/>
        <a:p>
          <a:endParaRPr lang="en-US"/>
        </a:p>
      </dgm:t>
    </dgm:pt>
    <dgm:pt modelId="{6C5988F7-A722-4524-B200-DFCA33155DC8}" type="sibTrans" cxnId="{E2F36BFD-9482-43F2-AB3E-CECFDB00A213}">
      <dgm:prSet/>
      <dgm:spPr/>
      <dgm:t>
        <a:bodyPr/>
        <a:lstStyle/>
        <a:p>
          <a:endParaRPr lang="en-US"/>
        </a:p>
      </dgm:t>
    </dgm:pt>
    <dgm:pt modelId="{7A6D3AEA-ABAD-466D-B123-BEF61A445AC7}">
      <dgm:prSet custT="1"/>
      <dgm:spPr/>
      <dgm:t>
        <a:bodyPr/>
        <a:lstStyle/>
        <a:p>
          <a:r>
            <a:rPr lang="en-US" sz="2800" dirty="0"/>
            <a:t>Patient</a:t>
          </a:r>
        </a:p>
      </dgm:t>
    </dgm:pt>
    <dgm:pt modelId="{7DB075EB-B9E8-4857-BC53-29DE7D465AEB}" type="parTrans" cxnId="{ADAAA924-E00C-4D37-994E-13555D41A13A}">
      <dgm:prSet/>
      <dgm:spPr/>
      <dgm:t>
        <a:bodyPr/>
        <a:lstStyle/>
        <a:p>
          <a:endParaRPr lang="en-US"/>
        </a:p>
      </dgm:t>
    </dgm:pt>
    <dgm:pt modelId="{4A338EB1-E366-4233-B2B4-62290C916221}" type="sibTrans" cxnId="{ADAAA924-E00C-4D37-994E-13555D41A13A}">
      <dgm:prSet/>
      <dgm:spPr/>
      <dgm:t>
        <a:bodyPr/>
        <a:lstStyle/>
        <a:p>
          <a:endParaRPr lang="en-US"/>
        </a:p>
      </dgm:t>
    </dgm:pt>
    <dgm:pt modelId="{144F41FA-DCEB-4A5B-B40C-835C8A548D2F}">
      <dgm:prSet custT="1"/>
      <dgm:spPr/>
      <dgm:t>
        <a:bodyPr/>
        <a:lstStyle/>
        <a:p>
          <a:r>
            <a:rPr lang="en-US" sz="2800" dirty="0"/>
            <a:t>Performance </a:t>
          </a:r>
        </a:p>
      </dgm:t>
    </dgm:pt>
    <dgm:pt modelId="{14DE2D26-4426-46C1-B0D1-861A441A308B}" type="parTrans" cxnId="{93BB26BA-B7B3-4872-944F-430EEE501A6F}">
      <dgm:prSet/>
      <dgm:spPr/>
      <dgm:t>
        <a:bodyPr/>
        <a:lstStyle/>
        <a:p>
          <a:endParaRPr lang="en-US"/>
        </a:p>
      </dgm:t>
    </dgm:pt>
    <dgm:pt modelId="{3568AA5F-819C-4ABC-A25C-7086A0ABB46B}" type="sibTrans" cxnId="{93BB26BA-B7B3-4872-944F-430EEE501A6F}">
      <dgm:prSet/>
      <dgm:spPr/>
      <dgm:t>
        <a:bodyPr/>
        <a:lstStyle/>
        <a:p>
          <a:endParaRPr lang="en-US"/>
        </a:p>
      </dgm:t>
    </dgm:pt>
    <dgm:pt modelId="{DC427C84-5A13-4FB4-A7BE-A2D8FDEE2CF5}">
      <dgm:prSet/>
      <dgm:spPr/>
      <dgm:t>
        <a:bodyPr/>
        <a:lstStyle/>
        <a:p>
          <a:r>
            <a:rPr lang="en-US"/>
            <a:t>Goal is to match the </a:t>
          </a:r>
          <a:r>
            <a:rPr lang="en-US" b="1"/>
            <a:t>performance </a:t>
          </a:r>
          <a:r>
            <a:rPr lang="en-US"/>
            <a:t>characteristics of the equipment to both the objectives of therapy (</a:t>
          </a:r>
          <a:r>
            <a:rPr lang="en-US" b="1"/>
            <a:t>purpose</a:t>
          </a:r>
          <a:r>
            <a:rPr lang="en-US"/>
            <a:t>) and the </a:t>
          </a:r>
          <a:r>
            <a:rPr lang="en-US" b="1"/>
            <a:t>patient</a:t>
          </a:r>
          <a:r>
            <a:rPr lang="en-US"/>
            <a:t>’s special needs</a:t>
          </a:r>
        </a:p>
      </dgm:t>
    </dgm:pt>
    <dgm:pt modelId="{CC22F747-D996-48A6-B9E2-2B5E75B08F70}" type="parTrans" cxnId="{A67DF302-F942-4DA9-AC55-AA965434290C}">
      <dgm:prSet/>
      <dgm:spPr/>
      <dgm:t>
        <a:bodyPr/>
        <a:lstStyle/>
        <a:p>
          <a:endParaRPr lang="en-US"/>
        </a:p>
      </dgm:t>
    </dgm:pt>
    <dgm:pt modelId="{2E1650FA-EFCC-40A3-BE99-0D6DAFD05F5A}" type="sibTrans" cxnId="{A67DF302-F942-4DA9-AC55-AA965434290C}">
      <dgm:prSet/>
      <dgm:spPr/>
      <dgm:t>
        <a:bodyPr/>
        <a:lstStyle/>
        <a:p>
          <a:endParaRPr lang="en-US"/>
        </a:p>
      </dgm:t>
    </dgm:pt>
    <dgm:pt modelId="{70228B8B-D92B-4EAA-880F-6DE2EFF43428}" type="pres">
      <dgm:prSet presAssocID="{3342D294-8AEC-4568-983D-40E4C467F513}" presName="linear" presStyleCnt="0">
        <dgm:presLayoutVars>
          <dgm:animLvl val="lvl"/>
          <dgm:resizeHandles val="exact"/>
        </dgm:presLayoutVars>
      </dgm:prSet>
      <dgm:spPr/>
    </dgm:pt>
    <dgm:pt modelId="{53856EFD-01EE-4717-9B74-55F276E78151}" type="pres">
      <dgm:prSet presAssocID="{4B47EBA1-6C94-4D7A-B7AC-833FFAF637A2}" presName="parentText" presStyleLbl="node1" presStyleIdx="0" presStyleCnt="2">
        <dgm:presLayoutVars>
          <dgm:chMax val="0"/>
          <dgm:bulletEnabled val="1"/>
        </dgm:presLayoutVars>
      </dgm:prSet>
      <dgm:spPr/>
    </dgm:pt>
    <dgm:pt modelId="{B5E05A34-C92A-41BA-9E35-3B8FD326F5CF}" type="pres">
      <dgm:prSet presAssocID="{4B47EBA1-6C94-4D7A-B7AC-833FFAF637A2}" presName="childText" presStyleLbl="revTx" presStyleIdx="0" presStyleCnt="1">
        <dgm:presLayoutVars>
          <dgm:bulletEnabled val="1"/>
        </dgm:presLayoutVars>
      </dgm:prSet>
      <dgm:spPr/>
    </dgm:pt>
    <dgm:pt modelId="{2E9AAD65-61E8-4C18-AA4D-B6038FA6FD19}" type="pres">
      <dgm:prSet presAssocID="{DC427C84-5A13-4FB4-A7BE-A2D8FDEE2CF5}" presName="parentText" presStyleLbl="node1" presStyleIdx="1" presStyleCnt="2">
        <dgm:presLayoutVars>
          <dgm:chMax val="0"/>
          <dgm:bulletEnabled val="1"/>
        </dgm:presLayoutVars>
      </dgm:prSet>
      <dgm:spPr/>
    </dgm:pt>
  </dgm:ptLst>
  <dgm:cxnLst>
    <dgm:cxn modelId="{A67DF302-F942-4DA9-AC55-AA965434290C}" srcId="{3342D294-8AEC-4568-983D-40E4C467F513}" destId="{DC427C84-5A13-4FB4-A7BE-A2D8FDEE2CF5}" srcOrd="1" destOrd="0" parTransId="{CC22F747-D996-48A6-B9E2-2B5E75B08F70}" sibTransId="{2E1650FA-EFCC-40A3-BE99-0D6DAFD05F5A}"/>
    <dgm:cxn modelId="{ADAAA924-E00C-4D37-994E-13555D41A13A}" srcId="{4B47EBA1-6C94-4D7A-B7AC-833FFAF637A2}" destId="{7A6D3AEA-ABAD-466D-B123-BEF61A445AC7}" srcOrd="1" destOrd="0" parTransId="{7DB075EB-B9E8-4857-BC53-29DE7D465AEB}" sibTransId="{4A338EB1-E366-4233-B2B4-62290C916221}"/>
    <dgm:cxn modelId="{B7F76646-9E1B-42BD-8935-BDE233D8FD98}" srcId="{3342D294-8AEC-4568-983D-40E4C467F513}" destId="{4B47EBA1-6C94-4D7A-B7AC-833FFAF637A2}" srcOrd="0" destOrd="0" parTransId="{FA250015-B299-438B-AD74-1CB3E6A547FC}" sibTransId="{0D14F28E-56C5-4086-AF50-4BEC5DBE2B75}"/>
    <dgm:cxn modelId="{BF532175-A93C-458B-8727-E7E2BF7A9EAC}" type="presOf" srcId="{8A2B69B6-BC9D-44BA-934C-F8ECDEEA5308}" destId="{B5E05A34-C92A-41BA-9E35-3B8FD326F5CF}" srcOrd="0" destOrd="0" presId="urn:microsoft.com/office/officeart/2005/8/layout/vList2"/>
    <dgm:cxn modelId="{CBFD237D-456A-44C0-BB86-27D1B4E5A5B8}" type="presOf" srcId="{144F41FA-DCEB-4A5B-B40C-835C8A548D2F}" destId="{B5E05A34-C92A-41BA-9E35-3B8FD326F5CF}" srcOrd="0" destOrd="2" presId="urn:microsoft.com/office/officeart/2005/8/layout/vList2"/>
    <dgm:cxn modelId="{D1B1ACB9-7761-4368-8272-36DABAFCAE03}" type="presOf" srcId="{3342D294-8AEC-4568-983D-40E4C467F513}" destId="{70228B8B-D92B-4EAA-880F-6DE2EFF43428}" srcOrd="0" destOrd="0" presId="urn:microsoft.com/office/officeart/2005/8/layout/vList2"/>
    <dgm:cxn modelId="{93BB26BA-B7B3-4872-944F-430EEE501A6F}" srcId="{4B47EBA1-6C94-4D7A-B7AC-833FFAF637A2}" destId="{144F41FA-DCEB-4A5B-B40C-835C8A548D2F}" srcOrd="2" destOrd="0" parTransId="{14DE2D26-4426-46C1-B0D1-861A441A308B}" sibTransId="{3568AA5F-819C-4ABC-A25C-7086A0ABB46B}"/>
    <dgm:cxn modelId="{EC19DEC7-8B2A-4304-80C7-F88F4AADFAA1}" type="presOf" srcId="{4B47EBA1-6C94-4D7A-B7AC-833FFAF637A2}" destId="{53856EFD-01EE-4717-9B74-55F276E78151}" srcOrd="0" destOrd="0" presId="urn:microsoft.com/office/officeart/2005/8/layout/vList2"/>
    <dgm:cxn modelId="{23B28DCC-B600-4DA1-868F-049613B0352C}" type="presOf" srcId="{7A6D3AEA-ABAD-466D-B123-BEF61A445AC7}" destId="{B5E05A34-C92A-41BA-9E35-3B8FD326F5CF}" srcOrd="0" destOrd="1" presId="urn:microsoft.com/office/officeart/2005/8/layout/vList2"/>
    <dgm:cxn modelId="{7068A1D9-6DF7-44DE-AFD7-D55FB75A4720}" type="presOf" srcId="{DC427C84-5A13-4FB4-A7BE-A2D8FDEE2CF5}" destId="{2E9AAD65-61E8-4C18-AA4D-B6038FA6FD19}" srcOrd="0" destOrd="0" presId="urn:microsoft.com/office/officeart/2005/8/layout/vList2"/>
    <dgm:cxn modelId="{E2F36BFD-9482-43F2-AB3E-CECFDB00A213}" srcId="{4B47EBA1-6C94-4D7A-B7AC-833FFAF637A2}" destId="{8A2B69B6-BC9D-44BA-934C-F8ECDEEA5308}" srcOrd="0" destOrd="0" parTransId="{8A173A2F-DE54-48C8-971B-FF2A20B53FD3}" sibTransId="{6C5988F7-A722-4524-B200-DFCA33155DC8}"/>
    <dgm:cxn modelId="{5CBA9DD8-5D70-40FA-B3AE-D1622E10B451}" type="presParOf" srcId="{70228B8B-D92B-4EAA-880F-6DE2EFF43428}" destId="{53856EFD-01EE-4717-9B74-55F276E78151}" srcOrd="0" destOrd="0" presId="urn:microsoft.com/office/officeart/2005/8/layout/vList2"/>
    <dgm:cxn modelId="{8331875B-3EA9-4788-BD66-5F4B3111AF48}" type="presParOf" srcId="{70228B8B-D92B-4EAA-880F-6DE2EFF43428}" destId="{B5E05A34-C92A-41BA-9E35-3B8FD326F5CF}" srcOrd="1" destOrd="0" presId="urn:microsoft.com/office/officeart/2005/8/layout/vList2"/>
    <dgm:cxn modelId="{765360ED-5FDE-459B-89C8-D40CA9674972}" type="presParOf" srcId="{70228B8B-D92B-4EAA-880F-6DE2EFF43428}" destId="{2E9AAD65-61E8-4C18-AA4D-B6038FA6FD19}"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1C255F-FFC6-4BD8-8433-54F39E83D0C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B0C42E9-4C0C-457A-AB14-02DB41F8665A}">
      <dgm:prSet custT="1"/>
      <dgm:spPr/>
      <dgm:t>
        <a:bodyPr/>
        <a:lstStyle/>
        <a:p>
          <a:r>
            <a:rPr lang="en-US" sz="3200" b="1" dirty="0">
              <a:solidFill>
                <a:srgbClr val="C00000"/>
              </a:solidFill>
            </a:rPr>
            <a:t>Patient </a:t>
          </a:r>
          <a:r>
            <a:rPr lang="en-US" sz="3200" dirty="0">
              <a:solidFill>
                <a:srgbClr val="C00000"/>
              </a:solidFill>
            </a:rPr>
            <a:t>factors in selection :</a:t>
          </a:r>
        </a:p>
      </dgm:t>
    </dgm:pt>
    <dgm:pt modelId="{0949ACD8-58A6-49AD-9D2B-CBE2CD60C30F}" type="parTrans" cxnId="{FEC36DF4-7B3D-4BE6-B5A7-5606EB64E09E}">
      <dgm:prSet/>
      <dgm:spPr/>
      <dgm:t>
        <a:bodyPr/>
        <a:lstStyle/>
        <a:p>
          <a:endParaRPr lang="en-US" sz="1400"/>
        </a:p>
      </dgm:t>
    </dgm:pt>
    <dgm:pt modelId="{92D56DDA-BDD7-4DD0-BBC5-9DC0261CD4BF}" type="sibTrans" cxnId="{FEC36DF4-7B3D-4BE6-B5A7-5606EB64E09E}">
      <dgm:prSet/>
      <dgm:spPr/>
      <dgm:t>
        <a:bodyPr/>
        <a:lstStyle/>
        <a:p>
          <a:endParaRPr lang="en-US" sz="1400"/>
        </a:p>
      </dgm:t>
    </dgm:pt>
    <dgm:pt modelId="{411DD385-701D-4F76-9A5F-F941C834DB7C}">
      <dgm:prSet custT="1"/>
      <dgm:spPr/>
      <dgm:t>
        <a:bodyPr/>
        <a:lstStyle/>
        <a:p>
          <a:r>
            <a:rPr lang="en-US" sz="2800" dirty="0"/>
            <a:t>Severity and cause of hypoxemia</a:t>
          </a:r>
        </a:p>
      </dgm:t>
    </dgm:pt>
    <dgm:pt modelId="{1043C8A3-FA3E-4C80-975B-F2D3436E277E}" type="parTrans" cxnId="{77D478B0-ED23-4CC3-A52F-9D5E89816362}">
      <dgm:prSet/>
      <dgm:spPr/>
      <dgm:t>
        <a:bodyPr/>
        <a:lstStyle/>
        <a:p>
          <a:endParaRPr lang="en-US" sz="1400"/>
        </a:p>
      </dgm:t>
    </dgm:pt>
    <dgm:pt modelId="{EE619B66-0A6B-48A2-9BDA-1BDADFFF817D}" type="sibTrans" cxnId="{77D478B0-ED23-4CC3-A52F-9D5E89816362}">
      <dgm:prSet/>
      <dgm:spPr/>
      <dgm:t>
        <a:bodyPr/>
        <a:lstStyle/>
        <a:p>
          <a:endParaRPr lang="en-US" sz="1400"/>
        </a:p>
      </dgm:t>
    </dgm:pt>
    <dgm:pt modelId="{20C7EFC9-8FC3-4419-825E-28411A9E8FD7}">
      <dgm:prSet custT="1"/>
      <dgm:spPr/>
      <dgm:t>
        <a:bodyPr/>
        <a:lstStyle/>
        <a:p>
          <a:r>
            <a:rPr lang="en-US" sz="2800"/>
            <a:t>Patient age group (infant, child, adult)</a:t>
          </a:r>
        </a:p>
      </dgm:t>
    </dgm:pt>
    <dgm:pt modelId="{2A821C7E-0FAD-4863-B8FC-1B8AB745768D}" type="parTrans" cxnId="{1DD2D176-E145-4C8E-B48A-48922AF7DAA5}">
      <dgm:prSet/>
      <dgm:spPr/>
      <dgm:t>
        <a:bodyPr/>
        <a:lstStyle/>
        <a:p>
          <a:endParaRPr lang="en-US" sz="1400"/>
        </a:p>
      </dgm:t>
    </dgm:pt>
    <dgm:pt modelId="{342B6427-E32D-400E-B88E-55CA2C394D21}" type="sibTrans" cxnId="{1DD2D176-E145-4C8E-B48A-48922AF7DAA5}">
      <dgm:prSet/>
      <dgm:spPr/>
      <dgm:t>
        <a:bodyPr/>
        <a:lstStyle/>
        <a:p>
          <a:endParaRPr lang="en-US" sz="1400"/>
        </a:p>
      </dgm:t>
    </dgm:pt>
    <dgm:pt modelId="{ECB8781B-B544-42F7-8A98-AD34399A3375}">
      <dgm:prSet custT="1"/>
      <dgm:spPr/>
      <dgm:t>
        <a:bodyPr/>
        <a:lstStyle/>
        <a:p>
          <a:r>
            <a:rPr lang="en-US" sz="2800"/>
            <a:t>Degree of consciousness and alertness</a:t>
          </a:r>
        </a:p>
      </dgm:t>
    </dgm:pt>
    <dgm:pt modelId="{A5975B1E-A329-4831-996C-3ABFA5CA80F0}" type="parTrans" cxnId="{663B8829-1813-4638-970A-4B1264CF416F}">
      <dgm:prSet/>
      <dgm:spPr/>
      <dgm:t>
        <a:bodyPr/>
        <a:lstStyle/>
        <a:p>
          <a:endParaRPr lang="en-US" sz="1400"/>
        </a:p>
      </dgm:t>
    </dgm:pt>
    <dgm:pt modelId="{100F939D-817F-4E57-A3F8-1245C0361F47}" type="sibTrans" cxnId="{663B8829-1813-4638-970A-4B1264CF416F}">
      <dgm:prSet/>
      <dgm:spPr/>
      <dgm:t>
        <a:bodyPr/>
        <a:lstStyle/>
        <a:p>
          <a:endParaRPr lang="en-US" sz="1400"/>
        </a:p>
      </dgm:t>
    </dgm:pt>
    <dgm:pt modelId="{D6231D32-1CE5-4789-A3A4-56094C787A46}">
      <dgm:prSet custT="1"/>
      <dgm:spPr/>
      <dgm:t>
        <a:bodyPr/>
        <a:lstStyle/>
        <a:p>
          <a:r>
            <a:rPr lang="en-US" sz="2800"/>
            <a:t>Presence or absence of tracheal airway</a:t>
          </a:r>
        </a:p>
      </dgm:t>
    </dgm:pt>
    <dgm:pt modelId="{029A7576-38AA-42DB-8A47-2F66428BB864}" type="parTrans" cxnId="{EAD197E4-F113-4CE6-8EF6-DFB4E343948F}">
      <dgm:prSet/>
      <dgm:spPr/>
      <dgm:t>
        <a:bodyPr/>
        <a:lstStyle/>
        <a:p>
          <a:endParaRPr lang="en-US" sz="1400"/>
        </a:p>
      </dgm:t>
    </dgm:pt>
    <dgm:pt modelId="{D1F7B6F2-A085-4782-A26B-8CC7FB2F60C3}" type="sibTrans" cxnId="{EAD197E4-F113-4CE6-8EF6-DFB4E343948F}">
      <dgm:prSet/>
      <dgm:spPr/>
      <dgm:t>
        <a:bodyPr/>
        <a:lstStyle/>
        <a:p>
          <a:endParaRPr lang="en-US" sz="1400"/>
        </a:p>
      </dgm:t>
    </dgm:pt>
    <dgm:pt modelId="{8196B77A-65F0-4B26-84CD-67582A7B3A58}">
      <dgm:prSet custT="1"/>
      <dgm:spPr/>
      <dgm:t>
        <a:bodyPr/>
        <a:lstStyle/>
        <a:p>
          <a:r>
            <a:rPr lang="en-US" sz="2800"/>
            <a:t>Stability of minute ventilation</a:t>
          </a:r>
        </a:p>
      </dgm:t>
    </dgm:pt>
    <dgm:pt modelId="{2D29813D-5A76-4BB8-840C-FA33EF4C8A2F}" type="parTrans" cxnId="{CD18BEE0-F215-450E-898C-31A0F44A7ECA}">
      <dgm:prSet/>
      <dgm:spPr/>
      <dgm:t>
        <a:bodyPr/>
        <a:lstStyle/>
        <a:p>
          <a:endParaRPr lang="en-US" sz="1400"/>
        </a:p>
      </dgm:t>
    </dgm:pt>
    <dgm:pt modelId="{9EACC389-CEDE-40D0-B529-C950192E070D}" type="sibTrans" cxnId="{CD18BEE0-F215-450E-898C-31A0F44A7ECA}">
      <dgm:prSet/>
      <dgm:spPr/>
      <dgm:t>
        <a:bodyPr/>
        <a:lstStyle/>
        <a:p>
          <a:endParaRPr lang="en-US" sz="1400"/>
        </a:p>
      </dgm:t>
    </dgm:pt>
    <dgm:pt modelId="{F26A13A8-DD25-4322-9429-030200114EBE}" type="pres">
      <dgm:prSet presAssocID="{201C255F-FFC6-4BD8-8433-54F39E83D0C9}" presName="linear" presStyleCnt="0">
        <dgm:presLayoutVars>
          <dgm:dir/>
          <dgm:animLvl val="lvl"/>
          <dgm:resizeHandles val="exact"/>
        </dgm:presLayoutVars>
      </dgm:prSet>
      <dgm:spPr/>
    </dgm:pt>
    <dgm:pt modelId="{D8DE8085-13EA-4BEF-A351-A481682547A4}" type="pres">
      <dgm:prSet presAssocID="{3B0C42E9-4C0C-457A-AB14-02DB41F8665A}" presName="parentLin" presStyleCnt="0"/>
      <dgm:spPr/>
    </dgm:pt>
    <dgm:pt modelId="{F201DB85-05BA-453C-A8D0-688926CD494D}" type="pres">
      <dgm:prSet presAssocID="{3B0C42E9-4C0C-457A-AB14-02DB41F8665A}" presName="parentLeftMargin" presStyleLbl="node1" presStyleIdx="0" presStyleCnt="6"/>
      <dgm:spPr/>
    </dgm:pt>
    <dgm:pt modelId="{46C14BC1-05EF-4B28-8493-26C12C1FCD80}" type="pres">
      <dgm:prSet presAssocID="{3B0C42E9-4C0C-457A-AB14-02DB41F8665A}" presName="parentText" presStyleLbl="node1" presStyleIdx="0" presStyleCnt="6">
        <dgm:presLayoutVars>
          <dgm:chMax val="0"/>
          <dgm:bulletEnabled val="1"/>
        </dgm:presLayoutVars>
      </dgm:prSet>
      <dgm:spPr/>
    </dgm:pt>
    <dgm:pt modelId="{FAE53F66-92E3-4543-AEC1-E74008D5DC69}" type="pres">
      <dgm:prSet presAssocID="{3B0C42E9-4C0C-457A-AB14-02DB41F8665A}" presName="negativeSpace" presStyleCnt="0"/>
      <dgm:spPr/>
    </dgm:pt>
    <dgm:pt modelId="{9534E914-6C8D-406C-A941-6311C097B753}" type="pres">
      <dgm:prSet presAssocID="{3B0C42E9-4C0C-457A-AB14-02DB41F8665A}" presName="childText" presStyleLbl="conFgAcc1" presStyleIdx="0" presStyleCnt="6">
        <dgm:presLayoutVars>
          <dgm:bulletEnabled val="1"/>
        </dgm:presLayoutVars>
      </dgm:prSet>
      <dgm:spPr/>
    </dgm:pt>
    <dgm:pt modelId="{7C39654D-BA04-47DB-9E8E-DE4BF004CCDA}" type="pres">
      <dgm:prSet presAssocID="{92D56DDA-BDD7-4DD0-BBC5-9DC0261CD4BF}" presName="spaceBetweenRectangles" presStyleCnt="0"/>
      <dgm:spPr/>
    </dgm:pt>
    <dgm:pt modelId="{5457A058-D11C-4DF1-B7EC-A3152026AAE5}" type="pres">
      <dgm:prSet presAssocID="{411DD385-701D-4F76-9A5F-F941C834DB7C}" presName="parentLin" presStyleCnt="0"/>
      <dgm:spPr/>
    </dgm:pt>
    <dgm:pt modelId="{CA492D71-CA29-46AC-8774-167AE3F7BA0C}" type="pres">
      <dgm:prSet presAssocID="{411DD385-701D-4F76-9A5F-F941C834DB7C}" presName="parentLeftMargin" presStyleLbl="node1" presStyleIdx="0" presStyleCnt="6"/>
      <dgm:spPr/>
    </dgm:pt>
    <dgm:pt modelId="{04F64415-3F37-4338-B453-A1E9079D5197}" type="pres">
      <dgm:prSet presAssocID="{411DD385-701D-4F76-9A5F-F941C834DB7C}" presName="parentText" presStyleLbl="node1" presStyleIdx="1" presStyleCnt="6">
        <dgm:presLayoutVars>
          <dgm:chMax val="0"/>
          <dgm:bulletEnabled val="1"/>
        </dgm:presLayoutVars>
      </dgm:prSet>
      <dgm:spPr/>
    </dgm:pt>
    <dgm:pt modelId="{A500C310-73B5-44EF-B04B-D80B373E77EC}" type="pres">
      <dgm:prSet presAssocID="{411DD385-701D-4F76-9A5F-F941C834DB7C}" presName="negativeSpace" presStyleCnt="0"/>
      <dgm:spPr/>
    </dgm:pt>
    <dgm:pt modelId="{858C2DCE-4E70-4C73-BEBA-32C61F025FE5}" type="pres">
      <dgm:prSet presAssocID="{411DD385-701D-4F76-9A5F-F941C834DB7C}" presName="childText" presStyleLbl="conFgAcc1" presStyleIdx="1" presStyleCnt="6">
        <dgm:presLayoutVars>
          <dgm:bulletEnabled val="1"/>
        </dgm:presLayoutVars>
      </dgm:prSet>
      <dgm:spPr/>
    </dgm:pt>
    <dgm:pt modelId="{7054D47D-570F-45D5-937B-8661D8AA3697}" type="pres">
      <dgm:prSet presAssocID="{EE619B66-0A6B-48A2-9BDA-1BDADFFF817D}" presName="spaceBetweenRectangles" presStyleCnt="0"/>
      <dgm:spPr/>
    </dgm:pt>
    <dgm:pt modelId="{1F9B408E-DE7B-4C68-8A43-E517E0214D28}" type="pres">
      <dgm:prSet presAssocID="{20C7EFC9-8FC3-4419-825E-28411A9E8FD7}" presName="parentLin" presStyleCnt="0"/>
      <dgm:spPr/>
    </dgm:pt>
    <dgm:pt modelId="{115D7947-E937-40B7-AE5A-7B821F5D4DEA}" type="pres">
      <dgm:prSet presAssocID="{20C7EFC9-8FC3-4419-825E-28411A9E8FD7}" presName="parentLeftMargin" presStyleLbl="node1" presStyleIdx="1" presStyleCnt="6"/>
      <dgm:spPr/>
    </dgm:pt>
    <dgm:pt modelId="{D6D5865E-C214-4F88-BD61-A2A03E714A40}" type="pres">
      <dgm:prSet presAssocID="{20C7EFC9-8FC3-4419-825E-28411A9E8FD7}" presName="parentText" presStyleLbl="node1" presStyleIdx="2" presStyleCnt="6">
        <dgm:presLayoutVars>
          <dgm:chMax val="0"/>
          <dgm:bulletEnabled val="1"/>
        </dgm:presLayoutVars>
      </dgm:prSet>
      <dgm:spPr/>
    </dgm:pt>
    <dgm:pt modelId="{92544BDB-BAAF-44E0-9AB1-3DBDDCDE1656}" type="pres">
      <dgm:prSet presAssocID="{20C7EFC9-8FC3-4419-825E-28411A9E8FD7}" presName="negativeSpace" presStyleCnt="0"/>
      <dgm:spPr/>
    </dgm:pt>
    <dgm:pt modelId="{24EFCFFF-0B0F-4CA1-9347-5FDA05582976}" type="pres">
      <dgm:prSet presAssocID="{20C7EFC9-8FC3-4419-825E-28411A9E8FD7}" presName="childText" presStyleLbl="conFgAcc1" presStyleIdx="2" presStyleCnt="6">
        <dgm:presLayoutVars>
          <dgm:bulletEnabled val="1"/>
        </dgm:presLayoutVars>
      </dgm:prSet>
      <dgm:spPr/>
    </dgm:pt>
    <dgm:pt modelId="{DC355A23-6B73-47BC-A297-1888CB0EE46F}" type="pres">
      <dgm:prSet presAssocID="{342B6427-E32D-400E-B88E-55CA2C394D21}" presName="spaceBetweenRectangles" presStyleCnt="0"/>
      <dgm:spPr/>
    </dgm:pt>
    <dgm:pt modelId="{B141EFFA-6A2E-4FCE-A0AF-A5075FF09CD8}" type="pres">
      <dgm:prSet presAssocID="{ECB8781B-B544-42F7-8A98-AD34399A3375}" presName="parentLin" presStyleCnt="0"/>
      <dgm:spPr/>
    </dgm:pt>
    <dgm:pt modelId="{0E90B37E-C4C6-4382-8D3B-3FE8F818A63D}" type="pres">
      <dgm:prSet presAssocID="{ECB8781B-B544-42F7-8A98-AD34399A3375}" presName="parentLeftMargin" presStyleLbl="node1" presStyleIdx="2" presStyleCnt="6"/>
      <dgm:spPr/>
    </dgm:pt>
    <dgm:pt modelId="{B283FECE-8552-41AE-832B-6831AA886238}" type="pres">
      <dgm:prSet presAssocID="{ECB8781B-B544-42F7-8A98-AD34399A3375}" presName="parentText" presStyleLbl="node1" presStyleIdx="3" presStyleCnt="6">
        <dgm:presLayoutVars>
          <dgm:chMax val="0"/>
          <dgm:bulletEnabled val="1"/>
        </dgm:presLayoutVars>
      </dgm:prSet>
      <dgm:spPr/>
    </dgm:pt>
    <dgm:pt modelId="{B4EF6759-D432-4966-9CEB-E36B8FDCE5A5}" type="pres">
      <dgm:prSet presAssocID="{ECB8781B-B544-42F7-8A98-AD34399A3375}" presName="negativeSpace" presStyleCnt="0"/>
      <dgm:spPr/>
    </dgm:pt>
    <dgm:pt modelId="{6E602899-3885-4D55-9D88-0E7F912C2673}" type="pres">
      <dgm:prSet presAssocID="{ECB8781B-B544-42F7-8A98-AD34399A3375}" presName="childText" presStyleLbl="conFgAcc1" presStyleIdx="3" presStyleCnt="6">
        <dgm:presLayoutVars>
          <dgm:bulletEnabled val="1"/>
        </dgm:presLayoutVars>
      </dgm:prSet>
      <dgm:spPr/>
    </dgm:pt>
    <dgm:pt modelId="{0796577F-EEBD-41C1-8696-4243F716ADE4}" type="pres">
      <dgm:prSet presAssocID="{100F939D-817F-4E57-A3F8-1245C0361F47}" presName="spaceBetweenRectangles" presStyleCnt="0"/>
      <dgm:spPr/>
    </dgm:pt>
    <dgm:pt modelId="{604139D8-A5FA-473D-88ED-8AF2538565B8}" type="pres">
      <dgm:prSet presAssocID="{D6231D32-1CE5-4789-A3A4-56094C787A46}" presName="parentLin" presStyleCnt="0"/>
      <dgm:spPr/>
    </dgm:pt>
    <dgm:pt modelId="{6565480C-5B34-4301-A034-30C70DD65B15}" type="pres">
      <dgm:prSet presAssocID="{D6231D32-1CE5-4789-A3A4-56094C787A46}" presName="parentLeftMargin" presStyleLbl="node1" presStyleIdx="3" presStyleCnt="6"/>
      <dgm:spPr/>
    </dgm:pt>
    <dgm:pt modelId="{3636AAED-3333-416A-8B1F-AC985CC6779F}" type="pres">
      <dgm:prSet presAssocID="{D6231D32-1CE5-4789-A3A4-56094C787A46}" presName="parentText" presStyleLbl="node1" presStyleIdx="4" presStyleCnt="6">
        <dgm:presLayoutVars>
          <dgm:chMax val="0"/>
          <dgm:bulletEnabled val="1"/>
        </dgm:presLayoutVars>
      </dgm:prSet>
      <dgm:spPr/>
    </dgm:pt>
    <dgm:pt modelId="{63ED2876-61D3-440A-A948-D4FA42E58643}" type="pres">
      <dgm:prSet presAssocID="{D6231D32-1CE5-4789-A3A4-56094C787A46}" presName="negativeSpace" presStyleCnt="0"/>
      <dgm:spPr/>
    </dgm:pt>
    <dgm:pt modelId="{4EC4DD2D-2646-4DCF-8F17-FFF9FD03FA83}" type="pres">
      <dgm:prSet presAssocID="{D6231D32-1CE5-4789-A3A4-56094C787A46}" presName="childText" presStyleLbl="conFgAcc1" presStyleIdx="4" presStyleCnt="6">
        <dgm:presLayoutVars>
          <dgm:bulletEnabled val="1"/>
        </dgm:presLayoutVars>
      </dgm:prSet>
      <dgm:spPr/>
    </dgm:pt>
    <dgm:pt modelId="{F0453B00-C492-45D6-84FC-0DBB7955F7A1}" type="pres">
      <dgm:prSet presAssocID="{D1F7B6F2-A085-4782-A26B-8CC7FB2F60C3}" presName="spaceBetweenRectangles" presStyleCnt="0"/>
      <dgm:spPr/>
    </dgm:pt>
    <dgm:pt modelId="{50CF8847-B168-4C18-AC0F-F00BF9CBE62A}" type="pres">
      <dgm:prSet presAssocID="{8196B77A-65F0-4B26-84CD-67582A7B3A58}" presName="parentLin" presStyleCnt="0"/>
      <dgm:spPr/>
    </dgm:pt>
    <dgm:pt modelId="{CBF1ABF6-8698-4710-BD8F-128911392240}" type="pres">
      <dgm:prSet presAssocID="{8196B77A-65F0-4B26-84CD-67582A7B3A58}" presName="parentLeftMargin" presStyleLbl="node1" presStyleIdx="4" presStyleCnt="6"/>
      <dgm:spPr/>
    </dgm:pt>
    <dgm:pt modelId="{E316483C-73A6-4C21-B21F-5B2A2B3186E9}" type="pres">
      <dgm:prSet presAssocID="{8196B77A-65F0-4B26-84CD-67582A7B3A58}" presName="parentText" presStyleLbl="node1" presStyleIdx="5" presStyleCnt="6">
        <dgm:presLayoutVars>
          <dgm:chMax val="0"/>
          <dgm:bulletEnabled val="1"/>
        </dgm:presLayoutVars>
      </dgm:prSet>
      <dgm:spPr/>
    </dgm:pt>
    <dgm:pt modelId="{54C88908-1E45-4284-840E-97F5A4FB122F}" type="pres">
      <dgm:prSet presAssocID="{8196B77A-65F0-4B26-84CD-67582A7B3A58}" presName="negativeSpace" presStyleCnt="0"/>
      <dgm:spPr/>
    </dgm:pt>
    <dgm:pt modelId="{32954091-04CD-4FB8-87E7-7D610D731A4F}" type="pres">
      <dgm:prSet presAssocID="{8196B77A-65F0-4B26-84CD-67582A7B3A58}" presName="childText" presStyleLbl="conFgAcc1" presStyleIdx="5" presStyleCnt="6">
        <dgm:presLayoutVars>
          <dgm:bulletEnabled val="1"/>
        </dgm:presLayoutVars>
      </dgm:prSet>
      <dgm:spPr/>
    </dgm:pt>
  </dgm:ptLst>
  <dgm:cxnLst>
    <dgm:cxn modelId="{772B1211-DEF7-41F9-9D21-E2B894004CAA}" type="presOf" srcId="{D6231D32-1CE5-4789-A3A4-56094C787A46}" destId="{3636AAED-3333-416A-8B1F-AC985CC6779F}" srcOrd="1" destOrd="0" presId="urn:microsoft.com/office/officeart/2005/8/layout/list1"/>
    <dgm:cxn modelId="{A5173421-CDC3-441F-8130-24ABBA72F7A5}" type="presOf" srcId="{8196B77A-65F0-4B26-84CD-67582A7B3A58}" destId="{CBF1ABF6-8698-4710-BD8F-128911392240}" srcOrd="0" destOrd="0" presId="urn:microsoft.com/office/officeart/2005/8/layout/list1"/>
    <dgm:cxn modelId="{C067CC22-D5E9-4E18-9041-A4692A24AC66}" type="presOf" srcId="{ECB8781B-B544-42F7-8A98-AD34399A3375}" destId="{0E90B37E-C4C6-4382-8D3B-3FE8F818A63D}" srcOrd="0" destOrd="0" presId="urn:microsoft.com/office/officeart/2005/8/layout/list1"/>
    <dgm:cxn modelId="{D1ACBF26-7DBB-46D6-AE96-E162FCC73E82}" type="presOf" srcId="{8196B77A-65F0-4B26-84CD-67582A7B3A58}" destId="{E316483C-73A6-4C21-B21F-5B2A2B3186E9}" srcOrd="1" destOrd="0" presId="urn:microsoft.com/office/officeart/2005/8/layout/list1"/>
    <dgm:cxn modelId="{663B8829-1813-4638-970A-4B1264CF416F}" srcId="{201C255F-FFC6-4BD8-8433-54F39E83D0C9}" destId="{ECB8781B-B544-42F7-8A98-AD34399A3375}" srcOrd="3" destOrd="0" parTransId="{A5975B1E-A329-4831-996C-3ABFA5CA80F0}" sibTransId="{100F939D-817F-4E57-A3F8-1245C0361F47}"/>
    <dgm:cxn modelId="{DAACDD31-C8BB-4F27-84DB-E7AD8E732A9A}" type="presOf" srcId="{D6231D32-1CE5-4789-A3A4-56094C787A46}" destId="{6565480C-5B34-4301-A034-30C70DD65B15}" srcOrd="0" destOrd="0" presId="urn:microsoft.com/office/officeart/2005/8/layout/list1"/>
    <dgm:cxn modelId="{6173AD37-745B-4BF4-A9FF-F6693339A8D5}" type="presOf" srcId="{3B0C42E9-4C0C-457A-AB14-02DB41F8665A}" destId="{F201DB85-05BA-453C-A8D0-688926CD494D}" srcOrd="0" destOrd="0" presId="urn:microsoft.com/office/officeart/2005/8/layout/list1"/>
    <dgm:cxn modelId="{B2A2EA38-B1DC-4ADA-A287-DCE9B2B96078}" type="presOf" srcId="{20C7EFC9-8FC3-4419-825E-28411A9E8FD7}" destId="{D6D5865E-C214-4F88-BD61-A2A03E714A40}" srcOrd="1" destOrd="0" presId="urn:microsoft.com/office/officeart/2005/8/layout/list1"/>
    <dgm:cxn modelId="{028DA246-A7CA-4C76-8A09-954714BDB99E}" type="presOf" srcId="{201C255F-FFC6-4BD8-8433-54F39E83D0C9}" destId="{F26A13A8-DD25-4322-9429-030200114EBE}" srcOrd="0" destOrd="0" presId="urn:microsoft.com/office/officeart/2005/8/layout/list1"/>
    <dgm:cxn modelId="{1395D96A-266F-4836-8F13-15840B80214B}" type="presOf" srcId="{411DD385-701D-4F76-9A5F-F941C834DB7C}" destId="{04F64415-3F37-4338-B453-A1E9079D5197}" srcOrd="1" destOrd="0" presId="urn:microsoft.com/office/officeart/2005/8/layout/list1"/>
    <dgm:cxn modelId="{1DD2D176-E145-4C8E-B48A-48922AF7DAA5}" srcId="{201C255F-FFC6-4BD8-8433-54F39E83D0C9}" destId="{20C7EFC9-8FC3-4419-825E-28411A9E8FD7}" srcOrd="2" destOrd="0" parTransId="{2A821C7E-0FAD-4863-B8FC-1B8AB745768D}" sibTransId="{342B6427-E32D-400E-B88E-55CA2C394D21}"/>
    <dgm:cxn modelId="{1CEA9C78-B3FA-4056-B8AA-ABE081D22382}" type="presOf" srcId="{3B0C42E9-4C0C-457A-AB14-02DB41F8665A}" destId="{46C14BC1-05EF-4B28-8493-26C12C1FCD80}" srcOrd="1" destOrd="0" presId="urn:microsoft.com/office/officeart/2005/8/layout/list1"/>
    <dgm:cxn modelId="{B70A6187-46FB-4CD4-991D-A6814D43AFA0}" type="presOf" srcId="{ECB8781B-B544-42F7-8A98-AD34399A3375}" destId="{B283FECE-8552-41AE-832B-6831AA886238}" srcOrd="1" destOrd="0" presId="urn:microsoft.com/office/officeart/2005/8/layout/list1"/>
    <dgm:cxn modelId="{77D478B0-ED23-4CC3-A52F-9D5E89816362}" srcId="{201C255F-FFC6-4BD8-8433-54F39E83D0C9}" destId="{411DD385-701D-4F76-9A5F-F941C834DB7C}" srcOrd="1" destOrd="0" parTransId="{1043C8A3-FA3E-4C80-975B-F2D3436E277E}" sibTransId="{EE619B66-0A6B-48A2-9BDA-1BDADFFF817D}"/>
    <dgm:cxn modelId="{498C7CD8-A0FC-47AE-A5BC-CBECF4F6FCB9}" type="presOf" srcId="{411DD385-701D-4F76-9A5F-F941C834DB7C}" destId="{CA492D71-CA29-46AC-8774-167AE3F7BA0C}" srcOrd="0" destOrd="0" presId="urn:microsoft.com/office/officeart/2005/8/layout/list1"/>
    <dgm:cxn modelId="{CD18BEE0-F215-450E-898C-31A0F44A7ECA}" srcId="{201C255F-FFC6-4BD8-8433-54F39E83D0C9}" destId="{8196B77A-65F0-4B26-84CD-67582A7B3A58}" srcOrd="5" destOrd="0" parTransId="{2D29813D-5A76-4BB8-840C-FA33EF4C8A2F}" sibTransId="{9EACC389-CEDE-40D0-B529-C950192E070D}"/>
    <dgm:cxn modelId="{EAD197E4-F113-4CE6-8EF6-DFB4E343948F}" srcId="{201C255F-FFC6-4BD8-8433-54F39E83D0C9}" destId="{D6231D32-1CE5-4789-A3A4-56094C787A46}" srcOrd="4" destOrd="0" parTransId="{029A7576-38AA-42DB-8A47-2F66428BB864}" sibTransId="{D1F7B6F2-A085-4782-A26B-8CC7FB2F60C3}"/>
    <dgm:cxn modelId="{121BF9F0-E605-4384-AF23-DC7CF12B913A}" type="presOf" srcId="{20C7EFC9-8FC3-4419-825E-28411A9E8FD7}" destId="{115D7947-E937-40B7-AE5A-7B821F5D4DEA}" srcOrd="0" destOrd="0" presId="urn:microsoft.com/office/officeart/2005/8/layout/list1"/>
    <dgm:cxn modelId="{FEC36DF4-7B3D-4BE6-B5A7-5606EB64E09E}" srcId="{201C255F-FFC6-4BD8-8433-54F39E83D0C9}" destId="{3B0C42E9-4C0C-457A-AB14-02DB41F8665A}" srcOrd="0" destOrd="0" parTransId="{0949ACD8-58A6-49AD-9D2B-CBE2CD60C30F}" sibTransId="{92D56DDA-BDD7-4DD0-BBC5-9DC0261CD4BF}"/>
    <dgm:cxn modelId="{D561BCFF-4CC5-41DF-A3C7-889D9B5C5926}" type="presParOf" srcId="{F26A13A8-DD25-4322-9429-030200114EBE}" destId="{D8DE8085-13EA-4BEF-A351-A481682547A4}" srcOrd="0" destOrd="0" presId="urn:microsoft.com/office/officeart/2005/8/layout/list1"/>
    <dgm:cxn modelId="{A05C1D99-7E64-407C-9594-1FB0576D9117}" type="presParOf" srcId="{D8DE8085-13EA-4BEF-A351-A481682547A4}" destId="{F201DB85-05BA-453C-A8D0-688926CD494D}" srcOrd="0" destOrd="0" presId="urn:microsoft.com/office/officeart/2005/8/layout/list1"/>
    <dgm:cxn modelId="{FC7FDEB3-9FFE-4E67-B23E-67A589F0FF5C}" type="presParOf" srcId="{D8DE8085-13EA-4BEF-A351-A481682547A4}" destId="{46C14BC1-05EF-4B28-8493-26C12C1FCD80}" srcOrd="1" destOrd="0" presId="urn:microsoft.com/office/officeart/2005/8/layout/list1"/>
    <dgm:cxn modelId="{1B99AAFF-5164-42D1-B4FA-F6A48EA0F35D}" type="presParOf" srcId="{F26A13A8-DD25-4322-9429-030200114EBE}" destId="{FAE53F66-92E3-4543-AEC1-E74008D5DC69}" srcOrd="1" destOrd="0" presId="urn:microsoft.com/office/officeart/2005/8/layout/list1"/>
    <dgm:cxn modelId="{535AA130-D04C-450B-B13C-3C9866B23C5B}" type="presParOf" srcId="{F26A13A8-DD25-4322-9429-030200114EBE}" destId="{9534E914-6C8D-406C-A941-6311C097B753}" srcOrd="2" destOrd="0" presId="urn:microsoft.com/office/officeart/2005/8/layout/list1"/>
    <dgm:cxn modelId="{62AE21C7-284D-4D68-93BB-E866DB3EE143}" type="presParOf" srcId="{F26A13A8-DD25-4322-9429-030200114EBE}" destId="{7C39654D-BA04-47DB-9E8E-DE4BF004CCDA}" srcOrd="3" destOrd="0" presId="urn:microsoft.com/office/officeart/2005/8/layout/list1"/>
    <dgm:cxn modelId="{F9762A96-26FF-4845-AB0C-59DA3787D4A0}" type="presParOf" srcId="{F26A13A8-DD25-4322-9429-030200114EBE}" destId="{5457A058-D11C-4DF1-B7EC-A3152026AAE5}" srcOrd="4" destOrd="0" presId="urn:microsoft.com/office/officeart/2005/8/layout/list1"/>
    <dgm:cxn modelId="{EF41390D-334B-4310-9272-6CA900888251}" type="presParOf" srcId="{5457A058-D11C-4DF1-B7EC-A3152026AAE5}" destId="{CA492D71-CA29-46AC-8774-167AE3F7BA0C}" srcOrd="0" destOrd="0" presId="urn:microsoft.com/office/officeart/2005/8/layout/list1"/>
    <dgm:cxn modelId="{57538568-3D53-4C5D-90BB-A92D4CBBF911}" type="presParOf" srcId="{5457A058-D11C-4DF1-B7EC-A3152026AAE5}" destId="{04F64415-3F37-4338-B453-A1E9079D5197}" srcOrd="1" destOrd="0" presId="urn:microsoft.com/office/officeart/2005/8/layout/list1"/>
    <dgm:cxn modelId="{16354DEE-1F98-4281-8ADD-76A175DEE37F}" type="presParOf" srcId="{F26A13A8-DD25-4322-9429-030200114EBE}" destId="{A500C310-73B5-44EF-B04B-D80B373E77EC}" srcOrd="5" destOrd="0" presId="urn:microsoft.com/office/officeart/2005/8/layout/list1"/>
    <dgm:cxn modelId="{C54BFEE3-DD66-4F77-BF2D-1722CC2F65E9}" type="presParOf" srcId="{F26A13A8-DD25-4322-9429-030200114EBE}" destId="{858C2DCE-4E70-4C73-BEBA-32C61F025FE5}" srcOrd="6" destOrd="0" presId="urn:microsoft.com/office/officeart/2005/8/layout/list1"/>
    <dgm:cxn modelId="{20C60CA1-D6D6-4EAB-B64E-58A6D35BA66A}" type="presParOf" srcId="{F26A13A8-DD25-4322-9429-030200114EBE}" destId="{7054D47D-570F-45D5-937B-8661D8AA3697}" srcOrd="7" destOrd="0" presId="urn:microsoft.com/office/officeart/2005/8/layout/list1"/>
    <dgm:cxn modelId="{63DD2477-29C9-4514-B4F1-8FE2535F7390}" type="presParOf" srcId="{F26A13A8-DD25-4322-9429-030200114EBE}" destId="{1F9B408E-DE7B-4C68-8A43-E517E0214D28}" srcOrd="8" destOrd="0" presId="urn:microsoft.com/office/officeart/2005/8/layout/list1"/>
    <dgm:cxn modelId="{4C9642C3-E216-42BB-B157-721C08E3ADE8}" type="presParOf" srcId="{1F9B408E-DE7B-4C68-8A43-E517E0214D28}" destId="{115D7947-E937-40B7-AE5A-7B821F5D4DEA}" srcOrd="0" destOrd="0" presId="urn:microsoft.com/office/officeart/2005/8/layout/list1"/>
    <dgm:cxn modelId="{3EE661C3-BF09-4418-9709-CF5E0BE4037B}" type="presParOf" srcId="{1F9B408E-DE7B-4C68-8A43-E517E0214D28}" destId="{D6D5865E-C214-4F88-BD61-A2A03E714A40}" srcOrd="1" destOrd="0" presId="urn:microsoft.com/office/officeart/2005/8/layout/list1"/>
    <dgm:cxn modelId="{7C2C5A1D-A115-4A61-9CD2-A63FDA2148DB}" type="presParOf" srcId="{F26A13A8-DD25-4322-9429-030200114EBE}" destId="{92544BDB-BAAF-44E0-9AB1-3DBDDCDE1656}" srcOrd="9" destOrd="0" presId="urn:microsoft.com/office/officeart/2005/8/layout/list1"/>
    <dgm:cxn modelId="{25196828-1851-4058-9158-CB93A2FF24D7}" type="presParOf" srcId="{F26A13A8-DD25-4322-9429-030200114EBE}" destId="{24EFCFFF-0B0F-4CA1-9347-5FDA05582976}" srcOrd="10" destOrd="0" presId="urn:microsoft.com/office/officeart/2005/8/layout/list1"/>
    <dgm:cxn modelId="{179D7252-49F6-404E-B1E9-C2912216A1C3}" type="presParOf" srcId="{F26A13A8-DD25-4322-9429-030200114EBE}" destId="{DC355A23-6B73-47BC-A297-1888CB0EE46F}" srcOrd="11" destOrd="0" presId="urn:microsoft.com/office/officeart/2005/8/layout/list1"/>
    <dgm:cxn modelId="{04D6FE34-46A6-4E5E-992D-5BEEDCFED7DD}" type="presParOf" srcId="{F26A13A8-DD25-4322-9429-030200114EBE}" destId="{B141EFFA-6A2E-4FCE-A0AF-A5075FF09CD8}" srcOrd="12" destOrd="0" presId="urn:microsoft.com/office/officeart/2005/8/layout/list1"/>
    <dgm:cxn modelId="{23324948-BFD1-440B-AC85-2CEF89D83E1A}" type="presParOf" srcId="{B141EFFA-6A2E-4FCE-A0AF-A5075FF09CD8}" destId="{0E90B37E-C4C6-4382-8D3B-3FE8F818A63D}" srcOrd="0" destOrd="0" presId="urn:microsoft.com/office/officeart/2005/8/layout/list1"/>
    <dgm:cxn modelId="{4E8CC0F7-80E1-487D-9F1E-A1C253B1DF06}" type="presParOf" srcId="{B141EFFA-6A2E-4FCE-A0AF-A5075FF09CD8}" destId="{B283FECE-8552-41AE-832B-6831AA886238}" srcOrd="1" destOrd="0" presId="urn:microsoft.com/office/officeart/2005/8/layout/list1"/>
    <dgm:cxn modelId="{E5B51B6A-CE37-4F7A-8929-5764B526AA2F}" type="presParOf" srcId="{F26A13A8-DD25-4322-9429-030200114EBE}" destId="{B4EF6759-D432-4966-9CEB-E36B8FDCE5A5}" srcOrd="13" destOrd="0" presId="urn:microsoft.com/office/officeart/2005/8/layout/list1"/>
    <dgm:cxn modelId="{F659DC61-2787-4D92-96DF-FE9DD642CE7A}" type="presParOf" srcId="{F26A13A8-DD25-4322-9429-030200114EBE}" destId="{6E602899-3885-4D55-9D88-0E7F912C2673}" srcOrd="14" destOrd="0" presId="urn:microsoft.com/office/officeart/2005/8/layout/list1"/>
    <dgm:cxn modelId="{5AB0C1E6-0F1A-43B4-82FE-5DAC869D6896}" type="presParOf" srcId="{F26A13A8-DD25-4322-9429-030200114EBE}" destId="{0796577F-EEBD-41C1-8696-4243F716ADE4}" srcOrd="15" destOrd="0" presId="urn:microsoft.com/office/officeart/2005/8/layout/list1"/>
    <dgm:cxn modelId="{694957E7-A951-4D34-8ADF-8374E2F66FE0}" type="presParOf" srcId="{F26A13A8-DD25-4322-9429-030200114EBE}" destId="{604139D8-A5FA-473D-88ED-8AF2538565B8}" srcOrd="16" destOrd="0" presId="urn:microsoft.com/office/officeart/2005/8/layout/list1"/>
    <dgm:cxn modelId="{D1795EC6-78DE-499C-933A-A88160FD9CE7}" type="presParOf" srcId="{604139D8-A5FA-473D-88ED-8AF2538565B8}" destId="{6565480C-5B34-4301-A034-30C70DD65B15}" srcOrd="0" destOrd="0" presId="urn:microsoft.com/office/officeart/2005/8/layout/list1"/>
    <dgm:cxn modelId="{57BC7364-4C78-4C26-ADC4-04C654CE78D7}" type="presParOf" srcId="{604139D8-A5FA-473D-88ED-8AF2538565B8}" destId="{3636AAED-3333-416A-8B1F-AC985CC6779F}" srcOrd="1" destOrd="0" presId="urn:microsoft.com/office/officeart/2005/8/layout/list1"/>
    <dgm:cxn modelId="{8D1AE66F-BF2A-49E9-AC4B-140055EC2055}" type="presParOf" srcId="{F26A13A8-DD25-4322-9429-030200114EBE}" destId="{63ED2876-61D3-440A-A948-D4FA42E58643}" srcOrd="17" destOrd="0" presId="urn:microsoft.com/office/officeart/2005/8/layout/list1"/>
    <dgm:cxn modelId="{3F042BF0-6522-47F3-B004-31D4C1D04B01}" type="presParOf" srcId="{F26A13A8-DD25-4322-9429-030200114EBE}" destId="{4EC4DD2D-2646-4DCF-8F17-FFF9FD03FA83}" srcOrd="18" destOrd="0" presId="urn:microsoft.com/office/officeart/2005/8/layout/list1"/>
    <dgm:cxn modelId="{73A79CC2-858A-4CF4-BAFD-4264927CD33D}" type="presParOf" srcId="{F26A13A8-DD25-4322-9429-030200114EBE}" destId="{F0453B00-C492-45D6-84FC-0DBB7955F7A1}" srcOrd="19" destOrd="0" presId="urn:microsoft.com/office/officeart/2005/8/layout/list1"/>
    <dgm:cxn modelId="{7F65EF7D-3983-4E44-9ED8-F1682C81B419}" type="presParOf" srcId="{F26A13A8-DD25-4322-9429-030200114EBE}" destId="{50CF8847-B168-4C18-AC0F-F00BF9CBE62A}" srcOrd="20" destOrd="0" presId="urn:microsoft.com/office/officeart/2005/8/layout/list1"/>
    <dgm:cxn modelId="{F28B2249-DE39-4EF4-B500-DD1032800D8E}" type="presParOf" srcId="{50CF8847-B168-4C18-AC0F-F00BF9CBE62A}" destId="{CBF1ABF6-8698-4710-BD8F-128911392240}" srcOrd="0" destOrd="0" presId="urn:microsoft.com/office/officeart/2005/8/layout/list1"/>
    <dgm:cxn modelId="{AC1A5C4A-8E1E-4537-A417-AE6479216C32}" type="presParOf" srcId="{50CF8847-B168-4C18-AC0F-F00BF9CBE62A}" destId="{E316483C-73A6-4C21-B21F-5B2A2B3186E9}" srcOrd="1" destOrd="0" presId="urn:microsoft.com/office/officeart/2005/8/layout/list1"/>
    <dgm:cxn modelId="{B284EF60-94A0-468D-B1C1-E3EA1711C675}" type="presParOf" srcId="{F26A13A8-DD25-4322-9429-030200114EBE}" destId="{54C88908-1E45-4284-840E-97F5A4FB122F}" srcOrd="21" destOrd="0" presId="urn:microsoft.com/office/officeart/2005/8/layout/list1"/>
    <dgm:cxn modelId="{F854E29C-11FB-4E78-9B4F-6344254214FB}" type="presParOf" srcId="{F26A13A8-DD25-4322-9429-030200114EBE}" destId="{32954091-04CD-4FB8-87E7-7D610D731A4F}"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9399D3-B1F2-4039-BFC8-1A8D6333FB93}"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AA86F161-B4A3-4C5E-A689-B45E56F181AA}">
      <dgm:prSet custT="1"/>
      <dgm:spPr/>
      <dgm:t>
        <a:bodyPr/>
        <a:lstStyle/>
        <a:p>
          <a:r>
            <a:rPr lang="en-US" sz="1800" dirty="0"/>
            <a:t>Perform hand hygiene and don proper PPE.</a:t>
          </a:r>
        </a:p>
      </dgm:t>
    </dgm:pt>
    <dgm:pt modelId="{E1151E16-4CA7-46D0-8264-47EC77544F0F}" type="parTrans" cxnId="{F2C0CA74-1E0B-45BD-999C-967794BAEA16}">
      <dgm:prSet/>
      <dgm:spPr/>
      <dgm:t>
        <a:bodyPr/>
        <a:lstStyle/>
        <a:p>
          <a:endParaRPr lang="en-US" sz="2400"/>
        </a:p>
      </dgm:t>
    </dgm:pt>
    <dgm:pt modelId="{E45E30DF-37D2-47C9-AFC1-1F8C1548496B}" type="sibTrans" cxnId="{F2C0CA74-1E0B-45BD-999C-967794BAEA16}">
      <dgm:prSet custT="1"/>
      <dgm:spPr/>
      <dgm:t>
        <a:bodyPr/>
        <a:lstStyle/>
        <a:p>
          <a:endParaRPr lang="en-US" sz="700"/>
        </a:p>
      </dgm:t>
    </dgm:pt>
    <dgm:pt modelId="{37C972F3-85E8-4FB1-A67D-811FA5708479}">
      <dgm:prSet custT="1"/>
      <dgm:spPr/>
      <dgm:t>
        <a:bodyPr/>
        <a:lstStyle/>
        <a:p>
          <a:r>
            <a:rPr lang="en-US" sz="1800" dirty="0"/>
            <a:t>Explain the procedure to the child and family and ensure that they agree to treatment</a:t>
          </a:r>
        </a:p>
      </dgm:t>
    </dgm:pt>
    <dgm:pt modelId="{15776C28-6D24-4980-AC1E-5D7ABA1E390D}" type="parTrans" cxnId="{CDCBAC90-31A3-4011-9424-94D55C8FD915}">
      <dgm:prSet/>
      <dgm:spPr/>
      <dgm:t>
        <a:bodyPr/>
        <a:lstStyle/>
        <a:p>
          <a:endParaRPr lang="en-US" sz="2400"/>
        </a:p>
      </dgm:t>
    </dgm:pt>
    <dgm:pt modelId="{9158C51C-265A-45D8-A993-16B235BFFC50}" type="sibTrans" cxnId="{CDCBAC90-31A3-4011-9424-94D55C8FD915}">
      <dgm:prSet custT="1"/>
      <dgm:spPr/>
      <dgm:t>
        <a:bodyPr/>
        <a:lstStyle/>
        <a:p>
          <a:endParaRPr lang="en-US" sz="700"/>
        </a:p>
      </dgm:t>
    </dgm:pt>
    <dgm:pt modelId="{3F3D0AD1-2D62-427A-9D84-95CB2BABA190}">
      <dgm:prSet custT="1"/>
      <dgm:spPr/>
      <dgm:t>
        <a:bodyPr/>
        <a:lstStyle/>
        <a:p>
          <a:r>
            <a:rPr lang="en-US" sz="1800" dirty="0"/>
            <a:t>Place the selected oxygen device on the infant or child</a:t>
          </a:r>
        </a:p>
      </dgm:t>
    </dgm:pt>
    <dgm:pt modelId="{C8EC0249-542F-4B6A-AB67-562FF9D227CA}" type="parTrans" cxnId="{E1ED6545-CD0F-47A9-8EA7-C46E3E1B359B}">
      <dgm:prSet/>
      <dgm:spPr/>
      <dgm:t>
        <a:bodyPr/>
        <a:lstStyle/>
        <a:p>
          <a:endParaRPr lang="en-US" sz="2400"/>
        </a:p>
      </dgm:t>
    </dgm:pt>
    <dgm:pt modelId="{E8127683-CAAB-426F-A3DF-CFC572A9DA4B}" type="sibTrans" cxnId="{E1ED6545-CD0F-47A9-8EA7-C46E3E1B359B}">
      <dgm:prSet custT="1"/>
      <dgm:spPr/>
      <dgm:t>
        <a:bodyPr/>
        <a:lstStyle/>
        <a:p>
          <a:endParaRPr lang="en-US" sz="700"/>
        </a:p>
      </dgm:t>
    </dgm:pt>
    <dgm:pt modelId="{D25FCED8-2206-490A-AB06-1AD195161331}">
      <dgm:prSet custT="1"/>
      <dgm:spPr/>
      <dgm:t>
        <a:bodyPr/>
        <a:lstStyle/>
        <a:p>
          <a:r>
            <a:rPr lang="en-US" sz="1800" dirty="0"/>
            <a:t>If one method of oxygen delivery upsets the child, consider changing to another method</a:t>
          </a:r>
        </a:p>
      </dgm:t>
    </dgm:pt>
    <dgm:pt modelId="{3D2F9D0C-D774-47A0-A0D0-C5A30C3AC360}" type="parTrans" cxnId="{0403E2B4-23BA-4427-A0BE-CFE98BD447D9}">
      <dgm:prSet/>
      <dgm:spPr/>
      <dgm:t>
        <a:bodyPr/>
        <a:lstStyle/>
        <a:p>
          <a:endParaRPr lang="en-US" sz="2400"/>
        </a:p>
      </dgm:t>
    </dgm:pt>
    <dgm:pt modelId="{A0C26EF7-6383-46BA-9C71-69838B8E7524}" type="sibTrans" cxnId="{0403E2B4-23BA-4427-A0BE-CFE98BD447D9}">
      <dgm:prSet custT="1"/>
      <dgm:spPr/>
      <dgm:t>
        <a:bodyPr/>
        <a:lstStyle/>
        <a:p>
          <a:endParaRPr lang="en-US" sz="700"/>
        </a:p>
      </dgm:t>
    </dgm:pt>
    <dgm:pt modelId="{1BC1E304-9CB9-43E1-90EC-6FF759DBBF43}">
      <dgm:prSet custT="1"/>
      <dgm:spPr/>
      <dgm:t>
        <a:bodyPr/>
        <a:lstStyle/>
        <a:p>
          <a:r>
            <a:rPr lang="en-US" sz="1800" dirty="0"/>
            <a:t>Adjust the flowmeter to deliver the desired amount of oxygen. Ensure that the liter flow is appropriate for the device.</a:t>
          </a:r>
        </a:p>
      </dgm:t>
    </dgm:pt>
    <dgm:pt modelId="{351803AB-330C-45B8-8071-AC6D24C5530D}" type="parTrans" cxnId="{6606D034-BFF0-46B0-B5E2-87126A0E410B}">
      <dgm:prSet/>
      <dgm:spPr/>
      <dgm:t>
        <a:bodyPr/>
        <a:lstStyle/>
        <a:p>
          <a:endParaRPr lang="en-US" sz="2400"/>
        </a:p>
      </dgm:t>
    </dgm:pt>
    <dgm:pt modelId="{9A1F0540-F190-4DA0-9F33-072EE5BF786B}" type="sibTrans" cxnId="{6606D034-BFF0-46B0-B5E2-87126A0E410B}">
      <dgm:prSet custT="1"/>
      <dgm:spPr/>
      <dgm:t>
        <a:bodyPr/>
        <a:lstStyle/>
        <a:p>
          <a:endParaRPr lang="en-US" sz="700"/>
        </a:p>
      </dgm:t>
    </dgm:pt>
    <dgm:pt modelId="{4A90070F-8777-4E03-9EDF-C57BA801CF51}">
      <dgm:prSet custT="1"/>
      <dgm:spPr/>
      <dgm:t>
        <a:bodyPr/>
        <a:lstStyle/>
        <a:p>
          <a:r>
            <a:rPr lang="en-US" sz="1800" dirty="0"/>
            <a:t>Apply the oxygen delivery device</a:t>
          </a:r>
        </a:p>
      </dgm:t>
    </dgm:pt>
    <dgm:pt modelId="{D9A2F7A5-67E5-49B1-BC4B-62C094EB874A}" type="parTrans" cxnId="{D7FC60D0-5336-4E85-BF89-736D4658F2EC}">
      <dgm:prSet/>
      <dgm:spPr/>
      <dgm:t>
        <a:bodyPr/>
        <a:lstStyle/>
        <a:p>
          <a:endParaRPr lang="en-US" sz="2400"/>
        </a:p>
      </dgm:t>
    </dgm:pt>
    <dgm:pt modelId="{4358E264-E695-4734-975C-059A4D918FE2}" type="sibTrans" cxnId="{D7FC60D0-5336-4E85-BF89-736D4658F2EC}">
      <dgm:prSet custT="1"/>
      <dgm:spPr/>
      <dgm:t>
        <a:bodyPr/>
        <a:lstStyle/>
        <a:p>
          <a:endParaRPr lang="en-US" sz="700"/>
        </a:p>
      </dgm:t>
    </dgm:pt>
    <dgm:pt modelId="{8280E7C8-FF1F-41C1-BC92-ADE7D793B593}">
      <dgm:prSet custT="1"/>
      <dgm:spPr/>
      <dgm:t>
        <a:bodyPr/>
        <a:lstStyle/>
        <a:p>
          <a:r>
            <a:rPr lang="en-US" sz="1800" dirty="0"/>
            <a:t>Discard supplies, remove personal protective equipment (PPE), and perform hand hygiene </a:t>
          </a:r>
        </a:p>
      </dgm:t>
    </dgm:pt>
    <dgm:pt modelId="{C25D1BF3-40CB-4642-85F1-146A4AD849FE}" type="parTrans" cxnId="{9661DD2F-0402-40DD-8D62-A4AF2113BB15}">
      <dgm:prSet/>
      <dgm:spPr/>
      <dgm:t>
        <a:bodyPr/>
        <a:lstStyle/>
        <a:p>
          <a:endParaRPr lang="en-US" sz="2400"/>
        </a:p>
      </dgm:t>
    </dgm:pt>
    <dgm:pt modelId="{A926343A-0828-45A4-AC21-FB8459039B9C}" type="sibTrans" cxnId="{9661DD2F-0402-40DD-8D62-A4AF2113BB15}">
      <dgm:prSet custT="1"/>
      <dgm:spPr/>
      <dgm:t>
        <a:bodyPr/>
        <a:lstStyle/>
        <a:p>
          <a:endParaRPr lang="en-US" sz="700"/>
        </a:p>
      </dgm:t>
    </dgm:pt>
    <dgm:pt modelId="{077DC5A9-52BA-4E67-A523-790AD0F48857}">
      <dgm:prSet custT="1"/>
      <dgm:spPr/>
      <dgm:t>
        <a:bodyPr/>
        <a:lstStyle/>
        <a:p>
          <a:r>
            <a:rPr lang="en-US" sz="1800" dirty="0"/>
            <a:t>Document the procedure in the child’s record</a:t>
          </a:r>
        </a:p>
      </dgm:t>
    </dgm:pt>
    <dgm:pt modelId="{1085B327-A12D-4C7F-ADB0-B8A6F4F0F116}" type="parTrans" cxnId="{B0F2665C-98EF-432B-BB7B-43A0E9506B9B}">
      <dgm:prSet/>
      <dgm:spPr/>
      <dgm:t>
        <a:bodyPr/>
        <a:lstStyle/>
        <a:p>
          <a:endParaRPr lang="en-US" sz="2400"/>
        </a:p>
      </dgm:t>
    </dgm:pt>
    <dgm:pt modelId="{5D9C4AEE-9C87-45B3-A256-F452BDD90F93}" type="sibTrans" cxnId="{B0F2665C-98EF-432B-BB7B-43A0E9506B9B}">
      <dgm:prSet/>
      <dgm:spPr/>
      <dgm:t>
        <a:bodyPr/>
        <a:lstStyle/>
        <a:p>
          <a:endParaRPr lang="en-US" sz="2400"/>
        </a:p>
      </dgm:t>
    </dgm:pt>
    <dgm:pt modelId="{97D4A30D-F38E-4803-BEED-451666C09BCE}" type="pres">
      <dgm:prSet presAssocID="{F89399D3-B1F2-4039-BFC8-1A8D6333FB93}" presName="Name0" presStyleCnt="0">
        <dgm:presLayoutVars>
          <dgm:dir/>
          <dgm:resizeHandles val="exact"/>
        </dgm:presLayoutVars>
      </dgm:prSet>
      <dgm:spPr/>
    </dgm:pt>
    <dgm:pt modelId="{BCF1027D-3C1F-4A85-B913-41070243AC0D}" type="pres">
      <dgm:prSet presAssocID="{AA86F161-B4A3-4C5E-A689-B45E56F181AA}" presName="node" presStyleLbl="node1" presStyleIdx="0" presStyleCnt="8">
        <dgm:presLayoutVars>
          <dgm:bulletEnabled val="1"/>
        </dgm:presLayoutVars>
      </dgm:prSet>
      <dgm:spPr/>
    </dgm:pt>
    <dgm:pt modelId="{BE3E1382-19E4-4950-B5EB-ABA48750CDB4}" type="pres">
      <dgm:prSet presAssocID="{E45E30DF-37D2-47C9-AFC1-1F8C1548496B}" presName="sibTrans" presStyleLbl="sibTrans1D1" presStyleIdx="0" presStyleCnt="7"/>
      <dgm:spPr/>
    </dgm:pt>
    <dgm:pt modelId="{DE76D122-ABB4-430A-AAE2-90C9542E7FBC}" type="pres">
      <dgm:prSet presAssocID="{E45E30DF-37D2-47C9-AFC1-1F8C1548496B}" presName="connectorText" presStyleLbl="sibTrans1D1" presStyleIdx="0" presStyleCnt="7"/>
      <dgm:spPr/>
    </dgm:pt>
    <dgm:pt modelId="{5E26ECA6-0CC1-4618-A782-F7E11B10A4F5}" type="pres">
      <dgm:prSet presAssocID="{37C972F3-85E8-4FB1-A67D-811FA5708479}" presName="node" presStyleLbl="node1" presStyleIdx="1" presStyleCnt="8">
        <dgm:presLayoutVars>
          <dgm:bulletEnabled val="1"/>
        </dgm:presLayoutVars>
      </dgm:prSet>
      <dgm:spPr/>
    </dgm:pt>
    <dgm:pt modelId="{4C67784A-8A8C-4EAA-995D-7683B11C6665}" type="pres">
      <dgm:prSet presAssocID="{9158C51C-265A-45D8-A993-16B235BFFC50}" presName="sibTrans" presStyleLbl="sibTrans1D1" presStyleIdx="1" presStyleCnt="7"/>
      <dgm:spPr/>
    </dgm:pt>
    <dgm:pt modelId="{561E2E20-C620-40EE-BE6D-31027679DD04}" type="pres">
      <dgm:prSet presAssocID="{9158C51C-265A-45D8-A993-16B235BFFC50}" presName="connectorText" presStyleLbl="sibTrans1D1" presStyleIdx="1" presStyleCnt="7"/>
      <dgm:spPr/>
    </dgm:pt>
    <dgm:pt modelId="{4FF4889E-1EDE-49DC-A4B1-D3C9942ABE1D}" type="pres">
      <dgm:prSet presAssocID="{3F3D0AD1-2D62-427A-9D84-95CB2BABA190}" presName="node" presStyleLbl="node1" presStyleIdx="2" presStyleCnt="8">
        <dgm:presLayoutVars>
          <dgm:bulletEnabled val="1"/>
        </dgm:presLayoutVars>
      </dgm:prSet>
      <dgm:spPr/>
    </dgm:pt>
    <dgm:pt modelId="{78267ADC-D607-4C13-AFF5-FC385226DC68}" type="pres">
      <dgm:prSet presAssocID="{E8127683-CAAB-426F-A3DF-CFC572A9DA4B}" presName="sibTrans" presStyleLbl="sibTrans1D1" presStyleIdx="2" presStyleCnt="7"/>
      <dgm:spPr/>
    </dgm:pt>
    <dgm:pt modelId="{D9DA6B9F-0BCF-47FE-8591-3A6EE0895EAD}" type="pres">
      <dgm:prSet presAssocID="{E8127683-CAAB-426F-A3DF-CFC572A9DA4B}" presName="connectorText" presStyleLbl="sibTrans1D1" presStyleIdx="2" presStyleCnt="7"/>
      <dgm:spPr/>
    </dgm:pt>
    <dgm:pt modelId="{9609D3E5-A036-46B5-A027-D3F735A01423}" type="pres">
      <dgm:prSet presAssocID="{D25FCED8-2206-490A-AB06-1AD195161331}" presName="node" presStyleLbl="node1" presStyleIdx="3" presStyleCnt="8">
        <dgm:presLayoutVars>
          <dgm:bulletEnabled val="1"/>
        </dgm:presLayoutVars>
      </dgm:prSet>
      <dgm:spPr/>
    </dgm:pt>
    <dgm:pt modelId="{E20B5A19-0E79-45D0-863C-499C639AE799}" type="pres">
      <dgm:prSet presAssocID="{A0C26EF7-6383-46BA-9C71-69838B8E7524}" presName="sibTrans" presStyleLbl="sibTrans1D1" presStyleIdx="3" presStyleCnt="7"/>
      <dgm:spPr/>
    </dgm:pt>
    <dgm:pt modelId="{7A78BA64-09A6-4372-9865-EDADDBCD9304}" type="pres">
      <dgm:prSet presAssocID="{A0C26EF7-6383-46BA-9C71-69838B8E7524}" presName="connectorText" presStyleLbl="sibTrans1D1" presStyleIdx="3" presStyleCnt="7"/>
      <dgm:spPr/>
    </dgm:pt>
    <dgm:pt modelId="{288E6F71-DEA2-4D9C-A29F-79735429B4B9}" type="pres">
      <dgm:prSet presAssocID="{1BC1E304-9CB9-43E1-90EC-6FF759DBBF43}" presName="node" presStyleLbl="node1" presStyleIdx="4" presStyleCnt="8" custScaleY="120712">
        <dgm:presLayoutVars>
          <dgm:bulletEnabled val="1"/>
        </dgm:presLayoutVars>
      </dgm:prSet>
      <dgm:spPr/>
    </dgm:pt>
    <dgm:pt modelId="{F03FD6F5-2D68-4232-9DDC-BE6F7592240B}" type="pres">
      <dgm:prSet presAssocID="{9A1F0540-F190-4DA0-9F33-072EE5BF786B}" presName="sibTrans" presStyleLbl="sibTrans1D1" presStyleIdx="4" presStyleCnt="7"/>
      <dgm:spPr/>
    </dgm:pt>
    <dgm:pt modelId="{F10E3332-F1C4-46A1-9A9E-CF017C70C30C}" type="pres">
      <dgm:prSet presAssocID="{9A1F0540-F190-4DA0-9F33-072EE5BF786B}" presName="connectorText" presStyleLbl="sibTrans1D1" presStyleIdx="4" presStyleCnt="7"/>
      <dgm:spPr/>
    </dgm:pt>
    <dgm:pt modelId="{E3ADC749-8CD2-4180-8AA6-097D1919115D}" type="pres">
      <dgm:prSet presAssocID="{4A90070F-8777-4E03-9EDF-C57BA801CF51}" presName="node" presStyleLbl="node1" presStyleIdx="5" presStyleCnt="8">
        <dgm:presLayoutVars>
          <dgm:bulletEnabled val="1"/>
        </dgm:presLayoutVars>
      </dgm:prSet>
      <dgm:spPr/>
    </dgm:pt>
    <dgm:pt modelId="{76058236-17D7-4364-B838-D9DD2BE5C331}" type="pres">
      <dgm:prSet presAssocID="{4358E264-E695-4734-975C-059A4D918FE2}" presName="sibTrans" presStyleLbl="sibTrans1D1" presStyleIdx="5" presStyleCnt="7"/>
      <dgm:spPr/>
    </dgm:pt>
    <dgm:pt modelId="{ADCD3FCF-8103-4A41-801A-10A541DF9BDC}" type="pres">
      <dgm:prSet presAssocID="{4358E264-E695-4734-975C-059A4D918FE2}" presName="connectorText" presStyleLbl="sibTrans1D1" presStyleIdx="5" presStyleCnt="7"/>
      <dgm:spPr/>
    </dgm:pt>
    <dgm:pt modelId="{E69CA5B7-4BD3-41A7-B736-26905A5A2B35}" type="pres">
      <dgm:prSet presAssocID="{8280E7C8-FF1F-41C1-BC92-ADE7D793B593}" presName="node" presStyleLbl="node1" presStyleIdx="6" presStyleCnt="8">
        <dgm:presLayoutVars>
          <dgm:bulletEnabled val="1"/>
        </dgm:presLayoutVars>
      </dgm:prSet>
      <dgm:spPr/>
    </dgm:pt>
    <dgm:pt modelId="{851984F6-9C95-4F62-B5C0-206CF9A080F1}" type="pres">
      <dgm:prSet presAssocID="{A926343A-0828-45A4-AC21-FB8459039B9C}" presName="sibTrans" presStyleLbl="sibTrans1D1" presStyleIdx="6" presStyleCnt="7"/>
      <dgm:spPr/>
    </dgm:pt>
    <dgm:pt modelId="{8737BF36-5518-47F2-8C73-252F53DBCECE}" type="pres">
      <dgm:prSet presAssocID="{A926343A-0828-45A4-AC21-FB8459039B9C}" presName="connectorText" presStyleLbl="sibTrans1D1" presStyleIdx="6" presStyleCnt="7"/>
      <dgm:spPr/>
    </dgm:pt>
    <dgm:pt modelId="{72803279-64AB-45EA-B1AA-C7DEA233C3B0}" type="pres">
      <dgm:prSet presAssocID="{077DC5A9-52BA-4E67-A523-790AD0F48857}" presName="node" presStyleLbl="node1" presStyleIdx="7" presStyleCnt="8">
        <dgm:presLayoutVars>
          <dgm:bulletEnabled val="1"/>
        </dgm:presLayoutVars>
      </dgm:prSet>
      <dgm:spPr/>
    </dgm:pt>
  </dgm:ptLst>
  <dgm:cxnLst>
    <dgm:cxn modelId="{64BCD604-D6C1-48BC-90E9-00E96AF8FA92}" type="presOf" srcId="{1BC1E304-9CB9-43E1-90EC-6FF759DBBF43}" destId="{288E6F71-DEA2-4D9C-A29F-79735429B4B9}" srcOrd="0" destOrd="0" presId="urn:microsoft.com/office/officeart/2016/7/layout/RepeatingBendingProcessNew"/>
    <dgm:cxn modelId="{1BF5AC08-B286-47CB-AF4C-B7F3FFF96818}" type="presOf" srcId="{AA86F161-B4A3-4C5E-A689-B45E56F181AA}" destId="{BCF1027D-3C1F-4A85-B913-41070243AC0D}" srcOrd="0" destOrd="0" presId="urn:microsoft.com/office/officeart/2016/7/layout/RepeatingBendingProcessNew"/>
    <dgm:cxn modelId="{8B38951B-4339-49F0-9FE4-27F26896FB06}" type="presOf" srcId="{E45E30DF-37D2-47C9-AFC1-1F8C1548496B}" destId="{BE3E1382-19E4-4950-B5EB-ABA48750CDB4}" srcOrd="0" destOrd="0" presId="urn:microsoft.com/office/officeart/2016/7/layout/RepeatingBendingProcessNew"/>
    <dgm:cxn modelId="{BCA9BC1D-9F85-46B7-9871-5290C65A0EC4}" type="presOf" srcId="{077DC5A9-52BA-4E67-A523-790AD0F48857}" destId="{72803279-64AB-45EA-B1AA-C7DEA233C3B0}" srcOrd="0" destOrd="0" presId="urn:microsoft.com/office/officeart/2016/7/layout/RepeatingBendingProcessNew"/>
    <dgm:cxn modelId="{84C7FC2C-9DFF-46D4-A1ED-030F0ED660EE}" type="presOf" srcId="{4358E264-E695-4734-975C-059A4D918FE2}" destId="{76058236-17D7-4364-B838-D9DD2BE5C331}" srcOrd="0" destOrd="0" presId="urn:microsoft.com/office/officeart/2016/7/layout/RepeatingBendingProcessNew"/>
    <dgm:cxn modelId="{47C2AA2F-1527-4F38-A5B6-283FDD3FBDC6}" type="presOf" srcId="{E8127683-CAAB-426F-A3DF-CFC572A9DA4B}" destId="{D9DA6B9F-0BCF-47FE-8591-3A6EE0895EAD}" srcOrd="1" destOrd="0" presId="urn:microsoft.com/office/officeart/2016/7/layout/RepeatingBendingProcessNew"/>
    <dgm:cxn modelId="{9661DD2F-0402-40DD-8D62-A4AF2113BB15}" srcId="{F89399D3-B1F2-4039-BFC8-1A8D6333FB93}" destId="{8280E7C8-FF1F-41C1-BC92-ADE7D793B593}" srcOrd="6" destOrd="0" parTransId="{C25D1BF3-40CB-4642-85F1-146A4AD849FE}" sibTransId="{A926343A-0828-45A4-AC21-FB8459039B9C}"/>
    <dgm:cxn modelId="{6606D034-BFF0-46B0-B5E2-87126A0E410B}" srcId="{F89399D3-B1F2-4039-BFC8-1A8D6333FB93}" destId="{1BC1E304-9CB9-43E1-90EC-6FF759DBBF43}" srcOrd="4" destOrd="0" parTransId="{351803AB-330C-45B8-8071-AC6D24C5530D}" sibTransId="{9A1F0540-F190-4DA0-9F33-072EE5BF786B}"/>
    <dgm:cxn modelId="{F3A2753A-C4D0-41FE-BD80-7D9110144A82}" type="presOf" srcId="{9A1F0540-F190-4DA0-9F33-072EE5BF786B}" destId="{F03FD6F5-2D68-4232-9DDC-BE6F7592240B}" srcOrd="0" destOrd="0" presId="urn:microsoft.com/office/officeart/2016/7/layout/RepeatingBendingProcessNew"/>
    <dgm:cxn modelId="{3D48CB3E-4BAE-4E65-A735-C7754855FD3A}" type="presOf" srcId="{D25FCED8-2206-490A-AB06-1AD195161331}" destId="{9609D3E5-A036-46B5-A027-D3F735A01423}" srcOrd="0" destOrd="0" presId="urn:microsoft.com/office/officeart/2016/7/layout/RepeatingBendingProcessNew"/>
    <dgm:cxn modelId="{A76BDE3E-E9A8-4013-9357-9BD9DE286C28}" type="presOf" srcId="{9A1F0540-F190-4DA0-9F33-072EE5BF786B}" destId="{F10E3332-F1C4-46A1-9A9E-CF017C70C30C}" srcOrd="1" destOrd="0" presId="urn:microsoft.com/office/officeart/2016/7/layout/RepeatingBendingProcessNew"/>
    <dgm:cxn modelId="{B0F2665C-98EF-432B-BB7B-43A0E9506B9B}" srcId="{F89399D3-B1F2-4039-BFC8-1A8D6333FB93}" destId="{077DC5A9-52BA-4E67-A523-790AD0F48857}" srcOrd="7" destOrd="0" parTransId="{1085B327-A12D-4C7F-ADB0-B8A6F4F0F116}" sibTransId="{5D9C4AEE-9C87-45B3-A256-F452BDD90F93}"/>
    <dgm:cxn modelId="{E3D20A42-EA86-4060-AA76-49A21C1928BB}" type="presOf" srcId="{9158C51C-265A-45D8-A993-16B235BFFC50}" destId="{561E2E20-C620-40EE-BE6D-31027679DD04}" srcOrd="1" destOrd="0" presId="urn:microsoft.com/office/officeart/2016/7/layout/RepeatingBendingProcessNew"/>
    <dgm:cxn modelId="{E1ED6545-CD0F-47A9-8EA7-C46E3E1B359B}" srcId="{F89399D3-B1F2-4039-BFC8-1A8D6333FB93}" destId="{3F3D0AD1-2D62-427A-9D84-95CB2BABA190}" srcOrd="2" destOrd="0" parTransId="{C8EC0249-542F-4B6A-AB67-562FF9D227CA}" sibTransId="{E8127683-CAAB-426F-A3DF-CFC572A9DA4B}"/>
    <dgm:cxn modelId="{068BC145-B7F4-4BCB-8DE6-7806E2BDB4A2}" type="presOf" srcId="{8280E7C8-FF1F-41C1-BC92-ADE7D793B593}" destId="{E69CA5B7-4BD3-41A7-B736-26905A5A2B35}" srcOrd="0" destOrd="0" presId="urn:microsoft.com/office/officeart/2016/7/layout/RepeatingBendingProcessNew"/>
    <dgm:cxn modelId="{0EF5B66A-E190-4335-B291-97D26C9C67F1}" type="presOf" srcId="{F89399D3-B1F2-4039-BFC8-1A8D6333FB93}" destId="{97D4A30D-F38E-4803-BEED-451666C09BCE}" srcOrd="0" destOrd="0" presId="urn:microsoft.com/office/officeart/2016/7/layout/RepeatingBendingProcessNew"/>
    <dgm:cxn modelId="{69C60D6F-7EA7-4071-AF85-7B8FF0D96F6C}" type="presOf" srcId="{E8127683-CAAB-426F-A3DF-CFC572A9DA4B}" destId="{78267ADC-D607-4C13-AFF5-FC385226DC68}" srcOrd="0" destOrd="0" presId="urn:microsoft.com/office/officeart/2016/7/layout/RepeatingBendingProcessNew"/>
    <dgm:cxn modelId="{F2C0CA74-1E0B-45BD-999C-967794BAEA16}" srcId="{F89399D3-B1F2-4039-BFC8-1A8D6333FB93}" destId="{AA86F161-B4A3-4C5E-A689-B45E56F181AA}" srcOrd="0" destOrd="0" parTransId="{E1151E16-4CA7-46D0-8264-47EC77544F0F}" sibTransId="{E45E30DF-37D2-47C9-AFC1-1F8C1548496B}"/>
    <dgm:cxn modelId="{1F401179-E40E-48B5-BCA8-24CB9630DA3C}" type="presOf" srcId="{A0C26EF7-6383-46BA-9C71-69838B8E7524}" destId="{E20B5A19-0E79-45D0-863C-499C639AE799}" srcOrd="0" destOrd="0" presId="urn:microsoft.com/office/officeart/2016/7/layout/RepeatingBendingProcessNew"/>
    <dgm:cxn modelId="{B50A4284-4069-46F1-BCDD-0C49D3F94D29}" type="presOf" srcId="{A0C26EF7-6383-46BA-9C71-69838B8E7524}" destId="{7A78BA64-09A6-4372-9865-EDADDBCD9304}" srcOrd="1" destOrd="0" presId="urn:microsoft.com/office/officeart/2016/7/layout/RepeatingBendingProcessNew"/>
    <dgm:cxn modelId="{46AF3B8A-CEDB-4163-8BB5-E68BDDD7F973}" type="presOf" srcId="{4A90070F-8777-4E03-9EDF-C57BA801CF51}" destId="{E3ADC749-8CD2-4180-8AA6-097D1919115D}" srcOrd="0" destOrd="0" presId="urn:microsoft.com/office/officeart/2016/7/layout/RepeatingBendingProcessNew"/>
    <dgm:cxn modelId="{CDCBAC90-31A3-4011-9424-94D55C8FD915}" srcId="{F89399D3-B1F2-4039-BFC8-1A8D6333FB93}" destId="{37C972F3-85E8-4FB1-A67D-811FA5708479}" srcOrd="1" destOrd="0" parTransId="{15776C28-6D24-4980-AC1E-5D7ABA1E390D}" sibTransId="{9158C51C-265A-45D8-A993-16B235BFFC50}"/>
    <dgm:cxn modelId="{00ED15AF-B1C3-44B2-A4DC-D823EA66095C}" type="presOf" srcId="{E45E30DF-37D2-47C9-AFC1-1F8C1548496B}" destId="{DE76D122-ABB4-430A-AAE2-90C9542E7FBC}" srcOrd="1" destOrd="0" presId="urn:microsoft.com/office/officeart/2016/7/layout/RepeatingBendingProcessNew"/>
    <dgm:cxn modelId="{0403E2B4-23BA-4427-A0BE-CFE98BD447D9}" srcId="{F89399D3-B1F2-4039-BFC8-1A8D6333FB93}" destId="{D25FCED8-2206-490A-AB06-1AD195161331}" srcOrd="3" destOrd="0" parTransId="{3D2F9D0C-D774-47A0-A0D0-C5A30C3AC360}" sibTransId="{A0C26EF7-6383-46BA-9C71-69838B8E7524}"/>
    <dgm:cxn modelId="{DF4AF4BB-3812-43DD-AC52-2E3B22AF877E}" type="presOf" srcId="{A926343A-0828-45A4-AC21-FB8459039B9C}" destId="{8737BF36-5518-47F2-8C73-252F53DBCECE}" srcOrd="1" destOrd="0" presId="urn:microsoft.com/office/officeart/2016/7/layout/RepeatingBendingProcessNew"/>
    <dgm:cxn modelId="{D7FC60D0-5336-4E85-BF89-736D4658F2EC}" srcId="{F89399D3-B1F2-4039-BFC8-1A8D6333FB93}" destId="{4A90070F-8777-4E03-9EDF-C57BA801CF51}" srcOrd="5" destOrd="0" parTransId="{D9A2F7A5-67E5-49B1-BC4B-62C094EB874A}" sibTransId="{4358E264-E695-4734-975C-059A4D918FE2}"/>
    <dgm:cxn modelId="{2534F6D2-849F-461B-944B-C044ACA7EDE6}" type="presOf" srcId="{A926343A-0828-45A4-AC21-FB8459039B9C}" destId="{851984F6-9C95-4F62-B5C0-206CF9A080F1}" srcOrd="0" destOrd="0" presId="urn:microsoft.com/office/officeart/2016/7/layout/RepeatingBendingProcessNew"/>
    <dgm:cxn modelId="{18338CE7-1F06-47C9-B9E9-5D538D02FF21}" type="presOf" srcId="{9158C51C-265A-45D8-A993-16B235BFFC50}" destId="{4C67784A-8A8C-4EAA-995D-7683B11C6665}" srcOrd="0" destOrd="0" presId="urn:microsoft.com/office/officeart/2016/7/layout/RepeatingBendingProcessNew"/>
    <dgm:cxn modelId="{14FF39ED-5CC0-4992-A151-CED03448E53A}" type="presOf" srcId="{4358E264-E695-4734-975C-059A4D918FE2}" destId="{ADCD3FCF-8103-4A41-801A-10A541DF9BDC}" srcOrd="1" destOrd="0" presId="urn:microsoft.com/office/officeart/2016/7/layout/RepeatingBendingProcessNew"/>
    <dgm:cxn modelId="{AD6813F2-4A66-486F-A0CF-E66E45C47428}" type="presOf" srcId="{37C972F3-85E8-4FB1-A67D-811FA5708479}" destId="{5E26ECA6-0CC1-4618-A782-F7E11B10A4F5}" srcOrd="0" destOrd="0" presId="urn:microsoft.com/office/officeart/2016/7/layout/RepeatingBendingProcessNew"/>
    <dgm:cxn modelId="{CAC843FA-A577-4899-A65E-D800DBC2B9CA}" type="presOf" srcId="{3F3D0AD1-2D62-427A-9D84-95CB2BABA190}" destId="{4FF4889E-1EDE-49DC-A4B1-D3C9942ABE1D}" srcOrd="0" destOrd="0" presId="urn:microsoft.com/office/officeart/2016/7/layout/RepeatingBendingProcessNew"/>
    <dgm:cxn modelId="{5B4B5E89-FE3B-4DE2-A453-81B6B2830C5E}" type="presParOf" srcId="{97D4A30D-F38E-4803-BEED-451666C09BCE}" destId="{BCF1027D-3C1F-4A85-B913-41070243AC0D}" srcOrd="0" destOrd="0" presId="urn:microsoft.com/office/officeart/2016/7/layout/RepeatingBendingProcessNew"/>
    <dgm:cxn modelId="{3C20158C-B4C6-44A9-B789-E1398C4F0762}" type="presParOf" srcId="{97D4A30D-F38E-4803-BEED-451666C09BCE}" destId="{BE3E1382-19E4-4950-B5EB-ABA48750CDB4}" srcOrd="1" destOrd="0" presId="urn:microsoft.com/office/officeart/2016/7/layout/RepeatingBendingProcessNew"/>
    <dgm:cxn modelId="{773AF149-8383-4498-AAC4-3EC16E11880C}" type="presParOf" srcId="{BE3E1382-19E4-4950-B5EB-ABA48750CDB4}" destId="{DE76D122-ABB4-430A-AAE2-90C9542E7FBC}" srcOrd="0" destOrd="0" presId="urn:microsoft.com/office/officeart/2016/7/layout/RepeatingBendingProcessNew"/>
    <dgm:cxn modelId="{8F81F76D-180D-4CC0-B336-563CF2F551B5}" type="presParOf" srcId="{97D4A30D-F38E-4803-BEED-451666C09BCE}" destId="{5E26ECA6-0CC1-4618-A782-F7E11B10A4F5}" srcOrd="2" destOrd="0" presId="urn:microsoft.com/office/officeart/2016/7/layout/RepeatingBendingProcessNew"/>
    <dgm:cxn modelId="{941A8C0C-F3C9-44B9-BF46-77FCC979DDB2}" type="presParOf" srcId="{97D4A30D-F38E-4803-BEED-451666C09BCE}" destId="{4C67784A-8A8C-4EAA-995D-7683B11C6665}" srcOrd="3" destOrd="0" presId="urn:microsoft.com/office/officeart/2016/7/layout/RepeatingBendingProcessNew"/>
    <dgm:cxn modelId="{568EFA9F-6E31-4C9D-A7B5-C2BB9E3B2274}" type="presParOf" srcId="{4C67784A-8A8C-4EAA-995D-7683B11C6665}" destId="{561E2E20-C620-40EE-BE6D-31027679DD04}" srcOrd="0" destOrd="0" presId="urn:microsoft.com/office/officeart/2016/7/layout/RepeatingBendingProcessNew"/>
    <dgm:cxn modelId="{26407854-D411-46FB-8B89-FC85687297AB}" type="presParOf" srcId="{97D4A30D-F38E-4803-BEED-451666C09BCE}" destId="{4FF4889E-1EDE-49DC-A4B1-D3C9942ABE1D}" srcOrd="4" destOrd="0" presId="urn:microsoft.com/office/officeart/2016/7/layout/RepeatingBendingProcessNew"/>
    <dgm:cxn modelId="{8455ECB2-4EF5-44E0-8AC7-89293A175AA8}" type="presParOf" srcId="{97D4A30D-F38E-4803-BEED-451666C09BCE}" destId="{78267ADC-D607-4C13-AFF5-FC385226DC68}" srcOrd="5" destOrd="0" presId="urn:microsoft.com/office/officeart/2016/7/layout/RepeatingBendingProcessNew"/>
    <dgm:cxn modelId="{027115EA-EACF-49C3-96C3-9389762F8F8C}" type="presParOf" srcId="{78267ADC-D607-4C13-AFF5-FC385226DC68}" destId="{D9DA6B9F-0BCF-47FE-8591-3A6EE0895EAD}" srcOrd="0" destOrd="0" presId="urn:microsoft.com/office/officeart/2016/7/layout/RepeatingBendingProcessNew"/>
    <dgm:cxn modelId="{C6DCAA78-31BF-413E-8BD3-FE5FBB855761}" type="presParOf" srcId="{97D4A30D-F38E-4803-BEED-451666C09BCE}" destId="{9609D3E5-A036-46B5-A027-D3F735A01423}" srcOrd="6" destOrd="0" presId="urn:microsoft.com/office/officeart/2016/7/layout/RepeatingBendingProcessNew"/>
    <dgm:cxn modelId="{7866A527-67F7-46F3-894D-F8706268C2C1}" type="presParOf" srcId="{97D4A30D-F38E-4803-BEED-451666C09BCE}" destId="{E20B5A19-0E79-45D0-863C-499C639AE799}" srcOrd="7" destOrd="0" presId="urn:microsoft.com/office/officeart/2016/7/layout/RepeatingBendingProcessNew"/>
    <dgm:cxn modelId="{F8B21A6A-FCFB-4D67-8A08-56B83ECCC257}" type="presParOf" srcId="{E20B5A19-0E79-45D0-863C-499C639AE799}" destId="{7A78BA64-09A6-4372-9865-EDADDBCD9304}" srcOrd="0" destOrd="0" presId="urn:microsoft.com/office/officeart/2016/7/layout/RepeatingBendingProcessNew"/>
    <dgm:cxn modelId="{3259B441-120A-46D3-A4D5-26E7E13370D6}" type="presParOf" srcId="{97D4A30D-F38E-4803-BEED-451666C09BCE}" destId="{288E6F71-DEA2-4D9C-A29F-79735429B4B9}" srcOrd="8" destOrd="0" presId="urn:microsoft.com/office/officeart/2016/7/layout/RepeatingBendingProcessNew"/>
    <dgm:cxn modelId="{DD4698C9-C0D5-4678-9DE9-17A2ED3198C1}" type="presParOf" srcId="{97D4A30D-F38E-4803-BEED-451666C09BCE}" destId="{F03FD6F5-2D68-4232-9DDC-BE6F7592240B}" srcOrd="9" destOrd="0" presId="urn:microsoft.com/office/officeart/2016/7/layout/RepeatingBendingProcessNew"/>
    <dgm:cxn modelId="{75E738CA-9D36-4573-BD59-FC3E1850E3DE}" type="presParOf" srcId="{F03FD6F5-2D68-4232-9DDC-BE6F7592240B}" destId="{F10E3332-F1C4-46A1-9A9E-CF017C70C30C}" srcOrd="0" destOrd="0" presId="urn:microsoft.com/office/officeart/2016/7/layout/RepeatingBendingProcessNew"/>
    <dgm:cxn modelId="{74BE9E5A-9804-46F9-98A9-1E67FF725AF6}" type="presParOf" srcId="{97D4A30D-F38E-4803-BEED-451666C09BCE}" destId="{E3ADC749-8CD2-4180-8AA6-097D1919115D}" srcOrd="10" destOrd="0" presId="urn:microsoft.com/office/officeart/2016/7/layout/RepeatingBendingProcessNew"/>
    <dgm:cxn modelId="{8646539E-F18A-4734-BEB9-9A6F1F694382}" type="presParOf" srcId="{97D4A30D-F38E-4803-BEED-451666C09BCE}" destId="{76058236-17D7-4364-B838-D9DD2BE5C331}" srcOrd="11" destOrd="0" presId="urn:microsoft.com/office/officeart/2016/7/layout/RepeatingBendingProcessNew"/>
    <dgm:cxn modelId="{0BF133DF-BB2F-4564-9A20-7E3EA3C14565}" type="presParOf" srcId="{76058236-17D7-4364-B838-D9DD2BE5C331}" destId="{ADCD3FCF-8103-4A41-801A-10A541DF9BDC}" srcOrd="0" destOrd="0" presId="urn:microsoft.com/office/officeart/2016/7/layout/RepeatingBendingProcessNew"/>
    <dgm:cxn modelId="{0A169343-7F21-4C04-A4D9-9A3B13A5EAD3}" type="presParOf" srcId="{97D4A30D-F38E-4803-BEED-451666C09BCE}" destId="{E69CA5B7-4BD3-41A7-B736-26905A5A2B35}" srcOrd="12" destOrd="0" presId="urn:microsoft.com/office/officeart/2016/7/layout/RepeatingBendingProcessNew"/>
    <dgm:cxn modelId="{5019E05E-337A-43A3-9120-960F57C82F2D}" type="presParOf" srcId="{97D4A30D-F38E-4803-BEED-451666C09BCE}" destId="{851984F6-9C95-4F62-B5C0-206CF9A080F1}" srcOrd="13" destOrd="0" presId="urn:microsoft.com/office/officeart/2016/7/layout/RepeatingBendingProcessNew"/>
    <dgm:cxn modelId="{C143DB2E-4D0F-41EF-A35D-0F61023E1F14}" type="presParOf" srcId="{851984F6-9C95-4F62-B5C0-206CF9A080F1}" destId="{8737BF36-5518-47F2-8C73-252F53DBCECE}" srcOrd="0" destOrd="0" presId="urn:microsoft.com/office/officeart/2016/7/layout/RepeatingBendingProcessNew"/>
    <dgm:cxn modelId="{37AA50B9-3F3D-4FD7-A780-E0B3DA663428}" type="presParOf" srcId="{97D4A30D-F38E-4803-BEED-451666C09BCE}" destId="{72803279-64AB-45EA-B1AA-C7DEA233C3B0}" srcOrd="1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4A0BD7-BCB6-4D0B-A375-E9570D0D900B}">
      <dsp:nvSpPr>
        <dsp:cNvPr id="0" name=""/>
        <dsp:cNvSpPr/>
      </dsp:nvSpPr>
      <dsp:spPr>
        <a:xfrm>
          <a:off x="0" y="28792"/>
          <a:ext cx="10724154" cy="5276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Nasal cannula (prongs or spectacles)</a:t>
          </a:r>
        </a:p>
      </dsp:txBody>
      <dsp:txXfrm>
        <a:off x="25759" y="54551"/>
        <a:ext cx="10672636" cy="476152"/>
      </dsp:txXfrm>
    </dsp:sp>
    <dsp:sp modelId="{DD0C69D3-7F63-4B0A-816E-202C130B881E}">
      <dsp:nvSpPr>
        <dsp:cNvPr id="0" name=""/>
        <dsp:cNvSpPr/>
      </dsp:nvSpPr>
      <dsp:spPr>
        <a:xfrm>
          <a:off x="0" y="619822"/>
          <a:ext cx="10724154" cy="5276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Nasal catheters </a:t>
          </a:r>
        </a:p>
      </dsp:txBody>
      <dsp:txXfrm>
        <a:off x="25759" y="645581"/>
        <a:ext cx="10672636" cy="476152"/>
      </dsp:txXfrm>
    </dsp:sp>
    <dsp:sp modelId="{0AE5EA99-04ED-4A43-9357-9A81EE729AEA}">
      <dsp:nvSpPr>
        <dsp:cNvPr id="0" name=""/>
        <dsp:cNvSpPr/>
      </dsp:nvSpPr>
      <dsp:spPr>
        <a:xfrm>
          <a:off x="0" y="1210852"/>
          <a:ext cx="10724154" cy="5276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Simple Face mask</a:t>
          </a:r>
        </a:p>
      </dsp:txBody>
      <dsp:txXfrm>
        <a:off x="25759" y="1236611"/>
        <a:ext cx="10672636" cy="476152"/>
      </dsp:txXfrm>
    </dsp:sp>
    <dsp:sp modelId="{D73F158C-B30A-47F1-A2D6-567EE2561C53}">
      <dsp:nvSpPr>
        <dsp:cNvPr id="0" name=""/>
        <dsp:cNvSpPr/>
      </dsp:nvSpPr>
      <dsp:spPr>
        <a:xfrm>
          <a:off x="0" y="1801882"/>
          <a:ext cx="10724154" cy="5276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Partial rebreathing mask </a:t>
          </a:r>
        </a:p>
      </dsp:txBody>
      <dsp:txXfrm>
        <a:off x="25759" y="1827641"/>
        <a:ext cx="10672636" cy="476152"/>
      </dsp:txXfrm>
    </dsp:sp>
    <dsp:sp modelId="{AD25C2DF-33AB-47F7-BD58-DE7FE397CCFC}">
      <dsp:nvSpPr>
        <dsp:cNvPr id="0" name=""/>
        <dsp:cNvSpPr/>
      </dsp:nvSpPr>
      <dsp:spPr>
        <a:xfrm>
          <a:off x="0" y="2392912"/>
          <a:ext cx="10724154" cy="5276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Non rebreathing mask</a:t>
          </a:r>
        </a:p>
      </dsp:txBody>
      <dsp:txXfrm>
        <a:off x="25759" y="2418671"/>
        <a:ext cx="10672636" cy="476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56EFD-01EE-4717-9B74-55F276E78151}">
      <dsp:nvSpPr>
        <dsp:cNvPr id="0" name=""/>
        <dsp:cNvSpPr/>
      </dsp:nvSpPr>
      <dsp:spPr>
        <a:xfrm>
          <a:off x="0" y="13646"/>
          <a:ext cx="10598150" cy="913678"/>
        </a:xfrm>
        <a:prstGeom prst="round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rPr>
            <a:t>3Ps are:</a:t>
          </a:r>
        </a:p>
      </dsp:txBody>
      <dsp:txXfrm>
        <a:off x="44602" y="58248"/>
        <a:ext cx="10508946" cy="824474"/>
      </dsp:txXfrm>
    </dsp:sp>
    <dsp:sp modelId="{B5E05A34-C92A-41BA-9E35-3B8FD326F5CF}">
      <dsp:nvSpPr>
        <dsp:cNvPr id="0" name=""/>
        <dsp:cNvSpPr/>
      </dsp:nvSpPr>
      <dsp:spPr>
        <a:xfrm>
          <a:off x="0" y="927325"/>
          <a:ext cx="10598150" cy="1428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6491"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Purpose </a:t>
          </a:r>
        </a:p>
        <a:p>
          <a:pPr marL="285750" lvl="1" indent="-285750" algn="l" defTabSz="1244600">
            <a:lnSpc>
              <a:spcPct val="90000"/>
            </a:lnSpc>
            <a:spcBef>
              <a:spcPct val="0"/>
            </a:spcBef>
            <a:spcAft>
              <a:spcPct val="20000"/>
            </a:spcAft>
            <a:buChar char="•"/>
          </a:pPr>
          <a:r>
            <a:rPr lang="en-US" sz="2800" kern="1200" dirty="0"/>
            <a:t>Patient</a:t>
          </a:r>
        </a:p>
        <a:p>
          <a:pPr marL="285750" lvl="1" indent="-285750" algn="l" defTabSz="1244600">
            <a:lnSpc>
              <a:spcPct val="90000"/>
            </a:lnSpc>
            <a:spcBef>
              <a:spcPct val="0"/>
            </a:spcBef>
            <a:spcAft>
              <a:spcPct val="20000"/>
            </a:spcAft>
            <a:buChar char="•"/>
          </a:pPr>
          <a:r>
            <a:rPr lang="en-US" sz="2800" kern="1200" dirty="0"/>
            <a:t>Performance </a:t>
          </a:r>
        </a:p>
      </dsp:txBody>
      <dsp:txXfrm>
        <a:off x="0" y="927325"/>
        <a:ext cx="10598150" cy="1428300"/>
      </dsp:txXfrm>
    </dsp:sp>
    <dsp:sp modelId="{2E9AAD65-61E8-4C18-AA4D-B6038FA6FD19}">
      <dsp:nvSpPr>
        <dsp:cNvPr id="0" name=""/>
        <dsp:cNvSpPr/>
      </dsp:nvSpPr>
      <dsp:spPr>
        <a:xfrm>
          <a:off x="0" y="2355624"/>
          <a:ext cx="10598150" cy="91367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Goal is to match the </a:t>
          </a:r>
          <a:r>
            <a:rPr lang="en-US" sz="2300" b="1" kern="1200"/>
            <a:t>performance </a:t>
          </a:r>
          <a:r>
            <a:rPr lang="en-US" sz="2300" kern="1200"/>
            <a:t>characteristics of the equipment to both the objectives of therapy (</a:t>
          </a:r>
          <a:r>
            <a:rPr lang="en-US" sz="2300" b="1" kern="1200"/>
            <a:t>purpose</a:t>
          </a:r>
          <a:r>
            <a:rPr lang="en-US" sz="2300" kern="1200"/>
            <a:t>) and the </a:t>
          </a:r>
          <a:r>
            <a:rPr lang="en-US" sz="2300" b="1" kern="1200"/>
            <a:t>patient</a:t>
          </a:r>
          <a:r>
            <a:rPr lang="en-US" sz="2300" kern="1200"/>
            <a:t>’s special needs</a:t>
          </a:r>
        </a:p>
      </dsp:txBody>
      <dsp:txXfrm>
        <a:off x="44602" y="2400226"/>
        <a:ext cx="10508946" cy="8244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34E914-6C8D-406C-A941-6311C097B753}">
      <dsp:nvSpPr>
        <dsp:cNvPr id="0" name=""/>
        <dsp:cNvSpPr/>
      </dsp:nvSpPr>
      <dsp:spPr>
        <a:xfrm>
          <a:off x="0" y="277748"/>
          <a:ext cx="10515600"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C14BC1-05EF-4B28-8493-26C12C1FCD80}">
      <dsp:nvSpPr>
        <dsp:cNvPr id="0" name=""/>
        <dsp:cNvSpPr/>
      </dsp:nvSpPr>
      <dsp:spPr>
        <a:xfrm>
          <a:off x="525780" y="41588"/>
          <a:ext cx="7360920"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rgbClr val="C00000"/>
              </a:solidFill>
            </a:rPr>
            <a:t>Patient </a:t>
          </a:r>
          <a:r>
            <a:rPr lang="en-US" sz="3200" kern="1200" dirty="0">
              <a:solidFill>
                <a:srgbClr val="C00000"/>
              </a:solidFill>
            </a:rPr>
            <a:t>factors in selection :</a:t>
          </a:r>
        </a:p>
      </dsp:txBody>
      <dsp:txXfrm>
        <a:off x="548837" y="64645"/>
        <a:ext cx="7314806" cy="426206"/>
      </dsp:txXfrm>
    </dsp:sp>
    <dsp:sp modelId="{858C2DCE-4E70-4C73-BEBA-32C61F025FE5}">
      <dsp:nvSpPr>
        <dsp:cNvPr id="0" name=""/>
        <dsp:cNvSpPr/>
      </dsp:nvSpPr>
      <dsp:spPr>
        <a:xfrm>
          <a:off x="0" y="1003508"/>
          <a:ext cx="10515600"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F64415-3F37-4338-B453-A1E9079D5197}">
      <dsp:nvSpPr>
        <dsp:cNvPr id="0" name=""/>
        <dsp:cNvSpPr/>
      </dsp:nvSpPr>
      <dsp:spPr>
        <a:xfrm>
          <a:off x="525780" y="767349"/>
          <a:ext cx="7360920"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a:lnSpc>
              <a:spcPct val="90000"/>
            </a:lnSpc>
            <a:spcBef>
              <a:spcPct val="0"/>
            </a:spcBef>
            <a:spcAft>
              <a:spcPct val="35000"/>
            </a:spcAft>
            <a:buNone/>
          </a:pPr>
          <a:r>
            <a:rPr lang="en-US" sz="2800" kern="1200" dirty="0"/>
            <a:t>Severity and cause of hypoxemia</a:t>
          </a:r>
        </a:p>
      </dsp:txBody>
      <dsp:txXfrm>
        <a:off x="548837" y="790406"/>
        <a:ext cx="7314806" cy="426206"/>
      </dsp:txXfrm>
    </dsp:sp>
    <dsp:sp modelId="{24EFCFFF-0B0F-4CA1-9347-5FDA05582976}">
      <dsp:nvSpPr>
        <dsp:cNvPr id="0" name=""/>
        <dsp:cNvSpPr/>
      </dsp:nvSpPr>
      <dsp:spPr>
        <a:xfrm>
          <a:off x="0" y="1729268"/>
          <a:ext cx="10515600"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D5865E-C214-4F88-BD61-A2A03E714A40}">
      <dsp:nvSpPr>
        <dsp:cNvPr id="0" name=""/>
        <dsp:cNvSpPr/>
      </dsp:nvSpPr>
      <dsp:spPr>
        <a:xfrm>
          <a:off x="525780" y="1493108"/>
          <a:ext cx="7360920"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a:lnSpc>
              <a:spcPct val="90000"/>
            </a:lnSpc>
            <a:spcBef>
              <a:spcPct val="0"/>
            </a:spcBef>
            <a:spcAft>
              <a:spcPct val="35000"/>
            </a:spcAft>
            <a:buNone/>
          </a:pPr>
          <a:r>
            <a:rPr lang="en-US" sz="2800" kern="1200"/>
            <a:t>Patient age group (infant, child, adult)</a:t>
          </a:r>
        </a:p>
      </dsp:txBody>
      <dsp:txXfrm>
        <a:off x="548837" y="1516165"/>
        <a:ext cx="7314806" cy="426206"/>
      </dsp:txXfrm>
    </dsp:sp>
    <dsp:sp modelId="{6E602899-3885-4D55-9D88-0E7F912C2673}">
      <dsp:nvSpPr>
        <dsp:cNvPr id="0" name=""/>
        <dsp:cNvSpPr/>
      </dsp:nvSpPr>
      <dsp:spPr>
        <a:xfrm>
          <a:off x="0" y="2455028"/>
          <a:ext cx="10515600"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83FECE-8552-41AE-832B-6831AA886238}">
      <dsp:nvSpPr>
        <dsp:cNvPr id="0" name=""/>
        <dsp:cNvSpPr/>
      </dsp:nvSpPr>
      <dsp:spPr>
        <a:xfrm>
          <a:off x="525780" y="2218868"/>
          <a:ext cx="7360920"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a:lnSpc>
              <a:spcPct val="90000"/>
            </a:lnSpc>
            <a:spcBef>
              <a:spcPct val="0"/>
            </a:spcBef>
            <a:spcAft>
              <a:spcPct val="35000"/>
            </a:spcAft>
            <a:buNone/>
          </a:pPr>
          <a:r>
            <a:rPr lang="en-US" sz="2800" kern="1200"/>
            <a:t>Degree of consciousness and alertness</a:t>
          </a:r>
        </a:p>
      </dsp:txBody>
      <dsp:txXfrm>
        <a:off x="548837" y="2241925"/>
        <a:ext cx="7314806" cy="426206"/>
      </dsp:txXfrm>
    </dsp:sp>
    <dsp:sp modelId="{4EC4DD2D-2646-4DCF-8F17-FFF9FD03FA83}">
      <dsp:nvSpPr>
        <dsp:cNvPr id="0" name=""/>
        <dsp:cNvSpPr/>
      </dsp:nvSpPr>
      <dsp:spPr>
        <a:xfrm>
          <a:off x="0" y="3180789"/>
          <a:ext cx="10515600"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36AAED-3333-416A-8B1F-AC985CC6779F}">
      <dsp:nvSpPr>
        <dsp:cNvPr id="0" name=""/>
        <dsp:cNvSpPr/>
      </dsp:nvSpPr>
      <dsp:spPr>
        <a:xfrm>
          <a:off x="525780" y="2944629"/>
          <a:ext cx="7360920"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a:lnSpc>
              <a:spcPct val="90000"/>
            </a:lnSpc>
            <a:spcBef>
              <a:spcPct val="0"/>
            </a:spcBef>
            <a:spcAft>
              <a:spcPct val="35000"/>
            </a:spcAft>
            <a:buNone/>
          </a:pPr>
          <a:r>
            <a:rPr lang="en-US" sz="2800" kern="1200"/>
            <a:t>Presence or absence of tracheal airway</a:t>
          </a:r>
        </a:p>
      </dsp:txBody>
      <dsp:txXfrm>
        <a:off x="548837" y="2967686"/>
        <a:ext cx="7314806" cy="426206"/>
      </dsp:txXfrm>
    </dsp:sp>
    <dsp:sp modelId="{32954091-04CD-4FB8-87E7-7D610D731A4F}">
      <dsp:nvSpPr>
        <dsp:cNvPr id="0" name=""/>
        <dsp:cNvSpPr/>
      </dsp:nvSpPr>
      <dsp:spPr>
        <a:xfrm>
          <a:off x="0" y="3906549"/>
          <a:ext cx="10515600"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16483C-73A6-4C21-B21F-5B2A2B3186E9}">
      <dsp:nvSpPr>
        <dsp:cNvPr id="0" name=""/>
        <dsp:cNvSpPr/>
      </dsp:nvSpPr>
      <dsp:spPr>
        <a:xfrm>
          <a:off x="525780" y="3670389"/>
          <a:ext cx="7360920"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a:lnSpc>
              <a:spcPct val="90000"/>
            </a:lnSpc>
            <a:spcBef>
              <a:spcPct val="0"/>
            </a:spcBef>
            <a:spcAft>
              <a:spcPct val="35000"/>
            </a:spcAft>
            <a:buNone/>
          </a:pPr>
          <a:r>
            <a:rPr lang="en-US" sz="2800" kern="1200"/>
            <a:t>Stability of minute ventilation</a:t>
          </a:r>
        </a:p>
      </dsp:txBody>
      <dsp:txXfrm>
        <a:off x="548837" y="3693446"/>
        <a:ext cx="7314806" cy="426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3E1382-19E4-4950-B5EB-ABA48750CDB4}">
      <dsp:nvSpPr>
        <dsp:cNvPr id="0" name=""/>
        <dsp:cNvSpPr/>
      </dsp:nvSpPr>
      <dsp:spPr>
        <a:xfrm>
          <a:off x="2366833" y="1188900"/>
          <a:ext cx="512433" cy="91440"/>
        </a:xfrm>
        <a:custGeom>
          <a:avLst/>
          <a:gdLst/>
          <a:ahLst/>
          <a:cxnLst/>
          <a:rect l="0" t="0" r="0" b="0"/>
          <a:pathLst>
            <a:path>
              <a:moveTo>
                <a:pt x="0" y="45720"/>
              </a:moveTo>
              <a:lnTo>
                <a:pt x="51243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609474" y="1231902"/>
        <a:ext cx="27151" cy="5435"/>
      </dsp:txXfrm>
    </dsp:sp>
    <dsp:sp modelId="{BCF1027D-3C1F-4A85-B913-41070243AC0D}">
      <dsp:nvSpPr>
        <dsp:cNvPr id="0" name=""/>
        <dsp:cNvSpPr/>
      </dsp:nvSpPr>
      <dsp:spPr>
        <a:xfrm>
          <a:off x="7618" y="526315"/>
          <a:ext cx="2361015" cy="14166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692" tIns="121439" rIns="115692" bIns="121439" numCol="1" spcCol="1270" anchor="ctr" anchorCtr="0">
          <a:noAutofit/>
        </a:bodyPr>
        <a:lstStyle/>
        <a:p>
          <a:pPr marL="0" lvl="0" indent="0" algn="ctr" defTabSz="800100">
            <a:lnSpc>
              <a:spcPct val="90000"/>
            </a:lnSpc>
            <a:spcBef>
              <a:spcPct val="0"/>
            </a:spcBef>
            <a:spcAft>
              <a:spcPct val="35000"/>
            </a:spcAft>
            <a:buNone/>
          </a:pPr>
          <a:r>
            <a:rPr lang="en-US" sz="1800" kern="1200" dirty="0"/>
            <a:t>Perform hand hygiene and don proper PPE.</a:t>
          </a:r>
        </a:p>
      </dsp:txBody>
      <dsp:txXfrm>
        <a:off x="7618" y="526315"/>
        <a:ext cx="2361015" cy="1416609"/>
      </dsp:txXfrm>
    </dsp:sp>
    <dsp:sp modelId="{4C67784A-8A8C-4EAA-995D-7683B11C6665}">
      <dsp:nvSpPr>
        <dsp:cNvPr id="0" name=""/>
        <dsp:cNvSpPr/>
      </dsp:nvSpPr>
      <dsp:spPr>
        <a:xfrm>
          <a:off x="5270882" y="1188900"/>
          <a:ext cx="512433" cy="91440"/>
        </a:xfrm>
        <a:custGeom>
          <a:avLst/>
          <a:gdLst/>
          <a:ahLst/>
          <a:cxnLst/>
          <a:rect l="0" t="0" r="0" b="0"/>
          <a:pathLst>
            <a:path>
              <a:moveTo>
                <a:pt x="0" y="45720"/>
              </a:moveTo>
              <a:lnTo>
                <a:pt x="51243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513523" y="1231902"/>
        <a:ext cx="27151" cy="5435"/>
      </dsp:txXfrm>
    </dsp:sp>
    <dsp:sp modelId="{5E26ECA6-0CC1-4618-A782-F7E11B10A4F5}">
      <dsp:nvSpPr>
        <dsp:cNvPr id="0" name=""/>
        <dsp:cNvSpPr/>
      </dsp:nvSpPr>
      <dsp:spPr>
        <a:xfrm>
          <a:off x="2911667" y="526315"/>
          <a:ext cx="2361015" cy="14166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692" tIns="121439" rIns="115692" bIns="121439" numCol="1" spcCol="1270" anchor="ctr" anchorCtr="0">
          <a:noAutofit/>
        </a:bodyPr>
        <a:lstStyle/>
        <a:p>
          <a:pPr marL="0" lvl="0" indent="0" algn="ctr" defTabSz="800100">
            <a:lnSpc>
              <a:spcPct val="90000"/>
            </a:lnSpc>
            <a:spcBef>
              <a:spcPct val="0"/>
            </a:spcBef>
            <a:spcAft>
              <a:spcPct val="35000"/>
            </a:spcAft>
            <a:buNone/>
          </a:pPr>
          <a:r>
            <a:rPr lang="en-US" sz="1800" kern="1200" dirty="0"/>
            <a:t>Explain the procedure to the child and family and ensure that they agree to treatment</a:t>
          </a:r>
        </a:p>
      </dsp:txBody>
      <dsp:txXfrm>
        <a:off x="2911667" y="526315"/>
        <a:ext cx="2361015" cy="1416609"/>
      </dsp:txXfrm>
    </dsp:sp>
    <dsp:sp modelId="{78267ADC-D607-4C13-AFF5-FC385226DC68}">
      <dsp:nvSpPr>
        <dsp:cNvPr id="0" name=""/>
        <dsp:cNvSpPr/>
      </dsp:nvSpPr>
      <dsp:spPr>
        <a:xfrm>
          <a:off x="8174931" y="1188900"/>
          <a:ext cx="512433" cy="91440"/>
        </a:xfrm>
        <a:custGeom>
          <a:avLst/>
          <a:gdLst/>
          <a:ahLst/>
          <a:cxnLst/>
          <a:rect l="0" t="0" r="0" b="0"/>
          <a:pathLst>
            <a:path>
              <a:moveTo>
                <a:pt x="0" y="45720"/>
              </a:moveTo>
              <a:lnTo>
                <a:pt x="51243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8417572" y="1231902"/>
        <a:ext cx="27151" cy="5435"/>
      </dsp:txXfrm>
    </dsp:sp>
    <dsp:sp modelId="{4FF4889E-1EDE-49DC-A4B1-D3C9942ABE1D}">
      <dsp:nvSpPr>
        <dsp:cNvPr id="0" name=""/>
        <dsp:cNvSpPr/>
      </dsp:nvSpPr>
      <dsp:spPr>
        <a:xfrm>
          <a:off x="5815716" y="526315"/>
          <a:ext cx="2361015" cy="14166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692" tIns="121439" rIns="115692" bIns="121439" numCol="1" spcCol="1270" anchor="ctr" anchorCtr="0">
          <a:noAutofit/>
        </a:bodyPr>
        <a:lstStyle/>
        <a:p>
          <a:pPr marL="0" lvl="0" indent="0" algn="ctr" defTabSz="800100">
            <a:lnSpc>
              <a:spcPct val="90000"/>
            </a:lnSpc>
            <a:spcBef>
              <a:spcPct val="0"/>
            </a:spcBef>
            <a:spcAft>
              <a:spcPct val="35000"/>
            </a:spcAft>
            <a:buNone/>
          </a:pPr>
          <a:r>
            <a:rPr lang="en-US" sz="1800" kern="1200" dirty="0"/>
            <a:t>Place the selected oxygen device on the infant or child</a:t>
          </a:r>
        </a:p>
      </dsp:txBody>
      <dsp:txXfrm>
        <a:off x="5815716" y="526315"/>
        <a:ext cx="2361015" cy="1416609"/>
      </dsp:txXfrm>
    </dsp:sp>
    <dsp:sp modelId="{E20B5A19-0E79-45D0-863C-499C639AE799}">
      <dsp:nvSpPr>
        <dsp:cNvPr id="0" name=""/>
        <dsp:cNvSpPr/>
      </dsp:nvSpPr>
      <dsp:spPr>
        <a:xfrm>
          <a:off x="1188126" y="1941124"/>
          <a:ext cx="8712146" cy="512433"/>
        </a:xfrm>
        <a:custGeom>
          <a:avLst/>
          <a:gdLst/>
          <a:ahLst/>
          <a:cxnLst/>
          <a:rect l="0" t="0" r="0" b="0"/>
          <a:pathLst>
            <a:path>
              <a:moveTo>
                <a:pt x="8712146" y="0"/>
              </a:moveTo>
              <a:lnTo>
                <a:pt x="8712146" y="273316"/>
              </a:lnTo>
              <a:lnTo>
                <a:pt x="0" y="273316"/>
              </a:lnTo>
              <a:lnTo>
                <a:pt x="0" y="512433"/>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325973" y="2194623"/>
        <a:ext cx="436452" cy="5435"/>
      </dsp:txXfrm>
    </dsp:sp>
    <dsp:sp modelId="{9609D3E5-A036-46B5-A027-D3F735A01423}">
      <dsp:nvSpPr>
        <dsp:cNvPr id="0" name=""/>
        <dsp:cNvSpPr/>
      </dsp:nvSpPr>
      <dsp:spPr>
        <a:xfrm>
          <a:off x="8719765" y="526315"/>
          <a:ext cx="2361015" cy="14166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692" tIns="121439" rIns="115692" bIns="121439" numCol="1" spcCol="1270" anchor="ctr" anchorCtr="0">
          <a:noAutofit/>
        </a:bodyPr>
        <a:lstStyle/>
        <a:p>
          <a:pPr marL="0" lvl="0" indent="0" algn="ctr" defTabSz="800100">
            <a:lnSpc>
              <a:spcPct val="90000"/>
            </a:lnSpc>
            <a:spcBef>
              <a:spcPct val="0"/>
            </a:spcBef>
            <a:spcAft>
              <a:spcPct val="35000"/>
            </a:spcAft>
            <a:buNone/>
          </a:pPr>
          <a:r>
            <a:rPr lang="en-US" sz="1800" kern="1200" dirty="0"/>
            <a:t>If one method of oxygen delivery upsets the child, consider changing to another method</a:t>
          </a:r>
        </a:p>
      </dsp:txBody>
      <dsp:txXfrm>
        <a:off x="8719765" y="526315"/>
        <a:ext cx="2361015" cy="1416609"/>
      </dsp:txXfrm>
    </dsp:sp>
    <dsp:sp modelId="{F03FD6F5-2D68-4232-9DDC-BE6F7592240B}">
      <dsp:nvSpPr>
        <dsp:cNvPr id="0" name=""/>
        <dsp:cNvSpPr/>
      </dsp:nvSpPr>
      <dsp:spPr>
        <a:xfrm>
          <a:off x="2366833" y="3295246"/>
          <a:ext cx="512433" cy="91440"/>
        </a:xfrm>
        <a:custGeom>
          <a:avLst/>
          <a:gdLst/>
          <a:ahLst/>
          <a:cxnLst/>
          <a:rect l="0" t="0" r="0" b="0"/>
          <a:pathLst>
            <a:path>
              <a:moveTo>
                <a:pt x="0" y="45720"/>
              </a:moveTo>
              <a:lnTo>
                <a:pt x="51243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609474" y="3338249"/>
        <a:ext cx="27151" cy="5435"/>
      </dsp:txXfrm>
    </dsp:sp>
    <dsp:sp modelId="{288E6F71-DEA2-4D9C-A29F-79735429B4B9}">
      <dsp:nvSpPr>
        <dsp:cNvPr id="0" name=""/>
        <dsp:cNvSpPr/>
      </dsp:nvSpPr>
      <dsp:spPr>
        <a:xfrm>
          <a:off x="7618" y="2485958"/>
          <a:ext cx="2361015" cy="17100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692" tIns="121439" rIns="115692" bIns="121439" numCol="1" spcCol="1270" anchor="ctr" anchorCtr="0">
          <a:noAutofit/>
        </a:bodyPr>
        <a:lstStyle/>
        <a:p>
          <a:pPr marL="0" lvl="0" indent="0" algn="ctr" defTabSz="800100">
            <a:lnSpc>
              <a:spcPct val="90000"/>
            </a:lnSpc>
            <a:spcBef>
              <a:spcPct val="0"/>
            </a:spcBef>
            <a:spcAft>
              <a:spcPct val="35000"/>
            </a:spcAft>
            <a:buNone/>
          </a:pPr>
          <a:r>
            <a:rPr lang="en-US" sz="1800" kern="1200" dirty="0"/>
            <a:t>Adjust the flowmeter to deliver the desired amount of oxygen. Ensure that the liter flow is appropriate for the device.</a:t>
          </a:r>
        </a:p>
      </dsp:txBody>
      <dsp:txXfrm>
        <a:off x="7618" y="2485958"/>
        <a:ext cx="2361015" cy="1710017"/>
      </dsp:txXfrm>
    </dsp:sp>
    <dsp:sp modelId="{76058236-17D7-4364-B838-D9DD2BE5C331}">
      <dsp:nvSpPr>
        <dsp:cNvPr id="0" name=""/>
        <dsp:cNvSpPr/>
      </dsp:nvSpPr>
      <dsp:spPr>
        <a:xfrm>
          <a:off x="5270882" y="3295246"/>
          <a:ext cx="512433" cy="91440"/>
        </a:xfrm>
        <a:custGeom>
          <a:avLst/>
          <a:gdLst/>
          <a:ahLst/>
          <a:cxnLst/>
          <a:rect l="0" t="0" r="0" b="0"/>
          <a:pathLst>
            <a:path>
              <a:moveTo>
                <a:pt x="0" y="45720"/>
              </a:moveTo>
              <a:lnTo>
                <a:pt x="51243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513523" y="3338249"/>
        <a:ext cx="27151" cy="5435"/>
      </dsp:txXfrm>
    </dsp:sp>
    <dsp:sp modelId="{E3ADC749-8CD2-4180-8AA6-097D1919115D}">
      <dsp:nvSpPr>
        <dsp:cNvPr id="0" name=""/>
        <dsp:cNvSpPr/>
      </dsp:nvSpPr>
      <dsp:spPr>
        <a:xfrm>
          <a:off x="2911667" y="2632662"/>
          <a:ext cx="2361015" cy="14166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692" tIns="121439" rIns="115692" bIns="121439" numCol="1" spcCol="1270" anchor="ctr" anchorCtr="0">
          <a:noAutofit/>
        </a:bodyPr>
        <a:lstStyle/>
        <a:p>
          <a:pPr marL="0" lvl="0" indent="0" algn="ctr" defTabSz="800100">
            <a:lnSpc>
              <a:spcPct val="90000"/>
            </a:lnSpc>
            <a:spcBef>
              <a:spcPct val="0"/>
            </a:spcBef>
            <a:spcAft>
              <a:spcPct val="35000"/>
            </a:spcAft>
            <a:buNone/>
          </a:pPr>
          <a:r>
            <a:rPr lang="en-US" sz="1800" kern="1200" dirty="0"/>
            <a:t>Apply the oxygen delivery device</a:t>
          </a:r>
        </a:p>
      </dsp:txBody>
      <dsp:txXfrm>
        <a:off x="2911667" y="2632662"/>
        <a:ext cx="2361015" cy="1416609"/>
      </dsp:txXfrm>
    </dsp:sp>
    <dsp:sp modelId="{851984F6-9C95-4F62-B5C0-206CF9A080F1}">
      <dsp:nvSpPr>
        <dsp:cNvPr id="0" name=""/>
        <dsp:cNvSpPr/>
      </dsp:nvSpPr>
      <dsp:spPr>
        <a:xfrm>
          <a:off x="8174931" y="3295246"/>
          <a:ext cx="512433" cy="91440"/>
        </a:xfrm>
        <a:custGeom>
          <a:avLst/>
          <a:gdLst/>
          <a:ahLst/>
          <a:cxnLst/>
          <a:rect l="0" t="0" r="0" b="0"/>
          <a:pathLst>
            <a:path>
              <a:moveTo>
                <a:pt x="0" y="45720"/>
              </a:moveTo>
              <a:lnTo>
                <a:pt x="51243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8417572" y="3338249"/>
        <a:ext cx="27151" cy="5435"/>
      </dsp:txXfrm>
    </dsp:sp>
    <dsp:sp modelId="{E69CA5B7-4BD3-41A7-B736-26905A5A2B35}">
      <dsp:nvSpPr>
        <dsp:cNvPr id="0" name=""/>
        <dsp:cNvSpPr/>
      </dsp:nvSpPr>
      <dsp:spPr>
        <a:xfrm>
          <a:off x="5815716" y="2632662"/>
          <a:ext cx="2361015" cy="14166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692" tIns="121439" rIns="115692" bIns="121439" numCol="1" spcCol="1270" anchor="ctr" anchorCtr="0">
          <a:noAutofit/>
        </a:bodyPr>
        <a:lstStyle/>
        <a:p>
          <a:pPr marL="0" lvl="0" indent="0" algn="ctr" defTabSz="800100">
            <a:lnSpc>
              <a:spcPct val="90000"/>
            </a:lnSpc>
            <a:spcBef>
              <a:spcPct val="0"/>
            </a:spcBef>
            <a:spcAft>
              <a:spcPct val="35000"/>
            </a:spcAft>
            <a:buNone/>
          </a:pPr>
          <a:r>
            <a:rPr lang="en-US" sz="1800" kern="1200" dirty="0"/>
            <a:t>Discard supplies, remove personal protective equipment (PPE), and perform hand hygiene </a:t>
          </a:r>
        </a:p>
      </dsp:txBody>
      <dsp:txXfrm>
        <a:off x="5815716" y="2632662"/>
        <a:ext cx="2361015" cy="1416609"/>
      </dsp:txXfrm>
    </dsp:sp>
    <dsp:sp modelId="{72803279-64AB-45EA-B1AA-C7DEA233C3B0}">
      <dsp:nvSpPr>
        <dsp:cNvPr id="0" name=""/>
        <dsp:cNvSpPr/>
      </dsp:nvSpPr>
      <dsp:spPr>
        <a:xfrm>
          <a:off x="8719765" y="2632662"/>
          <a:ext cx="2361015" cy="14166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5692" tIns="121439" rIns="115692" bIns="121439" numCol="1" spcCol="1270" anchor="ctr" anchorCtr="0">
          <a:noAutofit/>
        </a:bodyPr>
        <a:lstStyle/>
        <a:p>
          <a:pPr marL="0" lvl="0" indent="0" algn="ctr" defTabSz="800100">
            <a:lnSpc>
              <a:spcPct val="90000"/>
            </a:lnSpc>
            <a:spcBef>
              <a:spcPct val="0"/>
            </a:spcBef>
            <a:spcAft>
              <a:spcPct val="35000"/>
            </a:spcAft>
            <a:buNone/>
          </a:pPr>
          <a:r>
            <a:rPr lang="en-US" sz="1800" kern="1200" dirty="0"/>
            <a:t>Document the procedure in the child’s record</a:t>
          </a:r>
        </a:p>
      </dsp:txBody>
      <dsp:txXfrm>
        <a:off x="8719765" y="2632662"/>
        <a:ext cx="2361015" cy="141660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208830-816D-4228-9DB5-E1CA99400BB6}" type="datetimeFigureOut">
              <a:rPr lang="en-IN" smtClean="0"/>
              <a:t>08-01-2022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77754D-9438-4900-9D15-AE44C22CAA98}" type="slidenum">
              <a:rPr lang="en-IN" smtClean="0"/>
              <a:t>‹#›</a:t>
            </a:fld>
            <a:endParaRPr lang="en-IN"/>
          </a:p>
        </p:txBody>
      </p:sp>
    </p:spTree>
    <p:extLst>
      <p:ext uri="{BB962C8B-B14F-4D97-AF65-F5344CB8AC3E}">
        <p14:creationId xmlns:p14="http://schemas.microsoft.com/office/powerpoint/2010/main" val="1246369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there is a dynamic equilibrium between freely dissolved and haemoglobin-bound oxygen molecules, oxygen saturation can be calculated from the PaO2. This relation is described by the haemoglobin–oxygen dissociation curve </a:t>
            </a:r>
            <a:endParaRPr lang="en-IN" dirty="0"/>
          </a:p>
          <a:p>
            <a:endParaRPr lang="en-US" dirty="0"/>
          </a:p>
        </p:txBody>
      </p:sp>
      <p:sp>
        <p:nvSpPr>
          <p:cNvPr id="4" name="Slide Number Placeholder 3"/>
          <p:cNvSpPr>
            <a:spLocks noGrp="1"/>
          </p:cNvSpPr>
          <p:nvPr>
            <p:ph type="sldNum" sz="quarter" idx="5"/>
          </p:nvPr>
        </p:nvSpPr>
        <p:spPr/>
        <p:txBody>
          <a:bodyPr/>
          <a:lstStyle/>
          <a:p>
            <a:fld id="{3329DC06-818C-CB46-81ED-DEA497C4EFF6}" type="slidenum">
              <a:rPr lang="en-US" smtClean="0"/>
              <a:t>3</a:t>
            </a:fld>
            <a:endParaRPr lang="en-US"/>
          </a:p>
        </p:txBody>
      </p:sp>
    </p:spTree>
    <p:extLst>
      <p:ext uri="{BB962C8B-B14F-4D97-AF65-F5344CB8AC3E}">
        <p14:creationId xmlns:p14="http://schemas.microsoft.com/office/powerpoint/2010/main" val="3101833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Each haemoglobin molecule can carry four oxygen molecules, and the tendency to bind oxygen molecules becomes greater after the first molecule has been bound; therefore, the dissociation curve has a sigmoid shape. As the maximum amount that can be bound is reached and the haemoglobin becomes saturated with oxygen, little additional binding occurs, and the curve levels out. Thus, at high oxygen pressure, relatively large changes in pressure lead to only small changes in oxygen saturation (flat part of the curve). Below an oxygen saturation of 90%, however, small falls in PaO2 result in much larger falls in SpO2 (steep part of the curve) </a:t>
            </a:r>
            <a:endParaRPr lang="en-IN" dirty="0"/>
          </a:p>
          <a:p>
            <a:endParaRPr lang="en-US" dirty="0"/>
          </a:p>
        </p:txBody>
      </p:sp>
      <p:sp>
        <p:nvSpPr>
          <p:cNvPr id="4" name="Slide Number Placeholder 3"/>
          <p:cNvSpPr>
            <a:spLocks noGrp="1"/>
          </p:cNvSpPr>
          <p:nvPr>
            <p:ph type="sldNum" sz="quarter" idx="5"/>
          </p:nvPr>
        </p:nvSpPr>
        <p:spPr/>
        <p:txBody>
          <a:bodyPr/>
          <a:lstStyle/>
          <a:p>
            <a:fld id="{3329DC06-818C-CB46-81ED-DEA497C4EFF6}" type="slidenum">
              <a:rPr lang="en-US" smtClean="0"/>
              <a:t>4</a:t>
            </a:fld>
            <a:endParaRPr lang="en-US"/>
          </a:p>
        </p:txBody>
      </p:sp>
    </p:spTree>
    <p:extLst>
      <p:ext uri="{BB962C8B-B14F-4D97-AF65-F5344CB8AC3E}">
        <p14:creationId xmlns:p14="http://schemas.microsoft.com/office/powerpoint/2010/main" val="2393262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BC4D4-5690-419F-9D61-0A9E3D0400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02E4FAA0-EDB3-4916-82E6-2A5CCFCD72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12B54265-6EDE-4922-99E6-22C8A7D349EE}"/>
              </a:ext>
            </a:extLst>
          </p:cNvPr>
          <p:cNvSpPr>
            <a:spLocks noGrp="1"/>
          </p:cNvSpPr>
          <p:nvPr>
            <p:ph type="dt" sz="half" idx="10"/>
          </p:nvPr>
        </p:nvSpPr>
        <p:spPr/>
        <p:txBody>
          <a:bodyPr/>
          <a:lstStyle/>
          <a:p>
            <a:fld id="{F440B5C1-8F9F-49BC-9670-F773BC4CD66E}" type="datetimeFigureOut">
              <a:rPr lang="en-IN" smtClean="0"/>
              <a:t>08-01-2022</a:t>
            </a:fld>
            <a:endParaRPr lang="en-IN"/>
          </a:p>
        </p:txBody>
      </p:sp>
      <p:sp>
        <p:nvSpPr>
          <p:cNvPr id="5" name="Footer Placeholder 4">
            <a:extLst>
              <a:ext uri="{FF2B5EF4-FFF2-40B4-BE49-F238E27FC236}">
                <a16:creationId xmlns:a16="http://schemas.microsoft.com/office/drawing/2014/main" id="{4D0F3754-61DE-408D-B27F-88BD58E8905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ABC7E3B-73F0-4170-8C67-AE1B0B2571AF}"/>
              </a:ext>
            </a:extLst>
          </p:cNvPr>
          <p:cNvSpPr>
            <a:spLocks noGrp="1"/>
          </p:cNvSpPr>
          <p:nvPr>
            <p:ph type="sldNum" sz="quarter" idx="12"/>
          </p:nvPr>
        </p:nvSpPr>
        <p:spPr/>
        <p:txBody>
          <a:bodyPr/>
          <a:lstStyle/>
          <a:p>
            <a:fld id="{D2426013-7C79-41BC-9F9B-D38B236C902B}" type="slidenum">
              <a:rPr lang="en-IN" smtClean="0"/>
              <a:t>‹#›</a:t>
            </a:fld>
            <a:endParaRPr lang="en-IN"/>
          </a:p>
        </p:txBody>
      </p:sp>
    </p:spTree>
    <p:extLst>
      <p:ext uri="{BB962C8B-B14F-4D97-AF65-F5344CB8AC3E}">
        <p14:creationId xmlns:p14="http://schemas.microsoft.com/office/powerpoint/2010/main" val="528642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D9DD-E6D8-4B73-A8D9-A50F10C4E87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9620BDB-1510-49EA-910C-119335C997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F1CB427-4B67-4E66-95AF-9C16CFFE6330}"/>
              </a:ext>
            </a:extLst>
          </p:cNvPr>
          <p:cNvSpPr>
            <a:spLocks noGrp="1"/>
          </p:cNvSpPr>
          <p:nvPr>
            <p:ph type="dt" sz="half" idx="10"/>
          </p:nvPr>
        </p:nvSpPr>
        <p:spPr/>
        <p:txBody>
          <a:bodyPr/>
          <a:lstStyle/>
          <a:p>
            <a:fld id="{F440B5C1-8F9F-49BC-9670-F773BC4CD66E}" type="datetimeFigureOut">
              <a:rPr lang="en-IN" smtClean="0"/>
              <a:t>08-01-2022</a:t>
            </a:fld>
            <a:endParaRPr lang="en-IN"/>
          </a:p>
        </p:txBody>
      </p:sp>
      <p:sp>
        <p:nvSpPr>
          <p:cNvPr id="5" name="Footer Placeholder 4">
            <a:extLst>
              <a:ext uri="{FF2B5EF4-FFF2-40B4-BE49-F238E27FC236}">
                <a16:creationId xmlns:a16="http://schemas.microsoft.com/office/drawing/2014/main" id="{14A6D183-FDA9-4EF3-8796-6F3DFC6384F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99F7692-986F-4F21-9F5C-FE3A019E5DA1}"/>
              </a:ext>
            </a:extLst>
          </p:cNvPr>
          <p:cNvSpPr>
            <a:spLocks noGrp="1"/>
          </p:cNvSpPr>
          <p:nvPr>
            <p:ph type="sldNum" sz="quarter" idx="12"/>
          </p:nvPr>
        </p:nvSpPr>
        <p:spPr/>
        <p:txBody>
          <a:bodyPr/>
          <a:lstStyle/>
          <a:p>
            <a:fld id="{D2426013-7C79-41BC-9F9B-D38B236C902B}" type="slidenum">
              <a:rPr lang="en-IN" smtClean="0"/>
              <a:t>‹#›</a:t>
            </a:fld>
            <a:endParaRPr lang="en-IN"/>
          </a:p>
        </p:txBody>
      </p:sp>
    </p:spTree>
    <p:extLst>
      <p:ext uri="{BB962C8B-B14F-4D97-AF65-F5344CB8AC3E}">
        <p14:creationId xmlns:p14="http://schemas.microsoft.com/office/powerpoint/2010/main" val="2662003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ED4BDE-D76E-44FF-90E4-10AE1DEF491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1814F30-D170-42C2-87F0-4CCC1BE5D85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9FE99FA-136A-496D-8DE7-E69440BAE8BE}"/>
              </a:ext>
            </a:extLst>
          </p:cNvPr>
          <p:cNvSpPr>
            <a:spLocks noGrp="1"/>
          </p:cNvSpPr>
          <p:nvPr>
            <p:ph type="dt" sz="half" idx="10"/>
          </p:nvPr>
        </p:nvSpPr>
        <p:spPr/>
        <p:txBody>
          <a:bodyPr/>
          <a:lstStyle/>
          <a:p>
            <a:fld id="{F440B5C1-8F9F-49BC-9670-F773BC4CD66E}" type="datetimeFigureOut">
              <a:rPr lang="en-IN" smtClean="0"/>
              <a:t>08-01-2022</a:t>
            </a:fld>
            <a:endParaRPr lang="en-IN"/>
          </a:p>
        </p:txBody>
      </p:sp>
      <p:sp>
        <p:nvSpPr>
          <p:cNvPr id="5" name="Footer Placeholder 4">
            <a:extLst>
              <a:ext uri="{FF2B5EF4-FFF2-40B4-BE49-F238E27FC236}">
                <a16:creationId xmlns:a16="http://schemas.microsoft.com/office/drawing/2014/main" id="{4E978E10-39B2-4B5A-9DA3-5212A3680FE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D51BF6D-A42B-4323-93AA-05EB9067B22E}"/>
              </a:ext>
            </a:extLst>
          </p:cNvPr>
          <p:cNvSpPr>
            <a:spLocks noGrp="1"/>
          </p:cNvSpPr>
          <p:nvPr>
            <p:ph type="sldNum" sz="quarter" idx="12"/>
          </p:nvPr>
        </p:nvSpPr>
        <p:spPr/>
        <p:txBody>
          <a:bodyPr/>
          <a:lstStyle/>
          <a:p>
            <a:fld id="{D2426013-7C79-41BC-9F9B-D38B236C902B}" type="slidenum">
              <a:rPr lang="en-IN" smtClean="0"/>
              <a:t>‹#›</a:t>
            </a:fld>
            <a:endParaRPr lang="en-IN"/>
          </a:p>
        </p:txBody>
      </p:sp>
    </p:spTree>
    <p:extLst>
      <p:ext uri="{BB962C8B-B14F-4D97-AF65-F5344CB8AC3E}">
        <p14:creationId xmlns:p14="http://schemas.microsoft.com/office/powerpoint/2010/main" val="2092658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CBBA3-DA88-4170-A8F7-F6FF1F62531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5D89157-328A-44ED-96E5-CD1F45BBD16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584E5DD-E0D9-46AE-ACAE-E34B073CECB2}"/>
              </a:ext>
            </a:extLst>
          </p:cNvPr>
          <p:cNvSpPr>
            <a:spLocks noGrp="1"/>
          </p:cNvSpPr>
          <p:nvPr>
            <p:ph type="dt" sz="half" idx="10"/>
          </p:nvPr>
        </p:nvSpPr>
        <p:spPr/>
        <p:txBody>
          <a:bodyPr/>
          <a:lstStyle/>
          <a:p>
            <a:fld id="{F440B5C1-8F9F-49BC-9670-F773BC4CD66E}" type="datetimeFigureOut">
              <a:rPr lang="en-IN" smtClean="0"/>
              <a:t>08-01-2022</a:t>
            </a:fld>
            <a:endParaRPr lang="en-IN"/>
          </a:p>
        </p:txBody>
      </p:sp>
      <p:sp>
        <p:nvSpPr>
          <p:cNvPr id="5" name="Footer Placeholder 4">
            <a:extLst>
              <a:ext uri="{FF2B5EF4-FFF2-40B4-BE49-F238E27FC236}">
                <a16:creationId xmlns:a16="http://schemas.microsoft.com/office/drawing/2014/main" id="{05232E97-A71F-4699-97D5-9597F4CCDB6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329792D-2105-4403-8E25-620B6A53D14D}"/>
              </a:ext>
            </a:extLst>
          </p:cNvPr>
          <p:cNvSpPr>
            <a:spLocks noGrp="1"/>
          </p:cNvSpPr>
          <p:nvPr>
            <p:ph type="sldNum" sz="quarter" idx="12"/>
          </p:nvPr>
        </p:nvSpPr>
        <p:spPr/>
        <p:txBody>
          <a:bodyPr/>
          <a:lstStyle/>
          <a:p>
            <a:fld id="{D2426013-7C79-41BC-9F9B-D38B236C902B}" type="slidenum">
              <a:rPr lang="en-IN" smtClean="0"/>
              <a:t>‹#›</a:t>
            </a:fld>
            <a:endParaRPr lang="en-IN"/>
          </a:p>
        </p:txBody>
      </p:sp>
    </p:spTree>
    <p:extLst>
      <p:ext uri="{BB962C8B-B14F-4D97-AF65-F5344CB8AC3E}">
        <p14:creationId xmlns:p14="http://schemas.microsoft.com/office/powerpoint/2010/main" val="744890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555D-7BD9-46D1-92AC-BC6D6B1772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4DAAAD2D-834A-4A21-8F38-A404CAE991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7373C3-ADCC-4965-AC13-E048A4F299E3}"/>
              </a:ext>
            </a:extLst>
          </p:cNvPr>
          <p:cNvSpPr>
            <a:spLocks noGrp="1"/>
          </p:cNvSpPr>
          <p:nvPr>
            <p:ph type="dt" sz="half" idx="10"/>
          </p:nvPr>
        </p:nvSpPr>
        <p:spPr/>
        <p:txBody>
          <a:bodyPr/>
          <a:lstStyle/>
          <a:p>
            <a:fld id="{F440B5C1-8F9F-49BC-9670-F773BC4CD66E}" type="datetimeFigureOut">
              <a:rPr lang="en-IN" smtClean="0"/>
              <a:t>08-01-2022</a:t>
            </a:fld>
            <a:endParaRPr lang="en-IN"/>
          </a:p>
        </p:txBody>
      </p:sp>
      <p:sp>
        <p:nvSpPr>
          <p:cNvPr id="5" name="Footer Placeholder 4">
            <a:extLst>
              <a:ext uri="{FF2B5EF4-FFF2-40B4-BE49-F238E27FC236}">
                <a16:creationId xmlns:a16="http://schemas.microsoft.com/office/drawing/2014/main" id="{30D4903E-62A5-480B-A909-2745BBB135F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5E29102-85B3-4251-B378-6CC4E4FCB9D3}"/>
              </a:ext>
            </a:extLst>
          </p:cNvPr>
          <p:cNvSpPr>
            <a:spLocks noGrp="1"/>
          </p:cNvSpPr>
          <p:nvPr>
            <p:ph type="sldNum" sz="quarter" idx="12"/>
          </p:nvPr>
        </p:nvSpPr>
        <p:spPr/>
        <p:txBody>
          <a:bodyPr/>
          <a:lstStyle/>
          <a:p>
            <a:fld id="{D2426013-7C79-41BC-9F9B-D38B236C902B}" type="slidenum">
              <a:rPr lang="en-IN" smtClean="0"/>
              <a:t>‹#›</a:t>
            </a:fld>
            <a:endParaRPr lang="en-IN"/>
          </a:p>
        </p:txBody>
      </p:sp>
    </p:spTree>
    <p:extLst>
      <p:ext uri="{BB962C8B-B14F-4D97-AF65-F5344CB8AC3E}">
        <p14:creationId xmlns:p14="http://schemas.microsoft.com/office/powerpoint/2010/main" val="4217121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8BCF1-B4DF-4428-BEE5-9B5A0D3E4A3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37DB9D1-7F6B-4C82-99B8-EDA506A5EDE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31FE3D8E-E104-4B20-A55A-1DBBC43423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A1A6942-F9E9-4537-9028-C43010816C1E}"/>
              </a:ext>
            </a:extLst>
          </p:cNvPr>
          <p:cNvSpPr>
            <a:spLocks noGrp="1"/>
          </p:cNvSpPr>
          <p:nvPr>
            <p:ph type="dt" sz="half" idx="10"/>
          </p:nvPr>
        </p:nvSpPr>
        <p:spPr/>
        <p:txBody>
          <a:bodyPr/>
          <a:lstStyle/>
          <a:p>
            <a:fld id="{F440B5C1-8F9F-49BC-9670-F773BC4CD66E}" type="datetimeFigureOut">
              <a:rPr lang="en-IN" smtClean="0"/>
              <a:t>08-01-2022</a:t>
            </a:fld>
            <a:endParaRPr lang="en-IN"/>
          </a:p>
        </p:txBody>
      </p:sp>
      <p:sp>
        <p:nvSpPr>
          <p:cNvPr id="6" name="Footer Placeholder 5">
            <a:extLst>
              <a:ext uri="{FF2B5EF4-FFF2-40B4-BE49-F238E27FC236}">
                <a16:creationId xmlns:a16="http://schemas.microsoft.com/office/drawing/2014/main" id="{D6D288F2-74C1-472F-846E-FC78D8AC1A6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0A02F0F-61C0-4A47-8444-ABA59388FC8B}"/>
              </a:ext>
            </a:extLst>
          </p:cNvPr>
          <p:cNvSpPr>
            <a:spLocks noGrp="1"/>
          </p:cNvSpPr>
          <p:nvPr>
            <p:ph type="sldNum" sz="quarter" idx="12"/>
          </p:nvPr>
        </p:nvSpPr>
        <p:spPr/>
        <p:txBody>
          <a:bodyPr/>
          <a:lstStyle/>
          <a:p>
            <a:fld id="{D2426013-7C79-41BC-9F9B-D38B236C902B}" type="slidenum">
              <a:rPr lang="en-IN" smtClean="0"/>
              <a:t>‹#›</a:t>
            </a:fld>
            <a:endParaRPr lang="en-IN"/>
          </a:p>
        </p:txBody>
      </p:sp>
    </p:spTree>
    <p:extLst>
      <p:ext uri="{BB962C8B-B14F-4D97-AF65-F5344CB8AC3E}">
        <p14:creationId xmlns:p14="http://schemas.microsoft.com/office/powerpoint/2010/main" val="3188638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C685E-0F6E-45C7-840B-10F97D67B547}"/>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2DC9C15-88C2-4013-AF52-5F36462F48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5F03D90-483D-4B5E-ABDD-AE32909623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FC021B27-5841-4B1D-BDC8-DFDBC1027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9D52A88-8FCC-4015-A946-0D3130BB830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6411DE1C-5056-4D46-B3B1-4C2D0128B244}"/>
              </a:ext>
            </a:extLst>
          </p:cNvPr>
          <p:cNvSpPr>
            <a:spLocks noGrp="1"/>
          </p:cNvSpPr>
          <p:nvPr>
            <p:ph type="dt" sz="half" idx="10"/>
          </p:nvPr>
        </p:nvSpPr>
        <p:spPr/>
        <p:txBody>
          <a:bodyPr/>
          <a:lstStyle/>
          <a:p>
            <a:fld id="{F440B5C1-8F9F-49BC-9670-F773BC4CD66E}" type="datetimeFigureOut">
              <a:rPr lang="en-IN" smtClean="0"/>
              <a:t>08-01-2022</a:t>
            </a:fld>
            <a:endParaRPr lang="en-IN"/>
          </a:p>
        </p:txBody>
      </p:sp>
      <p:sp>
        <p:nvSpPr>
          <p:cNvPr id="8" name="Footer Placeholder 7">
            <a:extLst>
              <a:ext uri="{FF2B5EF4-FFF2-40B4-BE49-F238E27FC236}">
                <a16:creationId xmlns:a16="http://schemas.microsoft.com/office/drawing/2014/main" id="{B74E99F9-DD2A-4EAE-AC1A-B27C83D0E4A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A411CC4-E258-4389-8DA7-D9D9EB014EE1}"/>
              </a:ext>
            </a:extLst>
          </p:cNvPr>
          <p:cNvSpPr>
            <a:spLocks noGrp="1"/>
          </p:cNvSpPr>
          <p:nvPr>
            <p:ph type="sldNum" sz="quarter" idx="12"/>
          </p:nvPr>
        </p:nvSpPr>
        <p:spPr/>
        <p:txBody>
          <a:bodyPr/>
          <a:lstStyle/>
          <a:p>
            <a:fld id="{D2426013-7C79-41BC-9F9B-D38B236C902B}" type="slidenum">
              <a:rPr lang="en-IN" smtClean="0"/>
              <a:t>‹#›</a:t>
            </a:fld>
            <a:endParaRPr lang="en-IN"/>
          </a:p>
        </p:txBody>
      </p:sp>
    </p:spTree>
    <p:extLst>
      <p:ext uri="{BB962C8B-B14F-4D97-AF65-F5344CB8AC3E}">
        <p14:creationId xmlns:p14="http://schemas.microsoft.com/office/powerpoint/2010/main" val="2833757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35745-F789-4833-85C1-76595C3726AA}"/>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0E99B988-685F-4CCC-A1FD-59D7E6AB4415}"/>
              </a:ext>
            </a:extLst>
          </p:cNvPr>
          <p:cNvSpPr>
            <a:spLocks noGrp="1"/>
          </p:cNvSpPr>
          <p:nvPr>
            <p:ph type="dt" sz="half" idx="10"/>
          </p:nvPr>
        </p:nvSpPr>
        <p:spPr/>
        <p:txBody>
          <a:bodyPr/>
          <a:lstStyle/>
          <a:p>
            <a:fld id="{F440B5C1-8F9F-49BC-9670-F773BC4CD66E}" type="datetimeFigureOut">
              <a:rPr lang="en-IN" smtClean="0"/>
              <a:t>08-01-2022</a:t>
            </a:fld>
            <a:endParaRPr lang="en-IN"/>
          </a:p>
        </p:txBody>
      </p:sp>
      <p:sp>
        <p:nvSpPr>
          <p:cNvPr id="4" name="Footer Placeholder 3">
            <a:extLst>
              <a:ext uri="{FF2B5EF4-FFF2-40B4-BE49-F238E27FC236}">
                <a16:creationId xmlns:a16="http://schemas.microsoft.com/office/drawing/2014/main" id="{77316C83-194A-48DE-B0D0-CBCEF81FECB2}"/>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33BE798-EFCF-4E79-A76C-1CE9DF6B30A3}"/>
              </a:ext>
            </a:extLst>
          </p:cNvPr>
          <p:cNvSpPr>
            <a:spLocks noGrp="1"/>
          </p:cNvSpPr>
          <p:nvPr>
            <p:ph type="sldNum" sz="quarter" idx="12"/>
          </p:nvPr>
        </p:nvSpPr>
        <p:spPr/>
        <p:txBody>
          <a:bodyPr/>
          <a:lstStyle/>
          <a:p>
            <a:fld id="{D2426013-7C79-41BC-9F9B-D38B236C902B}" type="slidenum">
              <a:rPr lang="en-IN" smtClean="0"/>
              <a:t>‹#›</a:t>
            </a:fld>
            <a:endParaRPr lang="en-IN"/>
          </a:p>
        </p:txBody>
      </p:sp>
    </p:spTree>
    <p:extLst>
      <p:ext uri="{BB962C8B-B14F-4D97-AF65-F5344CB8AC3E}">
        <p14:creationId xmlns:p14="http://schemas.microsoft.com/office/powerpoint/2010/main" val="558171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B97E51-3121-42F8-B1E7-9BE7C76EFD5C}"/>
              </a:ext>
            </a:extLst>
          </p:cNvPr>
          <p:cNvSpPr>
            <a:spLocks noGrp="1"/>
          </p:cNvSpPr>
          <p:nvPr>
            <p:ph type="dt" sz="half" idx="10"/>
          </p:nvPr>
        </p:nvSpPr>
        <p:spPr/>
        <p:txBody>
          <a:bodyPr/>
          <a:lstStyle/>
          <a:p>
            <a:fld id="{F440B5C1-8F9F-49BC-9670-F773BC4CD66E}" type="datetimeFigureOut">
              <a:rPr lang="en-IN" smtClean="0"/>
              <a:t>08-01-2022</a:t>
            </a:fld>
            <a:endParaRPr lang="en-IN"/>
          </a:p>
        </p:txBody>
      </p:sp>
      <p:sp>
        <p:nvSpPr>
          <p:cNvPr id="3" name="Footer Placeholder 2">
            <a:extLst>
              <a:ext uri="{FF2B5EF4-FFF2-40B4-BE49-F238E27FC236}">
                <a16:creationId xmlns:a16="http://schemas.microsoft.com/office/drawing/2014/main" id="{EFC4F601-9D00-4638-B202-D41E69E00882}"/>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8A97C947-7F71-4A8D-AEC0-824C97F1F334}"/>
              </a:ext>
            </a:extLst>
          </p:cNvPr>
          <p:cNvSpPr>
            <a:spLocks noGrp="1"/>
          </p:cNvSpPr>
          <p:nvPr>
            <p:ph type="sldNum" sz="quarter" idx="12"/>
          </p:nvPr>
        </p:nvSpPr>
        <p:spPr/>
        <p:txBody>
          <a:bodyPr/>
          <a:lstStyle/>
          <a:p>
            <a:fld id="{D2426013-7C79-41BC-9F9B-D38B236C902B}" type="slidenum">
              <a:rPr lang="en-IN" smtClean="0"/>
              <a:t>‹#›</a:t>
            </a:fld>
            <a:endParaRPr lang="en-IN"/>
          </a:p>
        </p:txBody>
      </p:sp>
    </p:spTree>
    <p:extLst>
      <p:ext uri="{BB962C8B-B14F-4D97-AF65-F5344CB8AC3E}">
        <p14:creationId xmlns:p14="http://schemas.microsoft.com/office/powerpoint/2010/main" val="739424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F5670-148A-4665-9CA0-2B91167628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8B0757C9-6B72-4B66-B43D-5E0B3674FE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EDA2C82-B98A-4366-B11D-BF06A37A9B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3BE9723-4208-4837-8355-13A1A7AFE402}"/>
              </a:ext>
            </a:extLst>
          </p:cNvPr>
          <p:cNvSpPr>
            <a:spLocks noGrp="1"/>
          </p:cNvSpPr>
          <p:nvPr>
            <p:ph type="dt" sz="half" idx="10"/>
          </p:nvPr>
        </p:nvSpPr>
        <p:spPr/>
        <p:txBody>
          <a:bodyPr/>
          <a:lstStyle/>
          <a:p>
            <a:fld id="{F440B5C1-8F9F-49BC-9670-F773BC4CD66E}" type="datetimeFigureOut">
              <a:rPr lang="en-IN" smtClean="0"/>
              <a:t>08-01-2022</a:t>
            </a:fld>
            <a:endParaRPr lang="en-IN"/>
          </a:p>
        </p:txBody>
      </p:sp>
      <p:sp>
        <p:nvSpPr>
          <p:cNvPr id="6" name="Footer Placeholder 5">
            <a:extLst>
              <a:ext uri="{FF2B5EF4-FFF2-40B4-BE49-F238E27FC236}">
                <a16:creationId xmlns:a16="http://schemas.microsoft.com/office/drawing/2014/main" id="{730474EB-C69F-494B-B980-91517B576BB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056FFD0-E15A-47C9-B956-937FE1C9501C}"/>
              </a:ext>
            </a:extLst>
          </p:cNvPr>
          <p:cNvSpPr>
            <a:spLocks noGrp="1"/>
          </p:cNvSpPr>
          <p:nvPr>
            <p:ph type="sldNum" sz="quarter" idx="12"/>
          </p:nvPr>
        </p:nvSpPr>
        <p:spPr/>
        <p:txBody>
          <a:bodyPr/>
          <a:lstStyle/>
          <a:p>
            <a:fld id="{D2426013-7C79-41BC-9F9B-D38B236C902B}" type="slidenum">
              <a:rPr lang="en-IN" smtClean="0"/>
              <a:t>‹#›</a:t>
            </a:fld>
            <a:endParaRPr lang="en-IN"/>
          </a:p>
        </p:txBody>
      </p:sp>
    </p:spTree>
    <p:extLst>
      <p:ext uri="{BB962C8B-B14F-4D97-AF65-F5344CB8AC3E}">
        <p14:creationId xmlns:p14="http://schemas.microsoft.com/office/powerpoint/2010/main" val="425478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E4716-122C-43E6-BC10-12CAB13968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BC605E52-9C2A-4602-BE3B-E53EBF140E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8D6041DB-1DE3-43D9-919E-20B998305E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D08BB87-1CDD-42B6-B7CA-EE972DBF9C99}"/>
              </a:ext>
            </a:extLst>
          </p:cNvPr>
          <p:cNvSpPr>
            <a:spLocks noGrp="1"/>
          </p:cNvSpPr>
          <p:nvPr>
            <p:ph type="dt" sz="half" idx="10"/>
          </p:nvPr>
        </p:nvSpPr>
        <p:spPr/>
        <p:txBody>
          <a:bodyPr/>
          <a:lstStyle/>
          <a:p>
            <a:fld id="{F440B5C1-8F9F-49BC-9670-F773BC4CD66E}" type="datetimeFigureOut">
              <a:rPr lang="en-IN" smtClean="0"/>
              <a:t>08-01-2022</a:t>
            </a:fld>
            <a:endParaRPr lang="en-IN"/>
          </a:p>
        </p:txBody>
      </p:sp>
      <p:sp>
        <p:nvSpPr>
          <p:cNvPr id="6" name="Footer Placeholder 5">
            <a:extLst>
              <a:ext uri="{FF2B5EF4-FFF2-40B4-BE49-F238E27FC236}">
                <a16:creationId xmlns:a16="http://schemas.microsoft.com/office/drawing/2014/main" id="{A01EEECC-AB8D-48C5-94D0-BF404B656DB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DE585F5-3E08-46A2-8DA2-90D514090067}"/>
              </a:ext>
            </a:extLst>
          </p:cNvPr>
          <p:cNvSpPr>
            <a:spLocks noGrp="1"/>
          </p:cNvSpPr>
          <p:nvPr>
            <p:ph type="sldNum" sz="quarter" idx="12"/>
          </p:nvPr>
        </p:nvSpPr>
        <p:spPr/>
        <p:txBody>
          <a:bodyPr/>
          <a:lstStyle/>
          <a:p>
            <a:fld id="{D2426013-7C79-41BC-9F9B-D38B236C902B}" type="slidenum">
              <a:rPr lang="en-IN" smtClean="0"/>
              <a:t>‹#›</a:t>
            </a:fld>
            <a:endParaRPr lang="en-IN"/>
          </a:p>
        </p:txBody>
      </p:sp>
    </p:spTree>
    <p:extLst>
      <p:ext uri="{BB962C8B-B14F-4D97-AF65-F5344CB8AC3E}">
        <p14:creationId xmlns:p14="http://schemas.microsoft.com/office/powerpoint/2010/main" val="2529233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ACF9C4-C380-4257-9D23-254DB32794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DE4E991-B515-46B6-BC69-CFF3535EB6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7AB7BB7-6DDC-4814-B839-3B8B054071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40B5C1-8F9F-49BC-9670-F773BC4CD66E}" type="datetimeFigureOut">
              <a:rPr lang="en-IN" smtClean="0"/>
              <a:t>08-01-2022</a:t>
            </a:fld>
            <a:endParaRPr lang="en-IN"/>
          </a:p>
        </p:txBody>
      </p:sp>
      <p:sp>
        <p:nvSpPr>
          <p:cNvPr id="5" name="Footer Placeholder 4">
            <a:extLst>
              <a:ext uri="{FF2B5EF4-FFF2-40B4-BE49-F238E27FC236}">
                <a16:creationId xmlns:a16="http://schemas.microsoft.com/office/drawing/2014/main" id="{FBB15693-0A62-4394-8CC2-2CE2A1C925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50BA651D-2645-4446-8873-2C9C91C68B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426013-7C79-41BC-9F9B-D38B236C902B}" type="slidenum">
              <a:rPr lang="en-IN" smtClean="0"/>
              <a:t>‹#›</a:t>
            </a:fld>
            <a:endParaRPr lang="en-IN"/>
          </a:p>
        </p:txBody>
      </p:sp>
    </p:spTree>
    <p:extLst>
      <p:ext uri="{BB962C8B-B14F-4D97-AF65-F5344CB8AC3E}">
        <p14:creationId xmlns:p14="http://schemas.microsoft.com/office/powerpoint/2010/main" val="3819742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11.svg"/><Relationship Id="rId2" Type="http://schemas.openxmlformats.org/officeDocument/2006/relationships/image" Target="../media/image6.tiff"/><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36BA-090B-4904-9999-DBC81B728C8D}"/>
              </a:ext>
            </a:extLst>
          </p:cNvPr>
          <p:cNvSpPr>
            <a:spLocks noGrp="1"/>
          </p:cNvSpPr>
          <p:nvPr>
            <p:ph type="ctrTitle"/>
          </p:nvPr>
        </p:nvSpPr>
        <p:spPr/>
        <p:txBody>
          <a:bodyPr anchor="b">
            <a:normAutofit/>
          </a:bodyPr>
          <a:lstStyle/>
          <a:p>
            <a:pPr algn="l"/>
            <a:r>
              <a:rPr lang="en-IN" b="1" dirty="0">
                <a:effectLst>
                  <a:outerShdw blurRad="38100" dist="38100" dir="2700000" algn="tl">
                    <a:srgbClr val="000000">
                      <a:alpha val="43137"/>
                    </a:srgbClr>
                  </a:outerShdw>
                </a:effectLst>
              </a:rPr>
              <a:t>OXYGEN DELIVERY DEVICES</a:t>
            </a:r>
          </a:p>
        </p:txBody>
      </p:sp>
      <p:sp>
        <p:nvSpPr>
          <p:cNvPr id="5" name="Subtitle 4">
            <a:extLst>
              <a:ext uri="{FF2B5EF4-FFF2-40B4-BE49-F238E27FC236}">
                <a16:creationId xmlns:a16="http://schemas.microsoft.com/office/drawing/2014/main" id="{A76A7E23-0C8E-4291-A88C-E24D761FA674}"/>
              </a:ext>
            </a:extLst>
          </p:cNvPr>
          <p:cNvSpPr>
            <a:spLocks noGrp="1"/>
          </p:cNvSpPr>
          <p:nvPr>
            <p:ph type="subTitle" idx="1"/>
          </p:nvPr>
        </p:nvSpPr>
        <p:spPr/>
        <p:txBody>
          <a:bodyPr/>
          <a:lstStyle/>
          <a:p>
            <a:endParaRPr lang="en-IN"/>
          </a:p>
        </p:txBody>
      </p:sp>
    </p:spTree>
    <p:extLst>
      <p:ext uri="{BB962C8B-B14F-4D97-AF65-F5344CB8AC3E}">
        <p14:creationId xmlns:p14="http://schemas.microsoft.com/office/powerpoint/2010/main" val="224831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F070C-C980-4DC4-8E77-455AF23E0B52}"/>
              </a:ext>
            </a:extLst>
          </p:cNvPr>
          <p:cNvSpPr>
            <a:spLocks noGrp="1"/>
          </p:cNvSpPr>
          <p:nvPr>
            <p:ph type="title"/>
          </p:nvPr>
        </p:nvSpPr>
        <p:spPr>
          <a:xfrm>
            <a:off x="731520" y="731520"/>
            <a:ext cx="6089904" cy="1426464"/>
          </a:xfrm>
        </p:spPr>
        <p:txBody>
          <a:bodyPr>
            <a:normAutofit/>
          </a:bodyPr>
          <a:lstStyle/>
          <a:p>
            <a:r>
              <a:rPr lang="en-US" b="1" dirty="0">
                <a:cs typeface="Calibri"/>
              </a:rPr>
              <a:t>Oxygen delivery methods</a:t>
            </a:r>
            <a:endParaRPr lang="en-US" b="1" dirty="0"/>
          </a:p>
        </p:txBody>
      </p:sp>
      <p:sp>
        <p:nvSpPr>
          <p:cNvPr id="3" name="Content Placeholder 2">
            <a:extLst>
              <a:ext uri="{FF2B5EF4-FFF2-40B4-BE49-F238E27FC236}">
                <a16:creationId xmlns:a16="http://schemas.microsoft.com/office/drawing/2014/main" id="{C72F480B-CEDD-4523-B58D-DCFC743E8CA4}"/>
              </a:ext>
            </a:extLst>
          </p:cNvPr>
          <p:cNvSpPr>
            <a:spLocks noGrp="1"/>
          </p:cNvSpPr>
          <p:nvPr>
            <p:ph idx="1"/>
          </p:nvPr>
        </p:nvSpPr>
        <p:spPr>
          <a:xfrm>
            <a:off x="789456" y="2331792"/>
            <a:ext cx="10597729" cy="4216449"/>
          </a:xfrm>
        </p:spPr>
        <p:txBody>
          <a:bodyPr anchor="ctr">
            <a:normAutofit/>
          </a:bodyPr>
          <a:lstStyle/>
          <a:p>
            <a:pPr marL="0" indent="0">
              <a:buNone/>
            </a:pPr>
            <a:r>
              <a:rPr lang="en-US" sz="2500" b="1" dirty="0">
                <a:solidFill>
                  <a:srgbClr val="0070C0"/>
                </a:solidFill>
                <a:cs typeface="Calibri"/>
              </a:rPr>
              <a:t>Select an oxygen delivery method that suits the child’s age, size, needs, clinical condition, and therapeutic goals.</a:t>
            </a:r>
          </a:p>
          <a:p>
            <a:pPr marL="0" indent="0">
              <a:buNone/>
            </a:pPr>
            <a:r>
              <a:rPr lang="en-US" sz="2500" dirty="0">
                <a:ea typeface="+mn-lt"/>
                <a:cs typeface="+mn-lt"/>
              </a:rPr>
              <a:t>Choice of </a:t>
            </a:r>
            <a:r>
              <a:rPr lang="en-US" sz="2500" b="1" dirty="0">
                <a:ea typeface="+mn-lt"/>
                <a:cs typeface="+mn-lt"/>
              </a:rPr>
              <a:t>delivery method </a:t>
            </a:r>
            <a:r>
              <a:rPr lang="en-US" sz="2500" dirty="0">
                <a:ea typeface="+mn-lt"/>
                <a:cs typeface="+mn-lt"/>
              </a:rPr>
              <a:t>is based upon:</a:t>
            </a:r>
            <a:endParaRPr lang="en-US" sz="2500" dirty="0">
              <a:cs typeface="Calibri" panose="020F0502020204030204"/>
            </a:endParaRPr>
          </a:p>
          <a:p>
            <a:r>
              <a:rPr lang="en-US" sz="2500" dirty="0">
                <a:ea typeface="+mn-lt"/>
                <a:cs typeface="+mn-lt"/>
              </a:rPr>
              <a:t>Degree of hypoxemia</a:t>
            </a:r>
            <a:endParaRPr lang="en-US" sz="2500" dirty="0">
              <a:cs typeface="Calibri"/>
            </a:endParaRPr>
          </a:p>
          <a:p>
            <a:r>
              <a:rPr lang="en-US" sz="2500" dirty="0">
                <a:ea typeface="+mn-lt"/>
                <a:cs typeface="+mn-lt"/>
              </a:rPr>
              <a:t>Requirement for precision of delivery</a:t>
            </a:r>
            <a:endParaRPr lang="en-US" sz="2500" dirty="0">
              <a:cs typeface="Calibri"/>
            </a:endParaRPr>
          </a:p>
          <a:p>
            <a:r>
              <a:rPr lang="en-US" sz="2500" dirty="0">
                <a:ea typeface="+mn-lt"/>
                <a:cs typeface="+mn-lt"/>
              </a:rPr>
              <a:t>Patient comfort</a:t>
            </a:r>
            <a:endParaRPr lang="en-US" sz="2500" dirty="0">
              <a:cs typeface="Calibri"/>
            </a:endParaRPr>
          </a:p>
          <a:p>
            <a:r>
              <a:rPr lang="en-US" sz="2500" dirty="0">
                <a:ea typeface="+mn-lt"/>
                <a:cs typeface="+mn-lt"/>
              </a:rPr>
              <a:t>Cost</a:t>
            </a:r>
            <a:endParaRPr lang="en-US" sz="2500" dirty="0">
              <a:cs typeface="Calibri" panose="020F0502020204030204"/>
            </a:endParaRPr>
          </a:p>
          <a:p>
            <a:pPr marL="0" indent="0">
              <a:buNone/>
            </a:pPr>
            <a:endParaRPr lang="en-US" sz="2500" dirty="0">
              <a:cs typeface="Calibri" panose="020F0502020204030204"/>
            </a:endParaRPr>
          </a:p>
        </p:txBody>
      </p:sp>
      <p:sp>
        <p:nvSpPr>
          <p:cNvPr id="10" name="Content Placeholder 2">
            <a:extLst>
              <a:ext uri="{FF2B5EF4-FFF2-40B4-BE49-F238E27FC236}">
                <a16:creationId xmlns:a16="http://schemas.microsoft.com/office/drawing/2014/main" id="{661CE03A-1A9C-4458-AC49-DDF383471C51}"/>
              </a:ext>
            </a:extLst>
          </p:cNvPr>
          <p:cNvSpPr txBox="1">
            <a:spLocks/>
          </p:cNvSpPr>
          <p:nvPr/>
        </p:nvSpPr>
        <p:spPr>
          <a:xfrm>
            <a:off x="352424" y="3293135"/>
            <a:ext cx="10781305" cy="324477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cs typeface="Calibri"/>
            </a:endParaRPr>
          </a:p>
        </p:txBody>
      </p:sp>
    </p:spTree>
    <p:extLst>
      <p:ext uri="{BB962C8B-B14F-4D97-AF65-F5344CB8AC3E}">
        <p14:creationId xmlns:p14="http://schemas.microsoft.com/office/powerpoint/2010/main" val="129024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F070C-C980-4DC4-8E77-455AF23E0B52}"/>
              </a:ext>
            </a:extLst>
          </p:cNvPr>
          <p:cNvSpPr>
            <a:spLocks noGrp="1"/>
          </p:cNvSpPr>
          <p:nvPr>
            <p:ph type="title"/>
          </p:nvPr>
        </p:nvSpPr>
        <p:spPr>
          <a:xfrm>
            <a:off x="717452" y="351603"/>
            <a:ext cx="9895951" cy="1033669"/>
          </a:xfrm>
        </p:spPr>
        <p:txBody>
          <a:bodyPr>
            <a:normAutofit/>
          </a:bodyPr>
          <a:lstStyle/>
          <a:p>
            <a:r>
              <a:rPr lang="en-US" sz="4000" b="1" dirty="0">
                <a:effectLst>
                  <a:outerShdw blurRad="38100" dist="38100" dir="2700000" algn="tl">
                    <a:srgbClr val="000000">
                      <a:alpha val="43137"/>
                    </a:srgbClr>
                  </a:outerShdw>
                </a:effectLst>
                <a:ea typeface="+mj-lt"/>
                <a:cs typeface="+mj-lt"/>
              </a:rPr>
              <a:t>Common oxygen delivery methods</a:t>
            </a:r>
            <a:endParaRPr lang="en-US" b="1" dirty="0">
              <a:effectLst>
                <a:outerShdw blurRad="38100" dist="38100" dir="2700000" algn="tl">
                  <a:srgbClr val="000000">
                    <a:alpha val="43137"/>
                  </a:srgbClr>
                </a:outerShdw>
              </a:effectLst>
              <a:cs typeface="Calibri Light" panose="020F0302020204030204"/>
            </a:endParaRPr>
          </a:p>
        </p:txBody>
      </p:sp>
      <p:graphicFrame>
        <p:nvGraphicFramePr>
          <p:cNvPr id="13" name="Content Placeholder 2">
            <a:extLst>
              <a:ext uri="{FF2B5EF4-FFF2-40B4-BE49-F238E27FC236}">
                <a16:creationId xmlns:a16="http://schemas.microsoft.com/office/drawing/2014/main" id="{F85A7883-1B29-4396-87C8-704BCEA19E3F}"/>
              </a:ext>
            </a:extLst>
          </p:cNvPr>
          <p:cNvGraphicFramePr>
            <a:graphicFrameLocks noGrp="1"/>
          </p:cNvGraphicFramePr>
          <p:nvPr>
            <p:ph idx="1"/>
            <p:extLst>
              <p:ext uri="{D42A27DB-BD31-4B8C-83A1-F6EECF244321}">
                <p14:modId xmlns:p14="http://schemas.microsoft.com/office/powerpoint/2010/main" val="2421809220"/>
              </p:ext>
            </p:extLst>
          </p:nvPr>
        </p:nvGraphicFramePr>
        <p:xfrm>
          <a:off x="543396" y="1954312"/>
          <a:ext cx="10724154" cy="2949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32722861-E7F4-4F6D-B43A-DD332B015EA5}"/>
              </a:ext>
            </a:extLst>
          </p:cNvPr>
          <p:cNvSpPr txBox="1"/>
          <p:nvPr/>
        </p:nvSpPr>
        <p:spPr>
          <a:xfrm>
            <a:off x="481482" y="5049846"/>
            <a:ext cx="10786068" cy="830997"/>
          </a:xfrm>
          <a:prstGeom prst="rect">
            <a:avLst/>
          </a:prstGeom>
          <a:solidFill>
            <a:schemeClr val="accent1">
              <a:lumMod val="20000"/>
              <a:lumOff val="80000"/>
            </a:schemeClr>
          </a:solidFill>
        </p:spPr>
        <p:txBody>
          <a:bodyPr wrap="square" rtlCol="0">
            <a:spAutoFit/>
          </a:bodyPr>
          <a:lstStyle/>
          <a:p>
            <a:r>
              <a:rPr lang="en-US" sz="2400" dirty="0"/>
              <a:t>These are low flow devices delivering 6-8 L/Min of oxygen (mixed with room air) </a:t>
            </a:r>
          </a:p>
          <a:p>
            <a:r>
              <a:rPr lang="en-US" sz="2400" dirty="0"/>
              <a:t>The FiO2 is variable - it varies with the tidal volume</a:t>
            </a:r>
          </a:p>
        </p:txBody>
      </p:sp>
    </p:spTree>
    <p:extLst>
      <p:ext uri="{BB962C8B-B14F-4D97-AF65-F5344CB8AC3E}">
        <p14:creationId xmlns:p14="http://schemas.microsoft.com/office/powerpoint/2010/main" val="143385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F070C-C980-4DC4-8E77-455AF23E0B52}"/>
              </a:ext>
            </a:extLst>
          </p:cNvPr>
          <p:cNvSpPr>
            <a:spLocks noGrp="1"/>
          </p:cNvSpPr>
          <p:nvPr>
            <p:ph type="title"/>
          </p:nvPr>
        </p:nvSpPr>
        <p:spPr>
          <a:xfrm>
            <a:off x="755573" y="327418"/>
            <a:ext cx="10515600" cy="1325563"/>
          </a:xfrm>
          <a:noFill/>
        </p:spPr>
        <p:txBody>
          <a:bodyPr>
            <a:normAutofit/>
          </a:bodyPr>
          <a:lstStyle/>
          <a:p>
            <a:pPr algn="ctr"/>
            <a:r>
              <a:rPr lang="en-US" sz="4000" dirty="0">
                <a:cs typeface="Calibri Light"/>
              </a:rPr>
              <a:t>NASAL PRONGS</a:t>
            </a:r>
            <a:endParaRPr lang="en-US" sz="4000" dirty="0"/>
          </a:p>
        </p:txBody>
      </p:sp>
      <p:pic>
        <p:nvPicPr>
          <p:cNvPr id="8" name="Picture 9" descr="Diagram&#10;&#10;Description automatically generated">
            <a:extLst>
              <a:ext uri="{FF2B5EF4-FFF2-40B4-BE49-F238E27FC236}">
                <a16:creationId xmlns:a16="http://schemas.microsoft.com/office/drawing/2014/main" id="{8693F038-E3BF-4484-A41D-6FFC54B9293B}"/>
              </a:ext>
            </a:extLst>
          </p:cNvPr>
          <p:cNvPicPr>
            <a:picLocks noGrp="1" noChangeAspect="1"/>
          </p:cNvPicPr>
          <p:nvPr>
            <p:ph sz="half" idx="1"/>
          </p:nvPr>
        </p:nvPicPr>
        <p:blipFill>
          <a:blip r:embed="rId2"/>
          <a:stretch>
            <a:fillRect/>
          </a:stretch>
        </p:blipFill>
        <p:spPr>
          <a:xfrm>
            <a:off x="1133475" y="2053431"/>
            <a:ext cx="4591050" cy="3895725"/>
          </a:xfrm>
        </p:spPr>
      </p:pic>
      <p:pic>
        <p:nvPicPr>
          <p:cNvPr id="10" name="Picture 11">
            <a:extLst>
              <a:ext uri="{FF2B5EF4-FFF2-40B4-BE49-F238E27FC236}">
                <a16:creationId xmlns:a16="http://schemas.microsoft.com/office/drawing/2014/main" id="{3CB3178C-CAC1-41C0-A577-379FD3A73195}"/>
              </a:ext>
            </a:extLst>
          </p:cNvPr>
          <p:cNvPicPr>
            <a:picLocks noGrp="1" noChangeAspect="1"/>
          </p:cNvPicPr>
          <p:nvPr>
            <p:ph sz="half" idx="2"/>
          </p:nvPr>
        </p:nvPicPr>
        <p:blipFill>
          <a:blip r:embed="rId3"/>
          <a:stretch>
            <a:fillRect/>
          </a:stretch>
        </p:blipFill>
        <p:spPr>
          <a:xfrm>
            <a:off x="7138987" y="2869121"/>
            <a:ext cx="3248025" cy="2486025"/>
          </a:xfrm>
        </p:spPr>
      </p:pic>
      <p:sp>
        <p:nvSpPr>
          <p:cNvPr id="3" name="Rectangle 2">
            <a:extLst>
              <a:ext uri="{FF2B5EF4-FFF2-40B4-BE49-F238E27FC236}">
                <a16:creationId xmlns:a16="http://schemas.microsoft.com/office/drawing/2014/main" id="{5B467327-2B1A-4150-8165-5EC9F2B4C896}"/>
              </a:ext>
            </a:extLst>
          </p:cNvPr>
          <p:cNvSpPr/>
          <p:nvPr/>
        </p:nvSpPr>
        <p:spPr>
          <a:xfrm>
            <a:off x="5724524" y="1927284"/>
            <a:ext cx="6437731" cy="830997"/>
          </a:xfrm>
          <a:prstGeom prst="rect">
            <a:avLst/>
          </a:prstGeom>
        </p:spPr>
        <p:txBody>
          <a:bodyPr wrap="square">
            <a:spAutoFit/>
          </a:bodyPr>
          <a:lstStyle/>
          <a:p>
            <a:r>
              <a:rPr lang="en-US" sz="2400" dirty="0">
                <a:ea typeface="+mn-lt"/>
                <a:cs typeface="+mn-lt"/>
              </a:rPr>
              <a:t>Consist of 2 soft prongs attached to O2 supply tubing.</a:t>
            </a:r>
          </a:p>
        </p:txBody>
      </p:sp>
    </p:spTree>
    <p:extLst>
      <p:ext uri="{BB962C8B-B14F-4D97-AF65-F5344CB8AC3E}">
        <p14:creationId xmlns:p14="http://schemas.microsoft.com/office/powerpoint/2010/main" val="43431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F070C-C980-4DC4-8E77-455AF23E0B52}"/>
              </a:ext>
            </a:extLst>
          </p:cNvPr>
          <p:cNvSpPr>
            <a:spLocks noGrp="1"/>
          </p:cNvSpPr>
          <p:nvPr>
            <p:ph type="title"/>
          </p:nvPr>
        </p:nvSpPr>
        <p:spPr>
          <a:xfrm>
            <a:off x="385518" y="4628271"/>
            <a:ext cx="3483098" cy="1340849"/>
          </a:xfrm>
        </p:spPr>
        <p:txBody>
          <a:bodyPr vert="horz" lIns="91440" tIns="45720" rIns="91440" bIns="45720" rtlCol="0" anchor="t">
            <a:normAutofit/>
          </a:bodyPr>
          <a:lstStyle/>
          <a:p>
            <a:pPr algn="r"/>
            <a:r>
              <a:rPr lang="en-US" sz="4000" b="1" kern="1200" dirty="0">
                <a:solidFill>
                  <a:schemeClr val="tx1"/>
                </a:solidFill>
                <a:latin typeface="+mj-lt"/>
                <a:ea typeface="+mj-ea"/>
                <a:cs typeface="+mj-cs"/>
              </a:rPr>
              <a:t>NASAL PRONGS</a:t>
            </a:r>
          </a:p>
        </p:txBody>
      </p:sp>
      <p:pic>
        <p:nvPicPr>
          <p:cNvPr id="4" name="Picture 7" descr="Diagram&#10;&#10;Description automatically generated">
            <a:extLst>
              <a:ext uri="{FF2B5EF4-FFF2-40B4-BE49-F238E27FC236}">
                <a16:creationId xmlns:a16="http://schemas.microsoft.com/office/drawing/2014/main" id="{03F40F21-9542-4848-A444-EC40F83EFFD1}"/>
              </a:ext>
            </a:extLst>
          </p:cNvPr>
          <p:cNvPicPr>
            <a:picLocks noGrp="1" noChangeAspect="1"/>
          </p:cNvPicPr>
          <p:nvPr>
            <p:ph idx="1"/>
          </p:nvPr>
        </p:nvPicPr>
        <p:blipFill>
          <a:blip r:embed="rId2"/>
          <a:stretch>
            <a:fillRect/>
          </a:stretch>
        </p:blipFill>
        <p:spPr>
          <a:xfrm>
            <a:off x="556592" y="708842"/>
            <a:ext cx="11139778" cy="2952041"/>
          </a:xfrm>
          <a:prstGeom prst="rect">
            <a:avLst/>
          </a:prstGeom>
        </p:spPr>
      </p:pic>
      <p:sp>
        <p:nvSpPr>
          <p:cNvPr id="3" name="TextBox 2"/>
          <p:cNvSpPr txBox="1"/>
          <p:nvPr/>
        </p:nvSpPr>
        <p:spPr>
          <a:xfrm>
            <a:off x="4093698" y="3906982"/>
            <a:ext cx="7918193" cy="2123276"/>
          </a:xfrm>
          <a:prstGeom prst="rect">
            <a:avLst/>
          </a:prstGeom>
        </p:spPr>
        <p:txBody>
          <a:bodyPr vert="horz" lIns="91440" tIns="45720" rIns="91440" bIns="45720" rtlCol="0" anchor="t">
            <a:normAutofit lnSpcReduction="10000"/>
          </a:bodyPr>
          <a:lstStyle/>
          <a:p>
            <a:pPr marL="342900" lvl="0" indent="-342900" defTabSz="914400">
              <a:lnSpc>
                <a:spcPct val="90000"/>
              </a:lnSpc>
              <a:spcAft>
                <a:spcPts val="600"/>
              </a:spcAft>
              <a:buFont typeface="Arial" panose="020B0604020202020204" pitchFamily="34" charset="0"/>
              <a:buChar char="•"/>
            </a:pPr>
            <a:r>
              <a:rPr lang="en-US" sz="2400" dirty="0"/>
              <a:t>Available in different sizes and different prong shapes.</a:t>
            </a:r>
          </a:p>
          <a:p>
            <a:pPr marL="342900" indent="-342900" defTabSz="914400">
              <a:lnSpc>
                <a:spcPct val="90000"/>
              </a:lnSpc>
              <a:spcAft>
                <a:spcPts val="600"/>
              </a:spcAft>
              <a:buFont typeface="Arial" panose="020B0604020202020204" pitchFamily="34" charset="0"/>
              <a:buChar char="•"/>
            </a:pPr>
            <a:r>
              <a:rPr lang="en-US" sz="2400" dirty="0"/>
              <a:t>Size of the prongs depend on patients age, nares size and width of the nasal bridge.</a:t>
            </a:r>
          </a:p>
          <a:p>
            <a:pPr marL="342900" indent="-342900" defTabSz="914400">
              <a:lnSpc>
                <a:spcPct val="90000"/>
              </a:lnSpc>
              <a:spcAft>
                <a:spcPts val="600"/>
              </a:spcAft>
              <a:buFont typeface="Arial" panose="020B0604020202020204" pitchFamily="34" charset="0"/>
              <a:buChar char="•"/>
            </a:pPr>
            <a:r>
              <a:rPr lang="en-US" sz="2400" dirty="0"/>
              <a:t>The distal prong should fit well into the nostril (for premature infants: 1 mm,  for infants weighing up to 10 kg: 2 mm).</a:t>
            </a:r>
          </a:p>
        </p:txBody>
      </p:sp>
    </p:spTree>
    <p:extLst>
      <p:ext uri="{BB962C8B-B14F-4D97-AF65-F5344CB8AC3E}">
        <p14:creationId xmlns:p14="http://schemas.microsoft.com/office/powerpoint/2010/main" val="319542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D46E5E5-1B47-4154-88AD-5D659C7A03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1522" y="768575"/>
            <a:ext cx="7088956" cy="3033255"/>
          </a:xfrm>
        </p:spPr>
      </p:pic>
      <p:sp>
        <p:nvSpPr>
          <p:cNvPr id="4" name="Text Placeholder 3">
            <a:extLst>
              <a:ext uri="{FF2B5EF4-FFF2-40B4-BE49-F238E27FC236}">
                <a16:creationId xmlns:a16="http://schemas.microsoft.com/office/drawing/2014/main" id="{87792D48-CCAE-4218-808B-C5BAD0E915B2}"/>
              </a:ext>
            </a:extLst>
          </p:cNvPr>
          <p:cNvSpPr>
            <a:spLocks noGrp="1"/>
          </p:cNvSpPr>
          <p:nvPr>
            <p:ph type="body" sz="half" idx="2"/>
          </p:nvPr>
        </p:nvSpPr>
        <p:spPr>
          <a:xfrm>
            <a:off x="1682885" y="4248967"/>
            <a:ext cx="8826230" cy="2151833"/>
          </a:xfrm>
        </p:spPr>
        <p:txBody>
          <a:bodyPr>
            <a:normAutofit/>
          </a:bodyPr>
          <a:lstStyle/>
          <a:p>
            <a:pPr algn="ctr"/>
            <a:r>
              <a:rPr lang="en-US" sz="2800" b="1" dirty="0"/>
              <a:t>Patient of Normal ventilatory pattern- each </a:t>
            </a:r>
            <a:r>
              <a:rPr lang="en-US" sz="2800" b="1" dirty="0" err="1"/>
              <a:t>Ltr</a:t>
            </a:r>
            <a:r>
              <a:rPr lang="en-US" sz="2800" b="1" dirty="0"/>
              <a:t>/min of nasal O2 increases FiO2 approximately by 4%.</a:t>
            </a:r>
          </a:p>
          <a:p>
            <a:pPr algn="ctr"/>
            <a:r>
              <a:rPr lang="en-US" sz="2800" dirty="0" err="1"/>
              <a:t>Eg</a:t>
            </a:r>
            <a:r>
              <a:rPr lang="en-US" sz="2800" dirty="0"/>
              <a:t>: A patient using nasal cannula at 4Ltr/min, has an estimated FiO2 of 37%.</a:t>
            </a:r>
            <a:endParaRPr lang="en-IN" sz="2800" dirty="0"/>
          </a:p>
        </p:txBody>
      </p:sp>
    </p:spTree>
    <p:extLst>
      <p:ext uri="{BB962C8B-B14F-4D97-AF65-F5344CB8AC3E}">
        <p14:creationId xmlns:p14="http://schemas.microsoft.com/office/powerpoint/2010/main" val="3311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340AB-5343-4F7B-ABE0-653BB62B244A}"/>
              </a:ext>
            </a:extLst>
          </p:cNvPr>
          <p:cNvSpPr>
            <a:spLocks noGrp="1"/>
          </p:cNvSpPr>
          <p:nvPr>
            <p:ph type="title"/>
          </p:nvPr>
        </p:nvSpPr>
        <p:spPr>
          <a:xfrm>
            <a:off x="726665" y="329938"/>
            <a:ext cx="3932237" cy="894961"/>
          </a:xfrm>
        </p:spPr>
        <p:txBody>
          <a:bodyPr>
            <a:normAutofit/>
          </a:bodyPr>
          <a:lstStyle/>
          <a:p>
            <a:r>
              <a:rPr lang="en-US" sz="4000" dirty="0"/>
              <a:t>Nasal Cannula</a:t>
            </a:r>
            <a:endParaRPr lang="en-IN" sz="4000" dirty="0"/>
          </a:p>
        </p:txBody>
      </p:sp>
      <p:sp>
        <p:nvSpPr>
          <p:cNvPr id="4" name="Text Placeholder 3">
            <a:extLst>
              <a:ext uri="{FF2B5EF4-FFF2-40B4-BE49-F238E27FC236}">
                <a16:creationId xmlns:a16="http://schemas.microsoft.com/office/drawing/2014/main" id="{3BB5ECC4-B78F-45CE-9A34-98E60B57C10E}"/>
              </a:ext>
            </a:extLst>
          </p:cNvPr>
          <p:cNvSpPr>
            <a:spLocks noGrp="1"/>
          </p:cNvSpPr>
          <p:nvPr>
            <p:ph type="body" sz="half" idx="2"/>
          </p:nvPr>
        </p:nvSpPr>
        <p:spPr>
          <a:xfrm>
            <a:off x="839788" y="1399151"/>
            <a:ext cx="6824204" cy="4863145"/>
          </a:xfrm>
        </p:spPr>
        <p:txBody>
          <a:bodyPr>
            <a:normAutofit/>
          </a:bodyPr>
          <a:lstStyle/>
          <a:p>
            <a:pPr marL="285750" indent="-285750">
              <a:buFont typeface="Arial" panose="020B0604020202020204" pitchFamily="34" charset="0"/>
              <a:buChar char="•"/>
            </a:pPr>
            <a:r>
              <a:rPr lang="en-US" sz="2800" dirty="0"/>
              <a:t>Advantages:</a:t>
            </a:r>
          </a:p>
          <a:p>
            <a:pPr marL="742950" lvl="1" indent="-285750">
              <a:buFont typeface="Arial" panose="020B0604020202020204" pitchFamily="34" charset="0"/>
              <a:buChar char="•"/>
            </a:pPr>
            <a:r>
              <a:rPr lang="en-US" sz="2600" dirty="0"/>
              <a:t>Easy to Use, light weight and comfortable.</a:t>
            </a:r>
          </a:p>
          <a:p>
            <a:pPr marL="742950" lvl="1" indent="-285750">
              <a:buFont typeface="Arial" panose="020B0604020202020204" pitchFamily="34" charset="0"/>
              <a:buChar char="•"/>
            </a:pPr>
            <a:r>
              <a:rPr lang="en-US" sz="2600" dirty="0"/>
              <a:t>Patient is able to speak, eat and Drink.</a:t>
            </a:r>
          </a:p>
          <a:p>
            <a:pPr marL="742950" lvl="1" indent="-285750">
              <a:buFont typeface="Arial" panose="020B0604020202020204" pitchFamily="34" charset="0"/>
              <a:buChar char="•"/>
            </a:pPr>
            <a:r>
              <a:rPr lang="en-US" sz="2600" dirty="0"/>
              <a:t>Low cost</a:t>
            </a:r>
          </a:p>
          <a:p>
            <a:pPr marL="285750" indent="-285750">
              <a:buFont typeface="Arial" panose="020B0604020202020204" pitchFamily="34" charset="0"/>
              <a:buChar char="•"/>
            </a:pPr>
            <a:r>
              <a:rPr lang="en-US" sz="2800" dirty="0"/>
              <a:t>Disadvantages:</a:t>
            </a:r>
          </a:p>
          <a:p>
            <a:pPr marL="742950" lvl="1" indent="-285750">
              <a:buFont typeface="Arial" panose="020B0604020202020204" pitchFamily="34" charset="0"/>
              <a:buChar char="•"/>
            </a:pPr>
            <a:r>
              <a:rPr lang="en-US" sz="2600" dirty="0"/>
              <a:t>Can be easily dislodged. </a:t>
            </a:r>
          </a:p>
          <a:p>
            <a:pPr marL="742950" lvl="1" indent="-285750">
              <a:buFont typeface="Arial" panose="020B0604020202020204" pitchFamily="34" charset="0"/>
              <a:buChar char="•"/>
            </a:pPr>
            <a:r>
              <a:rPr lang="en-US" sz="2600" dirty="0"/>
              <a:t>Cannot provide high flow rates. Rates &gt; 6lts/min are neither useful nor comfortable</a:t>
            </a:r>
          </a:p>
          <a:p>
            <a:pPr marL="742950" lvl="1" indent="-285750">
              <a:buFont typeface="Arial" panose="020B0604020202020204" pitchFamily="34" charset="0"/>
              <a:buChar char="•"/>
            </a:pPr>
            <a:r>
              <a:rPr lang="en-US" sz="2600" dirty="0"/>
              <a:t>Not very effective in patients with nasal obstruction.</a:t>
            </a:r>
            <a:endParaRPr lang="en-IN" sz="2600" dirty="0"/>
          </a:p>
        </p:txBody>
      </p:sp>
      <p:sp>
        <p:nvSpPr>
          <p:cNvPr id="5" name="object 9">
            <a:extLst>
              <a:ext uri="{FF2B5EF4-FFF2-40B4-BE49-F238E27FC236}">
                <a16:creationId xmlns:a16="http://schemas.microsoft.com/office/drawing/2014/main" id="{98F436DF-2EF2-4F11-9AD6-CEDAB8B98DD0}"/>
              </a:ext>
            </a:extLst>
          </p:cNvPr>
          <p:cNvSpPr>
            <a:spLocks noGrp="1"/>
          </p:cNvSpPr>
          <p:nvPr>
            <p:ph type="pic" idx="1"/>
          </p:nvPr>
        </p:nvSpPr>
        <p:spPr>
          <a:xfrm>
            <a:off x="8021914" y="1399151"/>
            <a:ext cx="3330298" cy="3971405"/>
          </a:xfrm>
          <a:prstGeom prst="rect">
            <a:avLst/>
          </a:prstGeom>
          <a:blipFill>
            <a:blip r:embed="rId2" cstate="print"/>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p>
        </p:txBody>
      </p:sp>
    </p:spTree>
    <p:extLst>
      <p:ext uri="{BB962C8B-B14F-4D97-AF65-F5344CB8AC3E}">
        <p14:creationId xmlns:p14="http://schemas.microsoft.com/office/powerpoint/2010/main" val="2186829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F070C-C980-4DC4-8E77-455AF23E0B52}"/>
              </a:ext>
            </a:extLst>
          </p:cNvPr>
          <p:cNvSpPr>
            <a:spLocks noGrp="1"/>
          </p:cNvSpPr>
          <p:nvPr>
            <p:ph type="title"/>
          </p:nvPr>
        </p:nvSpPr>
        <p:spPr>
          <a:xfrm>
            <a:off x="795101" y="371607"/>
            <a:ext cx="9895951" cy="1033669"/>
          </a:xfrm>
        </p:spPr>
        <p:txBody>
          <a:bodyPr>
            <a:normAutofit/>
          </a:bodyPr>
          <a:lstStyle/>
          <a:p>
            <a:pPr algn="ctr"/>
            <a:r>
              <a:rPr lang="en-US" sz="4000" b="1" dirty="0">
                <a:cs typeface="Calibri Light"/>
              </a:rPr>
              <a:t>NASAL CATHETER</a:t>
            </a:r>
          </a:p>
        </p:txBody>
      </p:sp>
      <p:sp>
        <p:nvSpPr>
          <p:cNvPr id="3" name="Content Placeholder 2">
            <a:extLst>
              <a:ext uri="{FF2B5EF4-FFF2-40B4-BE49-F238E27FC236}">
                <a16:creationId xmlns:a16="http://schemas.microsoft.com/office/drawing/2014/main" id="{C72F480B-CEDD-4523-B58D-DCFC743E8CA4}"/>
              </a:ext>
            </a:extLst>
          </p:cNvPr>
          <p:cNvSpPr>
            <a:spLocks noGrp="1"/>
          </p:cNvSpPr>
          <p:nvPr>
            <p:ph idx="1"/>
          </p:nvPr>
        </p:nvSpPr>
        <p:spPr>
          <a:xfrm>
            <a:off x="390523" y="1636021"/>
            <a:ext cx="10705105" cy="3990274"/>
          </a:xfrm>
        </p:spPr>
        <p:txBody>
          <a:bodyPr anchor="ctr">
            <a:normAutofit/>
          </a:bodyPr>
          <a:lstStyle/>
          <a:p>
            <a:r>
              <a:rPr lang="en-US" sz="2400" dirty="0">
                <a:ea typeface="+mn-lt"/>
                <a:cs typeface="+mn-lt"/>
              </a:rPr>
              <a:t>Single lumen catheter, which is lodged into the anterior naris by a</a:t>
            </a:r>
            <a:endParaRPr lang="en-US" sz="2400" dirty="0">
              <a:cs typeface="Calibri" panose="020F0502020204030204"/>
            </a:endParaRPr>
          </a:p>
          <a:p>
            <a:pPr marL="0" indent="0">
              <a:buNone/>
            </a:pPr>
            <a:r>
              <a:rPr lang="en-US" sz="2400" dirty="0">
                <a:ea typeface="+mn-lt"/>
                <a:cs typeface="+mn-lt"/>
              </a:rPr>
              <a:t>    foam collar, inserted to just above the uvula </a:t>
            </a:r>
            <a:endParaRPr lang="en-US" sz="3200" dirty="0">
              <a:cs typeface="Calibri"/>
            </a:endParaRPr>
          </a:p>
          <a:p>
            <a:r>
              <a:rPr lang="en-US" sz="2400" dirty="0">
                <a:ea typeface="+mn-lt"/>
                <a:cs typeface="+mn-lt"/>
              </a:rPr>
              <a:t>Recommended oxygen flow- </a:t>
            </a:r>
            <a:r>
              <a:rPr lang="en-US" sz="2400" b="1" dirty="0">
                <a:ea typeface="+mn-lt"/>
                <a:cs typeface="+mn-lt"/>
              </a:rPr>
              <a:t>0.5-2 L/min</a:t>
            </a:r>
            <a:r>
              <a:rPr lang="en-US" sz="2400" dirty="0">
                <a:ea typeface="+mn-lt"/>
                <a:cs typeface="+mn-lt"/>
              </a:rPr>
              <a:t>. </a:t>
            </a:r>
          </a:p>
          <a:p>
            <a:r>
              <a:rPr lang="en-US" sz="2400" dirty="0">
                <a:ea typeface="+mn-lt"/>
                <a:cs typeface="+mn-lt"/>
              </a:rPr>
              <a:t>FiO</a:t>
            </a:r>
            <a:r>
              <a:rPr lang="en-US" sz="2400" baseline="-25000" dirty="0">
                <a:ea typeface="+mn-lt"/>
                <a:cs typeface="+mn-lt"/>
              </a:rPr>
              <a:t>2</a:t>
            </a:r>
            <a:r>
              <a:rPr lang="en-US" sz="2400" dirty="0">
                <a:ea typeface="+mn-lt"/>
                <a:cs typeface="+mn-lt"/>
              </a:rPr>
              <a:t> </a:t>
            </a:r>
            <a:r>
              <a:rPr lang="en-US" sz="2400" b="1" dirty="0">
                <a:ea typeface="+mn-lt"/>
                <a:cs typeface="+mn-lt"/>
              </a:rPr>
              <a:t>35-40%</a:t>
            </a:r>
            <a:endParaRPr lang="en-US" sz="2400" dirty="0">
              <a:cs typeface="Calibri"/>
            </a:endParaRPr>
          </a:p>
          <a:p>
            <a:r>
              <a:rPr lang="en-US" sz="2400" dirty="0">
                <a:ea typeface="+mn-lt"/>
                <a:cs typeface="+mn-lt"/>
              </a:rPr>
              <a:t>Should be avoided in suspected nasal mucosal tear </a:t>
            </a:r>
          </a:p>
          <a:p>
            <a:r>
              <a:rPr lang="en-US" sz="2400" dirty="0">
                <a:ea typeface="+mn-lt"/>
                <a:cs typeface="+mn-lt"/>
              </a:rPr>
              <a:t>No advantages over nasal cannula</a:t>
            </a:r>
            <a:endParaRPr lang="en-US" sz="2400" dirty="0"/>
          </a:p>
          <a:p>
            <a:endParaRPr lang="en-US" sz="2000" dirty="0">
              <a:cs typeface="Calibri"/>
            </a:endParaRPr>
          </a:p>
        </p:txBody>
      </p:sp>
      <p:pic>
        <p:nvPicPr>
          <p:cNvPr id="10" name="Picture 3" descr="D:\Dr Dali's Lectures &amp; Presentations\Dali_O2\Oxygen therapy_stills\DSC004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801100" y="3823314"/>
            <a:ext cx="3033252" cy="2487267"/>
          </a:xfrm>
          <a:prstGeom prst="rect">
            <a:avLst/>
          </a:prstGeom>
        </p:spPr>
      </p:pic>
      <p:sp>
        <p:nvSpPr>
          <p:cNvPr id="12" name="Rectangle 11"/>
          <p:cNvSpPr/>
          <p:nvPr/>
        </p:nvSpPr>
        <p:spPr>
          <a:xfrm>
            <a:off x="551752" y="5202585"/>
            <a:ext cx="7891700" cy="1107996"/>
          </a:xfrm>
          <a:prstGeom prst="rect">
            <a:avLst/>
          </a:prstGeo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marL="320040" indent="-320040">
              <a:buFont typeface="Wingdings"/>
              <a:buChar char=""/>
              <a:defRPr/>
            </a:pPr>
            <a:r>
              <a:rPr lang="en-US" sz="2200" dirty="0"/>
              <a:t>Can get blocked with mucus</a:t>
            </a:r>
          </a:p>
          <a:p>
            <a:pPr marL="320040" indent="-320040">
              <a:buFont typeface="Wingdings"/>
              <a:buChar char=""/>
              <a:defRPr/>
            </a:pPr>
            <a:r>
              <a:rPr lang="en-US" sz="2200" dirty="0"/>
              <a:t>Difficult to insert; may provoke gagging </a:t>
            </a:r>
          </a:p>
          <a:p>
            <a:pPr marL="320040" indent="-320040">
              <a:buFont typeface="Wingdings"/>
              <a:buChar char=""/>
              <a:defRPr/>
            </a:pPr>
            <a:r>
              <a:rPr lang="en-US" sz="2200" dirty="0"/>
              <a:t>Aspiration and gastric distension if displaced into the </a:t>
            </a:r>
            <a:r>
              <a:rPr lang="en-US" sz="2200" dirty="0" err="1"/>
              <a:t>oesophagus</a:t>
            </a:r>
            <a:r>
              <a:rPr lang="en-US" sz="2200" dirty="0"/>
              <a:t> </a:t>
            </a:r>
          </a:p>
        </p:txBody>
      </p:sp>
    </p:spTree>
    <p:extLst>
      <p:ext uri="{BB962C8B-B14F-4D97-AF65-F5344CB8AC3E}">
        <p14:creationId xmlns:p14="http://schemas.microsoft.com/office/powerpoint/2010/main" val="3894496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F070C-C980-4DC4-8E77-455AF23E0B52}"/>
              </a:ext>
            </a:extLst>
          </p:cNvPr>
          <p:cNvSpPr>
            <a:spLocks noGrp="1"/>
          </p:cNvSpPr>
          <p:nvPr>
            <p:ph type="title"/>
          </p:nvPr>
        </p:nvSpPr>
        <p:spPr>
          <a:xfrm>
            <a:off x="626011" y="561836"/>
            <a:ext cx="9748522" cy="1325563"/>
          </a:xfrm>
        </p:spPr>
        <p:txBody>
          <a:bodyPr vert="horz" lIns="91440" tIns="45720" rIns="91440" bIns="45720" rtlCol="0" anchor="ctr">
            <a:normAutofit/>
          </a:bodyPr>
          <a:lstStyle/>
          <a:p>
            <a:pPr algn="ctr"/>
            <a:r>
              <a:rPr lang="en-US" sz="4000" b="1" dirty="0">
                <a:cs typeface="Calibri Light"/>
              </a:rPr>
              <a:t>NASAL CATHETER</a:t>
            </a:r>
            <a:endParaRPr lang="en-US" sz="4000" b="1" kern="1200" dirty="0">
              <a:latin typeface="+mj-lt"/>
              <a:ea typeface="+mj-ea"/>
              <a:cs typeface="+mj-cs"/>
            </a:endParaRPr>
          </a:p>
        </p:txBody>
      </p:sp>
      <p:pic>
        <p:nvPicPr>
          <p:cNvPr id="8" name="Picture 9" descr="A picture containing shape&#10;&#10;Description automatically generated">
            <a:extLst>
              <a:ext uri="{FF2B5EF4-FFF2-40B4-BE49-F238E27FC236}">
                <a16:creationId xmlns:a16="http://schemas.microsoft.com/office/drawing/2014/main" id="{A9618DA0-5AC0-46DF-96B3-2011EEA47BCA}"/>
              </a:ext>
            </a:extLst>
          </p:cNvPr>
          <p:cNvPicPr>
            <a:picLocks noGrp="1" noChangeAspect="1"/>
          </p:cNvPicPr>
          <p:nvPr>
            <p:ph idx="1"/>
          </p:nvPr>
        </p:nvPicPr>
        <p:blipFill rotWithShape="1">
          <a:blip r:embed="rId2"/>
          <a:srcRect r="10311" b="2"/>
          <a:stretch/>
        </p:blipFill>
        <p:spPr>
          <a:xfrm>
            <a:off x="233994" y="2825107"/>
            <a:ext cx="2821102" cy="2781867"/>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12" name="Picture 12" descr="A picture containing linedrawing&#10;&#10;Description automatically generated">
            <a:extLst>
              <a:ext uri="{FF2B5EF4-FFF2-40B4-BE49-F238E27FC236}">
                <a16:creationId xmlns:a16="http://schemas.microsoft.com/office/drawing/2014/main" id="{7D0456A7-626F-4FD9-9E88-E0D42E5E310D}"/>
              </a:ext>
            </a:extLst>
          </p:cNvPr>
          <p:cNvPicPr>
            <a:picLocks noChangeAspect="1"/>
          </p:cNvPicPr>
          <p:nvPr/>
        </p:nvPicPr>
        <p:blipFill rotWithShape="1">
          <a:blip r:embed="rId3"/>
          <a:srcRect l="3767" t="2775" r="5837" b="-4"/>
          <a:stretch/>
        </p:blipFill>
        <p:spPr>
          <a:xfrm>
            <a:off x="8264003" y="2386332"/>
            <a:ext cx="3111498" cy="322064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4" name="TextBox 3">
            <a:extLst>
              <a:ext uri="{FF2B5EF4-FFF2-40B4-BE49-F238E27FC236}">
                <a16:creationId xmlns:a16="http://schemas.microsoft.com/office/drawing/2014/main" id="{B9F1F74F-DE77-4616-B1D7-A914B618FD21}"/>
              </a:ext>
            </a:extLst>
          </p:cNvPr>
          <p:cNvSpPr txBox="1"/>
          <p:nvPr/>
        </p:nvSpPr>
        <p:spPr>
          <a:xfrm>
            <a:off x="3247144" y="2741961"/>
            <a:ext cx="4881213" cy="3247043"/>
          </a:xfrm>
          <a:prstGeom prst="rect">
            <a:avLst/>
          </a:prstGeom>
          <a:noFill/>
        </p:spPr>
        <p:txBody>
          <a:bodyPr wrap="square" rtlCol="0">
            <a:spAutoFit/>
          </a:bodyPr>
          <a:lstStyle/>
          <a:p>
            <a:pPr marL="285750" indent="-285750">
              <a:spcBef>
                <a:spcPts val="600"/>
              </a:spcBef>
              <a:spcAft>
                <a:spcPts val="600"/>
              </a:spcAft>
              <a:buFontTx/>
              <a:buChar char="-"/>
            </a:pPr>
            <a:r>
              <a:rPr lang="en-US" b="1" dirty="0"/>
              <a:t>Length of nasal catheter to be inserted - </a:t>
            </a:r>
            <a:r>
              <a:rPr lang="en-IN" b="1" dirty="0"/>
              <a:t>distance from the side of the nostril to the inner margin of the eyebrow </a:t>
            </a:r>
          </a:p>
          <a:p>
            <a:pPr marL="285750" lvl="0" indent="-285750">
              <a:spcBef>
                <a:spcPts val="600"/>
              </a:spcBef>
              <a:spcAft>
                <a:spcPts val="600"/>
              </a:spcAft>
              <a:buFontTx/>
              <a:buChar char="-"/>
            </a:pPr>
            <a:r>
              <a:rPr lang="en-IN" b="1" dirty="0"/>
              <a:t>The tip of the catheter should not be visible below the uvula. </a:t>
            </a:r>
          </a:p>
          <a:p>
            <a:pPr marL="285750" indent="-285750">
              <a:spcBef>
                <a:spcPts val="600"/>
              </a:spcBef>
              <a:spcAft>
                <a:spcPts val="600"/>
              </a:spcAft>
              <a:buFontTx/>
              <a:buChar char="-"/>
            </a:pPr>
            <a:r>
              <a:rPr lang="en-IN" b="1" dirty="0"/>
              <a:t>Appropriate Size-</a:t>
            </a:r>
          </a:p>
          <a:p>
            <a:pPr marL="742950" lvl="1" indent="-285750">
              <a:buFontTx/>
              <a:buChar char="-"/>
            </a:pPr>
            <a:r>
              <a:rPr lang="en-IN" b="1" dirty="0"/>
              <a:t>Neonates and infants- 8 Fr</a:t>
            </a:r>
          </a:p>
          <a:p>
            <a:pPr marL="742950" lvl="1" indent="-285750">
              <a:buFontTx/>
              <a:buChar char="-"/>
            </a:pPr>
            <a:r>
              <a:rPr lang="en-IN" b="1" dirty="0"/>
              <a:t>Older children- 10 Fr</a:t>
            </a:r>
          </a:p>
          <a:p>
            <a:endParaRPr lang="en-IN" b="1" dirty="0"/>
          </a:p>
          <a:p>
            <a:endParaRPr lang="en-US" b="1" dirty="0"/>
          </a:p>
        </p:txBody>
      </p:sp>
      <p:sp>
        <p:nvSpPr>
          <p:cNvPr id="5" name="TextBox 4">
            <a:extLst>
              <a:ext uri="{FF2B5EF4-FFF2-40B4-BE49-F238E27FC236}">
                <a16:creationId xmlns:a16="http://schemas.microsoft.com/office/drawing/2014/main" id="{531C5E31-5D31-4862-99E1-742B0EA4FB95}"/>
              </a:ext>
            </a:extLst>
          </p:cNvPr>
          <p:cNvSpPr txBox="1"/>
          <p:nvPr/>
        </p:nvSpPr>
        <p:spPr>
          <a:xfrm>
            <a:off x="8456051" y="5606974"/>
            <a:ext cx="3111498" cy="646331"/>
          </a:xfrm>
          <a:prstGeom prst="rect">
            <a:avLst/>
          </a:prstGeom>
          <a:noFill/>
        </p:spPr>
        <p:txBody>
          <a:bodyPr wrap="square" rtlCol="0">
            <a:spAutoFit/>
          </a:bodyPr>
          <a:lstStyle/>
          <a:p>
            <a:r>
              <a:rPr lang="en-US" b="1" dirty="0"/>
              <a:t>Cross sectional view of the position of the NG catheter</a:t>
            </a:r>
          </a:p>
        </p:txBody>
      </p:sp>
    </p:spTree>
    <p:extLst>
      <p:ext uri="{BB962C8B-B14F-4D97-AF65-F5344CB8AC3E}">
        <p14:creationId xmlns:p14="http://schemas.microsoft.com/office/powerpoint/2010/main" val="2245192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FA87FA-09ED-41F4-90FB-81BBD1AEE667}"/>
              </a:ext>
            </a:extLst>
          </p:cNvPr>
          <p:cNvSpPr>
            <a:spLocks noGrp="1"/>
          </p:cNvSpPr>
          <p:nvPr>
            <p:ph type="title"/>
          </p:nvPr>
        </p:nvSpPr>
        <p:spPr/>
        <p:txBody>
          <a:bodyPr>
            <a:normAutofit/>
          </a:bodyPr>
          <a:lstStyle/>
          <a:p>
            <a:pPr algn="ctr"/>
            <a:r>
              <a:rPr lang="en-US" sz="4000" dirty="0"/>
              <a:t>Simple Face Mask ( Hudson Mask)</a:t>
            </a:r>
            <a:endParaRPr lang="en-IN" sz="4000" dirty="0"/>
          </a:p>
        </p:txBody>
      </p:sp>
      <p:sp>
        <p:nvSpPr>
          <p:cNvPr id="6" name="Content Placeholder 5">
            <a:extLst>
              <a:ext uri="{FF2B5EF4-FFF2-40B4-BE49-F238E27FC236}">
                <a16:creationId xmlns:a16="http://schemas.microsoft.com/office/drawing/2014/main" id="{771E614F-EDEC-453F-88FD-27A9B743C1C8}"/>
              </a:ext>
            </a:extLst>
          </p:cNvPr>
          <p:cNvSpPr>
            <a:spLocks noGrp="1"/>
          </p:cNvSpPr>
          <p:nvPr>
            <p:ph idx="1"/>
          </p:nvPr>
        </p:nvSpPr>
        <p:spPr>
          <a:xfrm>
            <a:off x="838200" y="1480185"/>
            <a:ext cx="10515600" cy="4351338"/>
          </a:xfrm>
        </p:spPr>
        <p:txBody>
          <a:bodyPr/>
          <a:lstStyle/>
          <a:p>
            <a:r>
              <a:rPr lang="en-US" dirty="0"/>
              <a:t>The hood of the face mask acts as the reservoir- 100 to 200ml.</a:t>
            </a:r>
          </a:p>
          <a:p>
            <a:r>
              <a:rPr lang="en-US" dirty="0"/>
              <a:t>There is presence of open ports for the exhaled breath. </a:t>
            </a:r>
          </a:p>
          <a:p>
            <a:r>
              <a:rPr lang="en-US" dirty="0"/>
              <a:t>Air entrained through ports if O</a:t>
            </a:r>
            <a:r>
              <a:rPr lang="en-US" baseline="-25000" dirty="0"/>
              <a:t>2</a:t>
            </a:r>
            <a:r>
              <a:rPr lang="en-US" dirty="0"/>
              <a:t> flow through inlet does not match peak inspiratory effort. </a:t>
            </a:r>
          </a:p>
          <a:p>
            <a:r>
              <a:rPr lang="en-US" dirty="0"/>
              <a:t>Variable performance device, FiO</a:t>
            </a:r>
            <a:r>
              <a:rPr lang="en-US" baseline="-25000" dirty="0"/>
              <a:t>2</a:t>
            </a:r>
            <a:r>
              <a:rPr lang="en-US" dirty="0"/>
              <a:t> varies with</a:t>
            </a:r>
          </a:p>
          <a:p>
            <a:pPr lvl="1"/>
            <a:r>
              <a:rPr lang="en-US" dirty="0"/>
              <a:t>O</a:t>
            </a:r>
            <a:r>
              <a:rPr lang="en-US" baseline="-25000" dirty="0"/>
              <a:t>2</a:t>
            </a:r>
            <a:r>
              <a:rPr lang="en-US" dirty="0"/>
              <a:t> input flow</a:t>
            </a:r>
          </a:p>
          <a:p>
            <a:pPr lvl="1"/>
            <a:r>
              <a:rPr lang="en-US" dirty="0"/>
              <a:t>Extent of air leakage</a:t>
            </a:r>
          </a:p>
          <a:p>
            <a:pPr lvl="1"/>
            <a:r>
              <a:rPr lang="en-US" dirty="0"/>
              <a:t>Patient breathing pattern.</a:t>
            </a:r>
          </a:p>
          <a:p>
            <a:r>
              <a:rPr lang="en-US" dirty="0"/>
              <a:t>Minimum flow of 4L/min to prevent CO</a:t>
            </a:r>
            <a:r>
              <a:rPr lang="en-US" baseline="-25000" dirty="0"/>
              <a:t>2</a:t>
            </a:r>
            <a:r>
              <a:rPr lang="en-US" dirty="0"/>
              <a:t> rebreathing </a:t>
            </a:r>
          </a:p>
          <a:p>
            <a:pPr lvl="1"/>
            <a:endParaRPr lang="en-IN" dirty="0"/>
          </a:p>
        </p:txBody>
      </p:sp>
      <p:pic>
        <p:nvPicPr>
          <p:cNvPr id="8" name="Picture 7">
            <a:extLst>
              <a:ext uri="{FF2B5EF4-FFF2-40B4-BE49-F238E27FC236}">
                <a16:creationId xmlns:a16="http://schemas.microsoft.com/office/drawing/2014/main" id="{307D6467-A97D-4029-A032-256E7803B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9680" y="3429000"/>
            <a:ext cx="2773679" cy="2963403"/>
          </a:xfrm>
          <a:prstGeom prst="rect">
            <a:avLst/>
          </a:prstGeom>
        </p:spPr>
      </p:pic>
    </p:spTree>
    <p:extLst>
      <p:ext uri="{BB962C8B-B14F-4D97-AF65-F5344CB8AC3E}">
        <p14:creationId xmlns:p14="http://schemas.microsoft.com/office/powerpoint/2010/main" val="1734424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C0128-A5B1-4691-9025-0C0BFA0EEF9D}"/>
              </a:ext>
            </a:extLst>
          </p:cNvPr>
          <p:cNvSpPr>
            <a:spLocks noGrp="1"/>
          </p:cNvSpPr>
          <p:nvPr>
            <p:ph type="title"/>
          </p:nvPr>
        </p:nvSpPr>
        <p:spPr>
          <a:xfrm>
            <a:off x="839788" y="457200"/>
            <a:ext cx="3932237" cy="850900"/>
          </a:xfrm>
        </p:spPr>
        <p:txBody>
          <a:bodyPr>
            <a:normAutofit/>
          </a:bodyPr>
          <a:lstStyle/>
          <a:p>
            <a:pPr algn="ctr"/>
            <a:r>
              <a:rPr lang="en-US" sz="4000" dirty="0"/>
              <a:t>Face Mask</a:t>
            </a:r>
            <a:endParaRPr lang="en-IN" sz="4000" dirty="0"/>
          </a:p>
        </p:txBody>
      </p:sp>
      <p:sp>
        <p:nvSpPr>
          <p:cNvPr id="4" name="Text Placeholder 3">
            <a:extLst>
              <a:ext uri="{FF2B5EF4-FFF2-40B4-BE49-F238E27FC236}">
                <a16:creationId xmlns:a16="http://schemas.microsoft.com/office/drawing/2014/main" id="{7619510E-B5CC-42F7-A539-9294C8449E47}"/>
              </a:ext>
            </a:extLst>
          </p:cNvPr>
          <p:cNvSpPr>
            <a:spLocks noGrp="1"/>
          </p:cNvSpPr>
          <p:nvPr>
            <p:ph type="body" sz="half" idx="2"/>
          </p:nvPr>
        </p:nvSpPr>
        <p:spPr>
          <a:xfrm>
            <a:off x="839788" y="1432560"/>
            <a:ext cx="6580189" cy="4693920"/>
          </a:xfrm>
        </p:spPr>
        <p:txBody>
          <a:bodyPr>
            <a:normAutofit fontScale="92500" lnSpcReduction="10000"/>
          </a:bodyPr>
          <a:lstStyle/>
          <a:p>
            <a:pPr marL="457200" indent="-457200">
              <a:buFont typeface="Arial" panose="020B0604020202020204" pitchFamily="34" charset="0"/>
              <a:buChar char="•"/>
            </a:pPr>
            <a:r>
              <a:rPr lang="en-US" sz="2800" dirty="0"/>
              <a:t>Input Flow Range: 5-10 L/min</a:t>
            </a:r>
          </a:p>
          <a:p>
            <a:pPr marL="457200" indent="-457200">
              <a:buFont typeface="Arial" panose="020B0604020202020204" pitchFamily="34" charset="0"/>
              <a:buChar char="•"/>
            </a:pPr>
            <a:r>
              <a:rPr lang="en-US" sz="2800" dirty="0"/>
              <a:t>FiO</a:t>
            </a:r>
            <a:r>
              <a:rPr lang="en-US" sz="2800" baseline="-25000" dirty="0"/>
              <a:t>2 </a:t>
            </a:r>
            <a:r>
              <a:rPr lang="en-US" sz="2800" dirty="0"/>
              <a:t>: 0.4-0.6</a:t>
            </a:r>
          </a:p>
          <a:p>
            <a:pPr marL="457200" indent="-457200">
              <a:buFont typeface="Arial" panose="020B0604020202020204" pitchFamily="34" charset="0"/>
              <a:buChar char="•"/>
            </a:pPr>
            <a:r>
              <a:rPr lang="en-US" sz="2800" dirty="0"/>
              <a:t>Advantages:</a:t>
            </a:r>
          </a:p>
          <a:p>
            <a:pPr marL="914400" lvl="1" indent="-457200">
              <a:buFont typeface="Arial" panose="020B0604020202020204" pitchFamily="34" charset="0"/>
              <a:buChar char="•"/>
            </a:pPr>
            <a:r>
              <a:rPr lang="en-US" sz="2600" dirty="0"/>
              <a:t>Moderate but variable FiO</a:t>
            </a:r>
            <a:r>
              <a:rPr lang="en-US" sz="2600" baseline="-25000" dirty="0"/>
              <a:t>2</a:t>
            </a:r>
          </a:p>
          <a:p>
            <a:pPr marL="914400" lvl="1" indent="-457200">
              <a:buFont typeface="Arial" panose="020B0604020202020204" pitchFamily="34" charset="0"/>
              <a:buChar char="•"/>
            </a:pPr>
            <a:r>
              <a:rPr lang="en-US" sz="2600" dirty="0"/>
              <a:t>Good for patients with blocked nasal passages and mouth breathers</a:t>
            </a:r>
          </a:p>
          <a:p>
            <a:pPr marL="914400" lvl="1" indent="-457200">
              <a:buFont typeface="Arial" panose="020B0604020202020204" pitchFamily="34" charset="0"/>
              <a:buChar char="•"/>
            </a:pPr>
            <a:r>
              <a:rPr lang="en-US" sz="2600" dirty="0"/>
              <a:t>Easy to apply</a:t>
            </a:r>
          </a:p>
          <a:p>
            <a:pPr marL="457200" indent="-457200">
              <a:buFont typeface="Arial" panose="020B0604020202020204" pitchFamily="34" charset="0"/>
              <a:buChar char="•"/>
            </a:pPr>
            <a:r>
              <a:rPr lang="en-US" sz="2800" dirty="0"/>
              <a:t>Disadvantages</a:t>
            </a:r>
          </a:p>
          <a:p>
            <a:pPr marL="914400" lvl="1" indent="-457200">
              <a:buFont typeface="Arial" panose="020B0604020202020204" pitchFamily="34" charset="0"/>
              <a:buChar char="•"/>
            </a:pPr>
            <a:r>
              <a:rPr lang="en-US" sz="2600" dirty="0"/>
              <a:t>Proper fitting is required</a:t>
            </a:r>
          </a:p>
          <a:p>
            <a:pPr marL="914400" lvl="1" indent="-457200">
              <a:buFont typeface="Arial" panose="020B0604020202020204" pitchFamily="34" charset="0"/>
              <a:buChar char="•"/>
            </a:pPr>
            <a:r>
              <a:rPr lang="en-US" sz="2600" dirty="0"/>
              <a:t>Risk of aspiration in unconscious patients</a:t>
            </a:r>
          </a:p>
          <a:p>
            <a:pPr marL="914400" lvl="1" indent="-457200">
              <a:buFont typeface="Arial" panose="020B0604020202020204" pitchFamily="34" charset="0"/>
              <a:buChar char="•"/>
            </a:pPr>
            <a:r>
              <a:rPr lang="en-US" sz="2600" dirty="0"/>
              <a:t>Rebreathing (if input flow is less than 4 L/min</a:t>
            </a:r>
            <a:endParaRPr lang="en-IN" sz="2600" dirty="0"/>
          </a:p>
        </p:txBody>
      </p:sp>
      <p:sp>
        <p:nvSpPr>
          <p:cNvPr id="5" name="object 7">
            <a:extLst>
              <a:ext uri="{FF2B5EF4-FFF2-40B4-BE49-F238E27FC236}">
                <a16:creationId xmlns:a16="http://schemas.microsoft.com/office/drawing/2014/main" id="{E2AEE6F9-2562-45F6-A179-414FD9C44EA0}"/>
              </a:ext>
            </a:extLst>
          </p:cNvPr>
          <p:cNvSpPr>
            <a:spLocks noGrp="1"/>
          </p:cNvSpPr>
          <p:nvPr>
            <p:ph type="pic" idx="1"/>
          </p:nvPr>
        </p:nvSpPr>
        <p:spPr>
          <a:xfrm>
            <a:off x="7867541" y="1308100"/>
            <a:ext cx="3484671" cy="4076700"/>
          </a:xfrm>
          <a:prstGeom prst="rect">
            <a:avLst/>
          </a:prstGeom>
          <a:blipFill>
            <a:blip r:embed="rId2" cstate="print"/>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Tree>
    <p:extLst>
      <p:ext uri="{BB962C8B-B14F-4D97-AF65-F5344CB8AC3E}">
        <p14:creationId xmlns:p14="http://schemas.microsoft.com/office/powerpoint/2010/main" val="2998129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E189C-F2BA-412F-B4BE-5C6A33CA1330}"/>
              </a:ext>
            </a:extLst>
          </p:cNvPr>
          <p:cNvSpPr>
            <a:spLocks noGrp="1"/>
          </p:cNvSpPr>
          <p:nvPr>
            <p:ph type="title"/>
          </p:nvPr>
        </p:nvSpPr>
        <p:spPr/>
        <p:txBody>
          <a:bodyPr/>
          <a:lstStyle/>
          <a:p>
            <a:r>
              <a:rPr lang="en-IN" b="1">
                <a:effectLst>
                  <a:outerShdw blurRad="38100" dist="38100" dir="2700000" algn="tl">
                    <a:srgbClr val="000000">
                      <a:alpha val="43137"/>
                    </a:srgbClr>
                  </a:outerShdw>
                </a:effectLst>
              </a:rPr>
              <a:t>CONTENTS</a:t>
            </a:r>
            <a:endParaRPr lang="en-IN"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C89E0327-A07F-4579-B774-68944D40BF4E}"/>
              </a:ext>
            </a:extLst>
          </p:cNvPr>
          <p:cNvSpPr>
            <a:spLocks noGrp="1"/>
          </p:cNvSpPr>
          <p:nvPr>
            <p:ph idx="1"/>
          </p:nvPr>
        </p:nvSpPr>
        <p:spPr/>
        <p:txBody>
          <a:bodyPr/>
          <a:lstStyle/>
          <a:p>
            <a:pPr marL="514350" indent="-514350">
              <a:buAutoNum type="arabicPeriod"/>
            </a:pPr>
            <a:r>
              <a:rPr lang="en-US" dirty="0"/>
              <a:t>Oxygen Transport and Measurement</a:t>
            </a:r>
            <a:endParaRPr lang="en-IN" dirty="0"/>
          </a:p>
          <a:p>
            <a:pPr marL="514350" indent="-514350">
              <a:buAutoNum type="arabicPeriod"/>
            </a:pPr>
            <a:r>
              <a:rPr lang="en-IN" dirty="0"/>
              <a:t>Oxygen delivery methods.</a:t>
            </a:r>
          </a:p>
          <a:p>
            <a:pPr marL="514350" indent="-514350">
              <a:buAutoNum type="arabicPeriod"/>
            </a:pPr>
            <a:r>
              <a:rPr lang="en-IN" dirty="0"/>
              <a:t>Various devices available and their uses.</a:t>
            </a:r>
          </a:p>
          <a:p>
            <a:pPr marL="514350" indent="-514350">
              <a:buAutoNum type="arabicPeriod"/>
            </a:pPr>
            <a:r>
              <a:rPr lang="en-IN" dirty="0"/>
              <a:t>Summary.</a:t>
            </a:r>
          </a:p>
          <a:p>
            <a:pPr marL="514350" indent="-514350">
              <a:buAutoNum type="arabicPeriod"/>
            </a:pPr>
            <a:r>
              <a:rPr lang="en-IN" dirty="0"/>
              <a:t>Selection of device- 3 P strategy.</a:t>
            </a:r>
          </a:p>
          <a:p>
            <a:pPr marL="514350" indent="-514350">
              <a:buAutoNum type="arabicPeriod"/>
            </a:pPr>
            <a:r>
              <a:rPr lang="en-IN" dirty="0"/>
              <a:t>Monitoring &amp; Care of child on oxygen supplemental therapy.</a:t>
            </a:r>
          </a:p>
          <a:p>
            <a:pPr marL="514350" indent="-514350">
              <a:buAutoNum type="arabicPeriod"/>
            </a:pPr>
            <a:r>
              <a:rPr lang="en-IN" dirty="0"/>
              <a:t>Outcome.</a:t>
            </a:r>
          </a:p>
          <a:p>
            <a:pPr marL="514350" indent="-514350">
              <a:buAutoNum type="arabicPeriod"/>
            </a:pPr>
            <a:endParaRPr lang="en-IN" dirty="0"/>
          </a:p>
          <a:p>
            <a:pPr marL="514350" indent="-514350">
              <a:buAutoNum type="arabicPeriod"/>
            </a:pPr>
            <a:endParaRPr lang="en-IN" dirty="0"/>
          </a:p>
          <a:p>
            <a:pPr marL="514350" indent="-514350">
              <a:buAutoNum type="arabicPeriod"/>
            </a:pPr>
            <a:endParaRPr lang="en-IN" dirty="0"/>
          </a:p>
        </p:txBody>
      </p:sp>
    </p:spTree>
    <p:extLst>
      <p:ext uri="{BB962C8B-B14F-4D97-AF65-F5344CB8AC3E}">
        <p14:creationId xmlns:p14="http://schemas.microsoft.com/office/powerpoint/2010/main" val="294650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8FC7B5-9596-40F7-8493-F7387553CD67}"/>
              </a:ext>
            </a:extLst>
          </p:cNvPr>
          <p:cNvSpPr>
            <a:spLocks noGrp="1"/>
          </p:cNvSpPr>
          <p:nvPr>
            <p:ph type="title"/>
          </p:nvPr>
        </p:nvSpPr>
        <p:spPr/>
        <p:txBody>
          <a:bodyPr>
            <a:normAutofit/>
          </a:bodyPr>
          <a:lstStyle/>
          <a:p>
            <a:pPr algn="ctr"/>
            <a:r>
              <a:rPr lang="en-US" sz="4000" dirty="0"/>
              <a:t>Reservoir</a:t>
            </a:r>
            <a:endParaRPr lang="en-IN" sz="4000" dirty="0"/>
          </a:p>
        </p:txBody>
      </p:sp>
      <p:sp>
        <p:nvSpPr>
          <p:cNvPr id="5" name="Content Placeholder 4">
            <a:extLst>
              <a:ext uri="{FF2B5EF4-FFF2-40B4-BE49-F238E27FC236}">
                <a16:creationId xmlns:a16="http://schemas.microsoft.com/office/drawing/2014/main" id="{D2F961FB-A6F0-4A55-9F6E-F16B5627B193}"/>
              </a:ext>
            </a:extLst>
          </p:cNvPr>
          <p:cNvSpPr>
            <a:spLocks noGrp="1"/>
          </p:cNvSpPr>
          <p:nvPr>
            <p:ph idx="1"/>
          </p:nvPr>
        </p:nvSpPr>
        <p:spPr/>
        <p:txBody>
          <a:bodyPr/>
          <a:lstStyle/>
          <a:p>
            <a:r>
              <a:rPr lang="en-US" dirty="0"/>
              <a:t>Reservoir System stores a reserve volume of O2, that equals or exceeds the patients Tidal Volume. </a:t>
            </a:r>
          </a:p>
          <a:p>
            <a:r>
              <a:rPr lang="en-US" dirty="0"/>
              <a:t>Delivers mod-high FiO2</a:t>
            </a:r>
          </a:p>
          <a:p>
            <a:pPr>
              <a:lnSpc>
                <a:spcPct val="100000"/>
              </a:lnSpc>
            </a:pPr>
            <a:r>
              <a:rPr lang="en-US" dirty="0"/>
              <a:t>To provide a fixed FiO2, the reservoir volume must exceed the patients tidal volume.</a:t>
            </a:r>
            <a:endParaRPr lang="en-IN" dirty="0"/>
          </a:p>
        </p:txBody>
      </p:sp>
      <p:pic>
        <p:nvPicPr>
          <p:cNvPr id="6" name="Picture Placeholder 15">
            <a:extLst>
              <a:ext uri="{FF2B5EF4-FFF2-40B4-BE49-F238E27FC236}">
                <a16:creationId xmlns:a16="http://schemas.microsoft.com/office/drawing/2014/main" id="{A1872CE6-7470-4467-A985-5F200B7FB7F5}"/>
              </a:ext>
            </a:extLst>
          </p:cNvPr>
          <p:cNvPicPr>
            <a:picLocks noChangeAspect="1"/>
          </p:cNvPicPr>
          <p:nvPr/>
        </p:nvPicPr>
        <p:blipFill>
          <a:blip r:embed="rId2">
            <a:extLst>
              <a:ext uri="{28A0092B-C50C-407E-A947-70E740481C1C}">
                <a14:useLocalDpi xmlns:a14="http://schemas.microsoft.com/office/drawing/2010/main" val="0"/>
              </a:ext>
            </a:extLst>
          </a:blip>
          <a:srcRect t="4226" b="4226"/>
          <a:stretch>
            <a:fillRect/>
          </a:stretch>
        </p:blipFill>
        <p:spPr>
          <a:xfrm>
            <a:off x="7757161" y="4304101"/>
            <a:ext cx="2727854" cy="2188774"/>
          </a:xfrm>
          <a:prstGeom prst="rect">
            <a:avLst/>
          </a:prstGeom>
          <a:blipFill>
            <a:blip r:embed="rId3" cstate="print"/>
            <a:stretch>
              <a:fillRect/>
            </a:stretch>
          </a:blipFill>
        </p:spPr>
      </p:pic>
    </p:spTree>
    <p:extLst>
      <p:ext uri="{BB962C8B-B14F-4D97-AF65-F5344CB8AC3E}">
        <p14:creationId xmlns:p14="http://schemas.microsoft.com/office/powerpoint/2010/main" val="1080457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C6279-5900-4B50-B0F5-2088A98B5478}"/>
              </a:ext>
            </a:extLst>
          </p:cNvPr>
          <p:cNvSpPr>
            <a:spLocks noGrp="1"/>
          </p:cNvSpPr>
          <p:nvPr>
            <p:ph type="title"/>
          </p:nvPr>
        </p:nvSpPr>
        <p:spPr>
          <a:xfrm>
            <a:off x="839788" y="457200"/>
            <a:ext cx="4829492" cy="838200"/>
          </a:xfrm>
        </p:spPr>
        <p:txBody>
          <a:bodyPr>
            <a:normAutofit/>
          </a:bodyPr>
          <a:lstStyle/>
          <a:p>
            <a:r>
              <a:rPr lang="en-US" sz="4000" dirty="0"/>
              <a:t>Non-Rebreather Mask</a:t>
            </a:r>
            <a:endParaRPr lang="en-IN" sz="4000" dirty="0"/>
          </a:p>
        </p:txBody>
      </p:sp>
      <p:sp>
        <p:nvSpPr>
          <p:cNvPr id="4" name="Text Placeholder 3">
            <a:extLst>
              <a:ext uri="{FF2B5EF4-FFF2-40B4-BE49-F238E27FC236}">
                <a16:creationId xmlns:a16="http://schemas.microsoft.com/office/drawing/2014/main" id="{401B952F-CEC7-4129-9537-349CFE76D81C}"/>
              </a:ext>
            </a:extLst>
          </p:cNvPr>
          <p:cNvSpPr>
            <a:spLocks noGrp="1"/>
          </p:cNvSpPr>
          <p:nvPr>
            <p:ph type="body" sz="half" idx="2"/>
          </p:nvPr>
        </p:nvSpPr>
        <p:spPr>
          <a:xfrm>
            <a:off x="839788" y="2148840"/>
            <a:ext cx="6668452" cy="2560320"/>
          </a:xfrm>
        </p:spPr>
        <p:txBody>
          <a:bodyPr>
            <a:normAutofit/>
          </a:bodyPr>
          <a:lstStyle/>
          <a:p>
            <a:pPr marL="457200" indent="-457200">
              <a:buFont typeface="Arial" panose="020B0604020202020204" pitchFamily="34" charset="0"/>
              <a:buChar char="•"/>
            </a:pPr>
            <a:r>
              <a:rPr lang="en-US" sz="2800" dirty="0"/>
              <a:t>Has 3 Unidirectional Valves</a:t>
            </a:r>
          </a:p>
          <a:p>
            <a:pPr marL="457200" indent="-457200">
              <a:buFont typeface="Arial" panose="020B0604020202020204" pitchFamily="34" charset="0"/>
              <a:buChar char="•"/>
            </a:pPr>
            <a:r>
              <a:rPr lang="en-US" sz="2800" dirty="0"/>
              <a:t>Expiratory Valves prevent air entrainment.</a:t>
            </a:r>
          </a:p>
          <a:p>
            <a:pPr marL="457200" indent="-457200">
              <a:buFont typeface="Arial" panose="020B0604020202020204" pitchFamily="34" charset="0"/>
              <a:buChar char="•"/>
            </a:pPr>
            <a:r>
              <a:rPr lang="en-US" sz="2800" dirty="0"/>
              <a:t>Inspiratory Valve prevents exhaled gas flow into reservoir bag.</a:t>
            </a:r>
          </a:p>
        </p:txBody>
      </p:sp>
      <p:sp>
        <p:nvSpPr>
          <p:cNvPr id="17" name="object 2">
            <a:extLst>
              <a:ext uri="{FF2B5EF4-FFF2-40B4-BE49-F238E27FC236}">
                <a16:creationId xmlns:a16="http://schemas.microsoft.com/office/drawing/2014/main" id="{E8435895-F2BF-4467-8450-B6D342DC2D4D}"/>
              </a:ext>
            </a:extLst>
          </p:cNvPr>
          <p:cNvSpPr/>
          <p:nvPr/>
        </p:nvSpPr>
        <p:spPr>
          <a:xfrm>
            <a:off x="7419975" y="1776307"/>
            <a:ext cx="3932237" cy="4272279"/>
          </a:xfrm>
          <a:prstGeom prst="rect">
            <a:avLst/>
          </a:prstGeom>
          <a:blipFill>
            <a:blip r:embed="rId2" cstate="print"/>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p>
        </p:txBody>
      </p:sp>
    </p:spTree>
    <p:extLst>
      <p:ext uri="{BB962C8B-B14F-4D97-AF65-F5344CB8AC3E}">
        <p14:creationId xmlns:p14="http://schemas.microsoft.com/office/powerpoint/2010/main" val="254879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9BB39-0D18-4C01-BC65-D89197C7981F}"/>
              </a:ext>
            </a:extLst>
          </p:cNvPr>
          <p:cNvSpPr>
            <a:spLocks noGrp="1"/>
          </p:cNvSpPr>
          <p:nvPr>
            <p:ph type="title"/>
          </p:nvPr>
        </p:nvSpPr>
        <p:spPr>
          <a:xfrm>
            <a:off x="839788" y="457200"/>
            <a:ext cx="5063172" cy="914400"/>
          </a:xfrm>
        </p:spPr>
        <p:txBody>
          <a:bodyPr>
            <a:normAutofit/>
          </a:bodyPr>
          <a:lstStyle/>
          <a:p>
            <a:r>
              <a:rPr lang="en-US" sz="4000" dirty="0"/>
              <a:t>Non- Rebreather Mask</a:t>
            </a:r>
            <a:endParaRPr lang="en-IN" sz="4000" dirty="0"/>
          </a:p>
        </p:txBody>
      </p:sp>
      <p:sp>
        <p:nvSpPr>
          <p:cNvPr id="4" name="Text Placeholder 3">
            <a:extLst>
              <a:ext uri="{FF2B5EF4-FFF2-40B4-BE49-F238E27FC236}">
                <a16:creationId xmlns:a16="http://schemas.microsoft.com/office/drawing/2014/main" id="{043ABCEF-BECD-40DA-AFE7-B49221F4814A}"/>
              </a:ext>
            </a:extLst>
          </p:cNvPr>
          <p:cNvSpPr>
            <a:spLocks noGrp="1"/>
          </p:cNvSpPr>
          <p:nvPr>
            <p:ph type="body" sz="half" idx="2"/>
          </p:nvPr>
        </p:nvSpPr>
        <p:spPr>
          <a:xfrm>
            <a:off x="839788" y="1828800"/>
            <a:ext cx="6373812" cy="4040188"/>
          </a:xfrm>
        </p:spPr>
        <p:txBody>
          <a:bodyPr>
            <a:normAutofit/>
          </a:bodyPr>
          <a:lstStyle/>
          <a:p>
            <a:pPr marL="457200" indent="-457200">
              <a:buFont typeface="Arial" panose="020B0604020202020204" pitchFamily="34" charset="0"/>
              <a:buChar char="•"/>
            </a:pPr>
            <a:r>
              <a:rPr lang="en-US" sz="2800" dirty="0"/>
              <a:t>FiO</a:t>
            </a:r>
            <a:r>
              <a:rPr lang="en-US" sz="2800" baseline="-25000" dirty="0"/>
              <a:t>2</a:t>
            </a:r>
            <a:r>
              <a:rPr lang="en-US" sz="2800" dirty="0"/>
              <a:t> delivered: 0.80-0.90</a:t>
            </a:r>
          </a:p>
          <a:p>
            <a:pPr marL="457200" indent="-457200">
              <a:buFont typeface="Arial" panose="020B0604020202020204" pitchFamily="34" charset="0"/>
              <a:buChar char="•"/>
            </a:pPr>
            <a:r>
              <a:rPr lang="en-US" sz="2800" dirty="0"/>
              <a:t>Flow rates: 10-15 L/min</a:t>
            </a:r>
          </a:p>
          <a:p>
            <a:pPr marL="457200" indent="-457200">
              <a:buFont typeface="Arial" panose="020B0604020202020204" pitchFamily="34" charset="0"/>
              <a:buChar char="•"/>
            </a:pPr>
            <a:r>
              <a:rPr lang="en-US" sz="2800" dirty="0"/>
              <a:t>Ensure Bag remains inflated when applied, or may lead to suffocation.</a:t>
            </a:r>
          </a:p>
          <a:p>
            <a:pPr marL="457200" indent="-457200">
              <a:buFont typeface="Arial" panose="020B0604020202020204" pitchFamily="34" charset="0"/>
              <a:buChar char="•"/>
            </a:pPr>
            <a:r>
              <a:rPr lang="en-US" sz="2800" dirty="0"/>
              <a:t>Factors affecting FiO</a:t>
            </a:r>
            <a:r>
              <a:rPr lang="en-US" sz="2800" baseline="-25000" dirty="0"/>
              <a:t>2</a:t>
            </a:r>
            <a:r>
              <a:rPr lang="en-US" sz="2800" dirty="0"/>
              <a:t> : </a:t>
            </a:r>
          </a:p>
          <a:p>
            <a:pPr marL="914400" lvl="1" indent="-457200">
              <a:buFont typeface="Arial" panose="020B0604020202020204" pitchFamily="34" charset="0"/>
              <a:buChar char="•"/>
            </a:pPr>
            <a:r>
              <a:rPr lang="en-US" sz="2600" dirty="0"/>
              <a:t>Air Leakage.</a:t>
            </a:r>
          </a:p>
          <a:p>
            <a:pPr marL="914400" lvl="1" indent="-457200">
              <a:buFont typeface="Arial" panose="020B0604020202020204" pitchFamily="34" charset="0"/>
              <a:buChar char="•"/>
            </a:pPr>
            <a:r>
              <a:rPr lang="en-US" sz="2600" dirty="0"/>
              <a:t>Patients breathing Pattern.</a:t>
            </a:r>
            <a:endParaRPr lang="en-IN" sz="2600" dirty="0"/>
          </a:p>
          <a:p>
            <a:endParaRPr lang="en-IN" dirty="0"/>
          </a:p>
        </p:txBody>
      </p:sp>
      <p:pic>
        <p:nvPicPr>
          <p:cNvPr id="10" name="Picture 9">
            <a:extLst>
              <a:ext uri="{FF2B5EF4-FFF2-40B4-BE49-F238E27FC236}">
                <a16:creationId xmlns:a16="http://schemas.microsoft.com/office/drawing/2014/main" id="{D01B72C3-B9E8-4F5F-99AE-5EF58F81306C}"/>
              </a:ext>
            </a:extLst>
          </p:cNvPr>
          <p:cNvPicPr>
            <a:picLocks noChangeAspect="1"/>
          </p:cNvPicPr>
          <p:nvPr/>
        </p:nvPicPr>
        <p:blipFill>
          <a:blip r:embed="rId2"/>
          <a:stretch>
            <a:fillRect/>
          </a:stretch>
        </p:blipFill>
        <p:spPr>
          <a:xfrm>
            <a:off x="7213600" y="1268760"/>
            <a:ext cx="4032448" cy="4349720"/>
          </a:xfrm>
          <a:prstGeom prst="rect">
            <a:avLst/>
          </a:prstGeom>
        </p:spPr>
      </p:pic>
    </p:spTree>
    <p:extLst>
      <p:ext uri="{BB962C8B-B14F-4D97-AF65-F5344CB8AC3E}">
        <p14:creationId xmlns:p14="http://schemas.microsoft.com/office/powerpoint/2010/main" val="2119214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6F0B95-5AA6-4DFE-BC8D-2384BFD57FDE}"/>
              </a:ext>
            </a:extLst>
          </p:cNvPr>
          <p:cNvSpPr>
            <a:spLocks noGrp="1"/>
          </p:cNvSpPr>
          <p:nvPr>
            <p:ph type="title"/>
          </p:nvPr>
        </p:nvSpPr>
        <p:spPr/>
        <p:txBody>
          <a:bodyPr/>
          <a:lstStyle/>
          <a:p>
            <a:pPr algn="ctr"/>
            <a:r>
              <a:rPr lang="en-US" dirty="0"/>
              <a:t>Fixed Performance Device: Venturi Mask</a:t>
            </a:r>
            <a:endParaRPr lang="en-IN" dirty="0"/>
          </a:p>
        </p:txBody>
      </p:sp>
      <p:sp>
        <p:nvSpPr>
          <p:cNvPr id="6" name="Content Placeholder 5">
            <a:extLst>
              <a:ext uri="{FF2B5EF4-FFF2-40B4-BE49-F238E27FC236}">
                <a16:creationId xmlns:a16="http://schemas.microsoft.com/office/drawing/2014/main" id="{49986B2E-E5E6-419D-A0BB-57062F38986F}"/>
              </a:ext>
            </a:extLst>
          </p:cNvPr>
          <p:cNvSpPr>
            <a:spLocks noGrp="1"/>
          </p:cNvSpPr>
          <p:nvPr>
            <p:ph sz="half" idx="1"/>
          </p:nvPr>
        </p:nvSpPr>
        <p:spPr/>
        <p:txBody>
          <a:bodyPr/>
          <a:lstStyle/>
          <a:p>
            <a:pPr marL="0" indent="0">
              <a:buNone/>
            </a:pPr>
            <a:r>
              <a:rPr lang="en-US" dirty="0"/>
              <a:t>Bernoulli Principle</a:t>
            </a:r>
          </a:p>
          <a:p>
            <a:r>
              <a:rPr lang="en-US" dirty="0"/>
              <a:t>A rapid velocity of gas exiting from a restricted orifice will create sub atmospheric lateral pressure, resulting in atmospheric air being entrained into the mainstream.</a:t>
            </a:r>
            <a:endParaRPr lang="en-IN" dirty="0"/>
          </a:p>
        </p:txBody>
      </p:sp>
      <p:pic>
        <p:nvPicPr>
          <p:cNvPr id="8" name="Picture 3" descr="D:\O2 therapy\1-s2.0-S1472029917300231-gr3.jpg">
            <a:extLst>
              <a:ext uri="{FF2B5EF4-FFF2-40B4-BE49-F238E27FC236}">
                <a16:creationId xmlns:a16="http://schemas.microsoft.com/office/drawing/2014/main" id="{38A1F7F2-87BB-4F4D-A996-04A73449844C}"/>
              </a:ext>
            </a:extLst>
          </p:cNvPr>
          <p:cNvPicPr>
            <a:picLocks noGrp="1" noChangeAspect="1" noChangeArrowheads="1"/>
          </p:cNvPicPr>
          <p:nvPr>
            <p:ph sz="half" idx="2"/>
          </p:nvPr>
        </p:nvPicPr>
        <p:blipFill>
          <a:blip r:embed="rId2"/>
          <a:srcRect/>
          <a:stretch>
            <a:fillRect/>
          </a:stretch>
        </p:blipFill>
        <p:spPr bwMode="auto">
          <a:xfrm>
            <a:off x="7353637" y="1825625"/>
            <a:ext cx="3123526" cy="2872673"/>
          </a:xfrm>
          <a:prstGeom prst="rect">
            <a:avLst/>
          </a:prstGeom>
          <a:noFill/>
        </p:spPr>
      </p:pic>
      <p:pic>
        <p:nvPicPr>
          <p:cNvPr id="9" name="Picture 2" descr="D:\O2 therapy\venturi principle.jpg">
            <a:extLst>
              <a:ext uri="{FF2B5EF4-FFF2-40B4-BE49-F238E27FC236}">
                <a16:creationId xmlns:a16="http://schemas.microsoft.com/office/drawing/2014/main" id="{E3A9AF6F-D650-454A-90E3-C483516921F6}"/>
              </a:ext>
            </a:extLst>
          </p:cNvPr>
          <p:cNvPicPr>
            <a:picLocks noChangeAspect="1" noChangeArrowheads="1"/>
          </p:cNvPicPr>
          <p:nvPr/>
        </p:nvPicPr>
        <p:blipFill>
          <a:blip r:embed="rId3"/>
          <a:srcRect/>
          <a:stretch>
            <a:fillRect/>
          </a:stretch>
        </p:blipFill>
        <p:spPr bwMode="auto">
          <a:xfrm>
            <a:off x="2291557" y="4423211"/>
            <a:ext cx="3804443" cy="2161104"/>
          </a:xfrm>
          <a:prstGeom prst="rect">
            <a:avLst/>
          </a:prstGeom>
          <a:noFill/>
        </p:spPr>
      </p:pic>
    </p:spTree>
    <p:extLst>
      <p:ext uri="{BB962C8B-B14F-4D97-AF65-F5344CB8AC3E}">
        <p14:creationId xmlns:p14="http://schemas.microsoft.com/office/powerpoint/2010/main" val="3647353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8FDB6-544E-4A2D-8288-380255D0E817}"/>
              </a:ext>
            </a:extLst>
          </p:cNvPr>
          <p:cNvSpPr>
            <a:spLocks noGrp="1"/>
          </p:cNvSpPr>
          <p:nvPr>
            <p:ph type="title"/>
          </p:nvPr>
        </p:nvSpPr>
        <p:spPr/>
        <p:txBody>
          <a:bodyPr>
            <a:normAutofit/>
          </a:bodyPr>
          <a:lstStyle/>
          <a:p>
            <a:pPr algn="ctr"/>
            <a:r>
              <a:rPr lang="en-US" sz="4000" dirty="0"/>
              <a:t>Venturi Masks</a:t>
            </a:r>
            <a:endParaRPr lang="en-IN" sz="4000" dirty="0"/>
          </a:p>
        </p:txBody>
      </p:sp>
      <p:sp>
        <p:nvSpPr>
          <p:cNvPr id="3" name="Content Placeholder 2">
            <a:extLst>
              <a:ext uri="{FF2B5EF4-FFF2-40B4-BE49-F238E27FC236}">
                <a16:creationId xmlns:a16="http://schemas.microsoft.com/office/drawing/2014/main" id="{1065E994-B4CA-4BFB-BFDC-5BAE18C423BA}"/>
              </a:ext>
            </a:extLst>
          </p:cNvPr>
          <p:cNvSpPr>
            <a:spLocks noGrp="1"/>
          </p:cNvSpPr>
          <p:nvPr>
            <p:ph sz="half" idx="1"/>
          </p:nvPr>
        </p:nvSpPr>
        <p:spPr/>
        <p:txBody>
          <a:bodyPr/>
          <a:lstStyle/>
          <a:p>
            <a:r>
              <a:rPr lang="en-US" dirty="0"/>
              <a:t>Mask consists of a jet orifice around which is an air entrainment port.</a:t>
            </a:r>
          </a:p>
          <a:p>
            <a:r>
              <a:rPr lang="en-US" dirty="0"/>
              <a:t>FiO</a:t>
            </a:r>
            <a:r>
              <a:rPr lang="en-US" baseline="-25000" dirty="0"/>
              <a:t>2 </a:t>
            </a:r>
            <a:r>
              <a:rPr lang="en-US" dirty="0"/>
              <a:t>regulated by the size of the jet orifice and air entrainment port.</a:t>
            </a:r>
          </a:p>
          <a:p>
            <a:r>
              <a:rPr lang="en-US" dirty="0"/>
              <a:t>FiO</a:t>
            </a:r>
            <a:r>
              <a:rPr lang="en-US" baseline="-25000" dirty="0"/>
              <a:t>2</a:t>
            </a:r>
            <a:r>
              <a:rPr lang="en-US" dirty="0"/>
              <a:t> – Low to Moderate (0.24-0.60)</a:t>
            </a:r>
          </a:p>
          <a:p>
            <a:r>
              <a:rPr lang="en-US" dirty="0"/>
              <a:t>High flow fixed Performance Device.</a:t>
            </a:r>
            <a:endParaRPr lang="en-IN" dirty="0"/>
          </a:p>
        </p:txBody>
      </p:sp>
      <p:pic>
        <p:nvPicPr>
          <p:cNvPr id="1026" name="Picture 2" descr="Oxygen Therapy | SpringerLink">
            <a:extLst>
              <a:ext uri="{FF2B5EF4-FFF2-40B4-BE49-F238E27FC236}">
                <a16:creationId xmlns:a16="http://schemas.microsoft.com/office/drawing/2014/main" id="{590BE8AD-130B-41A5-AE13-C733AC34CBF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61403" y="1690687"/>
            <a:ext cx="4611433" cy="448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183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1066E-3056-4D6F-AA85-633F8100E93A}"/>
              </a:ext>
            </a:extLst>
          </p:cNvPr>
          <p:cNvSpPr>
            <a:spLocks noGrp="1"/>
          </p:cNvSpPr>
          <p:nvPr>
            <p:ph type="title"/>
          </p:nvPr>
        </p:nvSpPr>
        <p:spPr/>
        <p:txBody>
          <a:bodyPr/>
          <a:lstStyle/>
          <a:p>
            <a:pPr algn="ctr"/>
            <a:r>
              <a:rPr lang="en-US" dirty="0"/>
              <a:t>Venturi Mask</a:t>
            </a:r>
            <a:endParaRPr lang="en-IN" dirty="0"/>
          </a:p>
        </p:txBody>
      </p:sp>
      <p:pic>
        <p:nvPicPr>
          <p:cNvPr id="4" name="Content Placeholder 4">
            <a:extLst>
              <a:ext uri="{FF2B5EF4-FFF2-40B4-BE49-F238E27FC236}">
                <a16:creationId xmlns:a16="http://schemas.microsoft.com/office/drawing/2014/main" id="{DE10D73C-9FC9-4C2E-8A22-FECC0D034122}"/>
              </a:ext>
            </a:extLst>
          </p:cNvPr>
          <p:cNvPicPr>
            <a:picLocks noGrp="1" noChangeAspect="1"/>
          </p:cNvPicPr>
          <p:nvPr>
            <p:ph idx="1"/>
          </p:nvPr>
        </p:nvPicPr>
        <p:blipFill>
          <a:blip r:embed="rId2"/>
          <a:stretch>
            <a:fillRect/>
          </a:stretch>
        </p:blipFill>
        <p:spPr>
          <a:xfrm>
            <a:off x="2433320" y="1690688"/>
            <a:ext cx="7325359" cy="4861747"/>
          </a:xfrm>
        </p:spPr>
      </p:pic>
    </p:spTree>
    <p:extLst>
      <p:ext uri="{BB962C8B-B14F-4D97-AF65-F5344CB8AC3E}">
        <p14:creationId xmlns:p14="http://schemas.microsoft.com/office/powerpoint/2010/main" val="3799887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F070C-C980-4DC4-8E77-455AF23E0B52}"/>
              </a:ext>
            </a:extLst>
          </p:cNvPr>
          <p:cNvSpPr>
            <a:spLocks noGrp="1"/>
          </p:cNvSpPr>
          <p:nvPr>
            <p:ph type="title"/>
          </p:nvPr>
        </p:nvSpPr>
        <p:spPr>
          <a:xfrm>
            <a:off x="104775" y="324900"/>
            <a:ext cx="8010517" cy="1033669"/>
          </a:xfrm>
        </p:spPr>
        <p:txBody>
          <a:bodyPr>
            <a:normAutofit fontScale="90000"/>
          </a:bodyPr>
          <a:lstStyle/>
          <a:p>
            <a:r>
              <a:rPr lang="en-US" sz="4000" b="1" dirty="0"/>
              <a:t>HEATED HUMIDIFIED HIGH FLOW NASAL CANULA (HHHFNC)</a:t>
            </a:r>
            <a:endParaRPr lang="en-US" b="1" dirty="0"/>
          </a:p>
        </p:txBody>
      </p:sp>
      <p:sp>
        <p:nvSpPr>
          <p:cNvPr id="10" name="Rectangle 2">
            <a:extLst>
              <a:ext uri="{FF2B5EF4-FFF2-40B4-BE49-F238E27FC236}">
                <a16:creationId xmlns:a16="http://schemas.microsoft.com/office/drawing/2014/main" id="{257AE89C-B1BA-4602-BD0C-7AD0341E8160}"/>
              </a:ext>
            </a:extLst>
          </p:cNvPr>
          <p:cNvSpPr txBox="1">
            <a:spLocks noChangeArrowheads="1"/>
          </p:cNvSpPr>
          <p:nvPr/>
        </p:nvSpPr>
        <p:spPr>
          <a:xfrm>
            <a:off x="459350" y="2049905"/>
            <a:ext cx="6518348" cy="46252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en-US" dirty="0"/>
              <a:t>Air oxygen blender delivers 21-100% FiO</a:t>
            </a:r>
            <a:r>
              <a:rPr lang="en-US" altLang="en-US" baseline="-25000" dirty="0"/>
              <a:t>2</a:t>
            </a:r>
          </a:p>
          <a:p>
            <a:pPr>
              <a:defRPr/>
            </a:pPr>
            <a:r>
              <a:rPr lang="en-US" altLang="en-US" dirty="0"/>
              <a:t>Gas  heated and humidified through an  active heated humidifier</a:t>
            </a:r>
          </a:p>
          <a:p>
            <a:pPr>
              <a:defRPr/>
            </a:pPr>
            <a:r>
              <a:rPr lang="en-US" altLang="en-US" dirty="0"/>
              <a:t>Flow rates  2-60 L/min </a:t>
            </a:r>
          </a:p>
          <a:p>
            <a:pPr>
              <a:defRPr/>
            </a:pPr>
            <a:r>
              <a:rPr lang="en-US" altLang="en-US" dirty="0"/>
              <a:t>Gas delivered via a single limb to the patient through nasal cannula of large diameter</a:t>
            </a:r>
          </a:p>
          <a:p>
            <a:pPr>
              <a:defRPr/>
            </a:pPr>
            <a:r>
              <a:rPr lang="en-US" altLang="en-US" dirty="0"/>
              <a:t>Can deliver PEEP 4-8 cm H2O </a:t>
            </a:r>
          </a:p>
        </p:txBody>
      </p:sp>
      <p:sp>
        <p:nvSpPr>
          <p:cNvPr id="12" name="Rectangle 11">
            <a:extLst>
              <a:ext uri="{FF2B5EF4-FFF2-40B4-BE49-F238E27FC236}">
                <a16:creationId xmlns:a16="http://schemas.microsoft.com/office/drawing/2014/main" id="{95F3971C-473D-48EC-AA12-BC10B7A63731}"/>
              </a:ext>
            </a:extLst>
          </p:cNvPr>
          <p:cNvSpPr/>
          <p:nvPr/>
        </p:nvSpPr>
        <p:spPr>
          <a:xfrm>
            <a:off x="640078" y="4964282"/>
            <a:ext cx="6084279" cy="163121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en-US" sz="2000" b="1" dirty="0">
                <a:solidFill>
                  <a:schemeClr val="tx1"/>
                </a:solidFill>
              </a:rPr>
              <a:t>Advantage: </a:t>
            </a:r>
          </a:p>
          <a:p>
            <a:r>
              <a:rPr lang="en-US" altLang="en-US" sz="2000" dirty="0">
                <a:solidFill>
                  <a:srgbClr val="C00000"/>
                </a:solidFill>
              </a:rPr>
              <a:t>Humidification</a:t>
            </a:r>
          </a:p>
          <a:p>
            <a:r>
              <a:rPr lang="en-US" altLang="en-US" sz="2000" dirty="0">
                <a:solidFill>
                  <a:srgbClr val="C00000"/>
                </a:solidFill>
              </a:rPr>
              <a:t>Great comfort and better tolerance</a:t>
            </a:r>
          </a:p>
          <a:p>
            <a:r>
              <a:rPr lang="en-US" altLang="en-US" sz="2000" dirty="0">
                <a:solidFill>
                  <a:srgbClr val="C00000"/>
                </a:solidFill>
              </a:rPr>
              <a:t>Better control of FiO</a:t>
            </a:r>
            <a:r>
              <a:rPr lang="en-US" altLang="en-US" sz="2000" baseline="-25000" dirty="0">
                <a:solidFill>
                  <a:srgbClr val="C00000"/>
                </a:solidFill>
              </a:rPr>
              <a:t>2</a:t>
            </a:r>
            <a:r>
              <a:rPr lang="en-US" altLang="en-US" sz="2000" dirty="0">
                <a:solidFill>
                  <a:srgbClr val="C00000"/>
                </a:solidFill>
              </a:rPr>
              <a:t> </a:t>
            </a:r>
          </a:p>
          <a:p>
            <a:r>
              <a:rPr lang="en-US" altLang="en-US" sz="2000" dirty="0">
                <a:solidFill>
                  <a:srgbClr val="C00000"/>
                </a:solidFill>
              </a:rPr>
              <a:t>Better </a:t>
            </a:r>
            <a:r>
              <a:rPr lang="en-US" altLang="en-US" sz="2000" dirty="0" err="1">
                <a:solidFill>
                  <a:srgbClr val="C00000"/>
                </a:solidFill>
              </a:rPr>
              <a:t>mucociliary</a:t>
            </a:r>
            <a:r>
              <a:rPr lang="en-US" altLang="en-US" sz="2000" dirty="0">
                <a:solidFill>
                  <a:srgbClr val="C00000"/>
                </a:solidFill>
              </a:rPr>
              <a:t> clearance</a:t>
            </a:r>
          </a:p>
        </p:txBody>
      </p:sp>
      <p:pic>
        <p:nvPicPr>
          <p:cNvPr id="8" name="Picture 7">
            <a:extLst>
              <a:ext uri="{FF2B5EF4-FFF2-40B4-BE49-F238E27FC236}">
                <a16:creationId xmlns:a16="http://schemas.microsoft.com/office/drawing/2014/main" id="{516FFF0E-7B06-498D-9A96-D631C32DD666}"/>
              </a:ext>
            </a:extLst>
          </p:cNvPr>
          <p:cNvPicPr>
            <a:picLocks noChangeAspect="1"/>
          </p:cNvPicPr>
          <p:nvPr/>
        </p:nvPicPr>
        <p:blipFill>
          <a:blip r:embed="rId2"/>
          <a:stretch>
            <a:fillRect/>
          </a:stretch>
        </p:blipFill>
        <p:spPr>
          <a:xfrm>
            <a:off x="8115296" y="324900"/>
            <a:ext cx="3436625" cy="6374808"/>
          </a:xfrm>
          <a:prstGeom prst="rect">
            <a:avLst/>
          </a:prstGeom>
        </p:spPr>
      </p:pic>
    </p:spTree>
    <p:extLst>
      <p:ext uri="{BB962C8B-B14F-4D97-AF65-F5344CB8AC3E}">
        <p14:creationId xmlns:p14="http://schemas.microsoft.com/office/powerpoint/2010/main" val="307162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 calcmode="lin" valueType="num">
                                      <p:cBhvr additive="base">
                                        <p:cTn id="23"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F070C-C980-4DC4-8E77-455AF23E0B52}"/>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b="1" dirty="0"/>
              <a:t>  ENCLOSURE DEVICES</a:t>
            </a:r>
          </a:p>
        </p:txBody>
      </p:sp>
      <p:pic>
        <p:nvPicPr>
          <p:cNvPr id="10" name="Picture 3" descr="F:\l.jpg">
            <a:extLst>
              <a:ext uri="{FF2B5EF4-FFF2-40B4-BE49-F238E27FC236}">
                <a16:creationId xmlns:a16="http://schemas.microsoft.com/office/drawing/2014/main" id="{E8FC58A1-D995-4161-A324-9BB3C9FE45DC}"/>
              </a:ext>
            </a:extLst>
          </p:cNvPr>
          <p:cNvPicPr>
            <a:picLocks noGrp="1" noChangeAspect="1"/>
          </p:cNvPicPr>
          <p:nvPr>
            <p:ph sz="half" idx="1"/>
          </p:nvPr>
        </p:nvPicPr>
        <p:blipFill rotWithShape="1">
          <a:blip r:embed="rId2"/>
          <a:stretch/>
        </p:blipFill>
        <p:spPr bwMode="auto">
          <a:xfrm>
            <a:off x="838200" y="2282730"/>
            <a:ext cx="5181600" cy="3437128"/>
          </a:xfrm>
          <a:prstGeom prst="rect">
            <a:avLst/>
          </a:prstGeom>
          <a:noFill/>
        </p:spPr>
      </p:pic>
      <p:sp>
        <p:nvSpPr>
          <p:cNvPr id="29" name="Rectangle 2">
            <a:extLst>
              <a:ext uri="{FF2B5EF4-FFF2-40B4-BE49-F238E27FC236}">
                <a16:creationId xmlns:a16="http://schemas.microsoft.com/office/drawing/2014/main" id="{C308FCDD-76CC-403D-A292-7624000372F6}"/>
              </a:ext>
            </a:extLst>
          </p:cNvPr>
          <p:cNvSpPr>
            <a:spLocks noGrp="1" noChangeArrowheads="1"/>
          </p:cNvSpPr>
          <p:nvPr>
            <p:ph sz="half" idx="2"/>
          </p:nvPr>
        </p:nvSpPr>
        <p:spPr>
          <a:xfrm>
            <a:off x="7737231" y="321732"/>
            <a:ext cx="3930513" cy="5952459"/>
          </a:xfrm>
        </p:spPr>
        <p:txBody>
          <a:bodyPr vert="horz" lIns="91440" tIns="45720" rIns="91440" bIns="45720" rtlCol="0" anchor="ctr">
            <a:normAutofit lnSpcReduction="10000"/>
          </a:bodyPr>
          <a:lstStyle/>
          <a:p>
            <a:pPr>
              <a:buSzTx/>
            </a:pPr>
            <a:r>
              <a:rPr lang="en-US" sz="2400" dirty="0">
                <a:sym typeface="Arial" pitchFamily="34" charset="0"/>
              </a:rPr>
              <a:t>A canopy placed over the head and shoulders </a:t>
            </a:r>
          </a:p>
          <a:p>
            <a:pPr>
              <a:buSzTx/>
            </a:pPr>
            <a:r>
              <a:rPr lang="en-US" sz="2400" dirty="0">
                <a:sym typeface="Arial" pitchFamily="34" charset="0"/>
              </a:rPr>
              <a:t>FiO</a:t>
            </a:r>
            <a:r>
              <a:rPr lang="en-US" sz="2400" baseline="-25000" dirty="0">
                <a:sym typeface="Arial" pitchFamily="34" charset="0"/>
              </a:rPr>
              <a:t>2 </a:t>
            </a:r>
            <a:r>
              <a:rPr lang="en-US" sz="2400" dirty="0">
                <a:sym typeface="Arial" pitchFamily="34" charset="0"/>
              </a:rPr>
              <a:t>– 40-50%  @12-15L/min flow of O</a:t>
            </a:r>
            <a:r>
              <a:rPr lang="en-US" sz="2400" baseline="-25000" dirty="0">
                <a:sym typeface="Arial" pitchFamily="34" charset="0"/>
              </a:rPr>
              <a:t>2</a:t>
            </a:r>
            <a:endParaRPr lang="en-US" sz="2400" b="1" dirty="0">
              <a:sym typeface="Arial" pitchFamily="34" charset="0"/>
            </a:endParaRPr>
          </a:p>
          <a:p>
            <a:pPr>
              <a:buSzTx/>
            </a:pPr>
            <a:r>
              <a:rPr lang="en-US" sz="2400" b="1" dirty="0">
                <a:sym typeface="Arial" pitchFamily="34" charset="0"/>
              </a:rPr>
              <a:t>Variable performance device</a:t>
            </a:r>
            <a:endParaRPr lang="en-US" sz="2400" dirty="0">
              <a:sym typeface="Arial" pitchFamily="34" charset="0"/>
            </a:endParaRPr>
          </a:p>
          <a:p>
            <a:pPr>
              <a:buSzTx/>
            </a:pPr>
            <a:r>
              <a:rPr lang="en-US" sz="2400" dirty="0">
                <a:sym typeface="Arial" pitchFamily="34" charset="0"/>
              </a:rPr>
              <a:t>Provides concurrent aerosol therapy</a:t>
            </a:r>
          </a:p>
          <a:p>
            <a:pPr>
              <a:buSzTx/>
            </a:pPr>
            <a:endParaRPr lang="en-US" sz="2400" dirty="0">
              <a:sym typeface="Arial" pitchFamily="34" charset="0"/>
            </a:endParaRPr>
          </a:p>
          <a:p>
            <a:pPr marL="0">
              <a:buSzTx/>
            </a:pPr>
            <a:r>
              <a:rPr lang="en-US" sz="2400" dirty="0">
                <a:sym typeface="Arial" pitchFamily="34" charset="0"/>
              </a:rPr>
              <a:t>    </a:t>
            </a:r>
            <a:r>
              <a:rPr lang="en-US" sz="2400" b="1" dirty="0">
                <a:sym typeface="Arial" pitchFamily="34" charset="0"/>
              </a:rPr>
              <a:t>Disadvantage</a:t>
            </a:r>
          </a:p>
          <a:p>
            <a:pPr marL="558800" lvl="1">
              <a:spcBef>
                <a:spcPts val="500"/>
              </a:spcBef>
              <a:buSzTx/>
            </a:pPr>
            <a:r>
              <a:rPr lang="en-US" dirty="0">
                <a:sym typeface="Arial" pitchFamily="34" charset="0"/>
              </a:rPr>
              <a:t>Expensive  </a:t>
            </a:r>
            <a:endParaRPr lang="en-US" dirty="0"/>
          </a:p>
          <a:p>
            <a:pPr marL="558800" lvl="1">
              <a:spcBef>
                <a:spcPts val="500"/>
              </a:spcBef>
              <a:buSzTx/>
            </a:pPr>
            <a:r>
              <a:rPr lang="en-US" dirty="0">
                <a:sym typeface="Arial" pitchFamily="34" charset="0"/>
              </a:rPr>
              <a:t>Cumbersome </a:t>
            </a:r>
            <a:endParaRPr lang="en-US" dirty="0"/>
          </a:p>
          <a:p>
            <a:pPr marL="558800" lvl="1">
              <a:spcBef>
                <a:spcPts val="500"/>
              </a:spcBef>
              <a:buSzTx/>
            </a:pPr>
            <a:r>
              <a:rPr lang="en-US" dirty="0">
                <a:sym typeface="Arial" pitchFamily="34" charset="0"/>
              </a:rPr>
              <a:t>Difficult to clean </a:t>
            </a:r>
            <a:endParaRPr lang="en-US" dirty="0"/>
          </a:p>
          <a:p>
            <a:pPr marL="558800" lvl="1">
              <a:spcBef>
                <a:spcPts val="500"/>
              </a:spcBef>
              <a:buSzTx/>
            </a:pPr>
            <a:r>
              <a:rPr lang="en-US" dirty="0">
                <a:sym typeface="Arial" pitchFamily="34" charset="0"/>
              </a:rPr>
              <a:t>Constant oxygen leakage</a:t>
            </a:r>
            <a:endParaRPr lang="en-US" dirty="0"/>
          </a:p>
          <a:p>
            <a:pPr marL="558800" lvl="1">
              <a:spcBef>
                <a:spcPts val="500"/>
              </a:spcBef>
              <a:buSzTx/>
            </a:pPr>
            <a:r>
              <a:rPr lang="en-US" dirty="0">
                <a:sym typeface="Arial" pitchFamily="34" charset="0"/>
              </a:rPr>
              <a:t>Limits patient mobility</a:t>
            </a:r>
            <a:endParaRPr lang="en-US" dirty="0"/>
          </a:p>
        </p:txBody>
      </p:sp>
    </p:spTree>
    <p:extLst>
      <p:ext uri="{BB962C8B-B14F-4D97-AF65-F5344CB8AC3E}">
        <p14:creationId xmlns:p14="http://schemas.microsoft.com/office/powerpoint/2010/main" val="87284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anim calcmode="lin" valueType="num">
                                      <p:cBhvr additive="base">
                                        <p:cTn id="11"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xEl>
                                              <p:pRg st="2" end="2"/>
                                            </p:txEl>
                                          </p:spTgt>
                                        </p:tgtEl>
                                        <p:attrNameLst>
                                          <p:attrName>style.visibility</p:attrName>
                                        </p:attrNameLst>
                                      </p:cBhvr>
                                      <p:to>
                                        <p:strVal val="visible"/>
                                      </p:to>
                                    </p:set>
                                    <p:anim calcmode="lin" valueType="num">
                                      <p:cBhvr additive="base">
                                        <p:cTn id="15"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9">
                                            <p:txEl>
                                              <p:pRg st="3" end="3"/>
                                            </p:txEl>
                                          </p:spTgt>
                                        </p:tgtEl>
                                        <p:attrNameLst>
                                          <p:attrName>style.visibility</p:attrName>
                                        </p:attrNameLst>
                                      </p:cBhvr>
                                      <p:to>
                                        <p:strVal val="visible"/>
                                      </p:to>
                                    </p:set>
                                    <p:anim calcmode="lin" valueType="num">
                                      <p:cBhvr additive="base">
                                        <p:cTn id="19"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9">
                                            <p:txEl>
                                              <p:pRg st="5" end="5"/>
                                            </p:txEl>
                                          </p:spTgt>
                                        </p:tgtEl>
                                        <p:attrNameLst>
                                          <p:attrName>style.visibility</p:attrName>
                                        </p:attrNameLst>
                                      </p:cBhvr>
                                      <p:to>
                                        <p:strVal val="visible"/>
                                      </p:to>
                                    </p:set>
                                    <p:anim calcmode="lin" valueType="num">
                                      <p:cBhvr additive="base">
                                        <p:cTn id="23" dur="500" fill="hold"/>
                                        <p:tgtEl>
                                          <p:spTgt spid="29">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9">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9">
                                            <p:txEl>
                                              <p:pRg st="6" end="6"/>
                                            </p:txEl>
                                          </p:spTgt>
                                        </p:tgtEl>
                                        <p:attrNameLst>
                                          <p:attrName>style.visibility</p:attrName>
                                        </p:attrNameLst>
                                      </p:cBhvr>
                                      <p:to>
                                        <p:strVal val="visible"/>
                                      </p:to>
                                    </p:set>
                                    <p:anim calcmode="lin" valueType="num">
                                      <p:cBhvr additive="base">
                                        <p:cTn id="27" dur="500" fill="hold"/>
                                        <p:tgtEl>
                                          <p:spTgt spid="29">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9">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9">
                                            <p:txEl>
                                              <p:pRg st="7" end="7"/>
                                            </p:txEl>
                                          </p:spTgt>
                                        </p:tgtEl>
                                        <p:attrNameLst>
                                          <p:attrName>style.visibility</p:attrName>
                                        </p:attrNameLst>
                                      </p:cBhvr>
                                      <p:to>
                                        <p:strVal val="visible"/>
                                      </p:to>
                                    </p:set>
                                    <p:anim calcmode="lin" valueType="num">
                                      <p:cBhvr additive="base">
                                        <p:cTn id="31" dur="500" fill="hold"/>
                                        <p:tgtEl>
                                          <p:spTgt spid="29">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9">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9">
                                            <p:txEl>
                                              <p:pRg st="8" end="8"/>
                                            </p:txEl>
                                          </p:spTgt>
                                        </p:tgtEl>
                                        <p:attrNameLst>
                                          <p:attrName>style.visibility</p:attrName>
                                        </p:attrNameLst>
                                      </p:cBhvr>
                                      <p:to>
                                        <p:strVal val="visible"/>
                                      </p:to>
                                    </p:set>
                                    <p:anim calcmode="lin" valueType="num">
                                      <p:cBhvr additive="base">
                                        <p:cTn id="35" dur="500" fill="hold"/>
                                        <p:tgtEl>
                                          <p:spTgt spid="29">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9">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9">
                                            <p:txEl>
                                              <p:pRg st="9" end="9"/>
                                            </p:txEl>
                                          </p:spTgt>
                                        </p:tgtEl>
                                        <p:attrNameLst>
                                          <p:attrName>style.visibility</p:attrName>
                                        </p:attrNameLst>
                                      </p:cBhvr>
                                      <p:to>
                                        <p:strVal val="visible"/>
                                      </p:to>
                                    </p:set>
                                    <p:anim calcmode="lin" valueType="num">
                                      <p:cBhvr additive="base">
                                        <p:cTn id="39" dur="500" fill="hold"/>
                                        <p:tgtEl>
                                          <p:spTgt spid="29">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9">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9">
                                            <p:txEl>
                                              <p:pRg st="10" end="10"/>
                                            </p:txEl>
                                          </p:spTgt>
                                        </p:tgtEl>
                                        <p:attrNameLst>
                                          <p:attrName>style.visibility</p:attrName>
                                        </p:attrNameLst>
                                      </p:cBhvr>
                                      <p:to>
                                        <p:strVal val="visible"/>
                                      </p:to>
                                    </p:set>
                                    <p:anim calcmode="lin" valueType="num">
                                      <p:cBhvr additive="base">
                                        <p:cTn id="43" dur="500" fill="hold"/>
                                        <p:tgtEl>
                                          <p:spTgt spid="29">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F070C-C980-4DC4-8E77-455AF23E0B52}"/>
              </a:ext>
            </a:extLst>
          </p:cNvPr>
          <p:cNvSpPr>
            <a:spLocks noGrp="1"/>
          </p:cNvSpPr>
          <p:nvPr>
            <p:ph type="title"/>
          </p:nvPr>
        </p:nvSpPr>
        <p:spPr/>
        <p:txBody>
          <a:bodyPr vert="horz" lIns="91440" tIns="45720" rIns="91440" bIns="45720" rtlCol="0" anchor="ctr">
            <a:normAutofit/>
          </a:bodyPr>
          <a:lstStyle/>
          <a:p>
            <a:pPr algn="ctr"/>
            <a:r>
              <a:rPr lang="en-US" b="1" dirty="0"/>
              <a:t>    ENCLOSURE DEVICES</a:t>
            </a:r>
          </a:p>
        </p:txBody>
      </p:sp>
      <p:pic>
        <p:nvPicPr>
          <p:cNvPr id="7" name="Picture 3" descr="F:\disposahoodbaby.jpg">
            <a:extLst>
              <a:ext uri="{FF2B5EF4-FFF2-40B4-BE49-F238E27FC236}">
                <a16:creationId xmlns:a16="http://schemas.microsoft.com/office/drawing/2014/main" id="{1A1877AD-D860-41E2-A0AA-528CE6FE4A76}"/>
              </a:ext>
            </a:extLst>
          </p:cNvPr>
          <p:cNvPicPr>
            <a:picLocks noGrp="1" noChangeAspect="1"/>
          </p:cNvPicPr>
          <p:nvPr>
            <p:ph sz="half" idx="1"/>
          </p:nvPr>
        </p:nvPicPr>
        <p:blipFill rotWithShape="1">
          <a:blip r:embed="rId2"/>
          <a:stretch/>
        </p:blipFill>
        <p:spPr bwMode="auto">
          <a:xfrm>
            <a:off x="1841500" y="3067844"/>
            <a:ext cx="3175000" cy="1866900"/>
          </a:xfrm>
          <a:prstGeom prst="rect">
            <a:avLst/>
          </a:prstGeom>
          <a:noFill/>
        </p:spPr>
      </p:pic>
      <p:sp>
        <p:nvSpPr>
          <p:cNvPr id="29" name="Rectangle 2">
            <a:extLst>
              <a:ext uri="{FF2B5EF4-FFF2-40B4-BE49-F238E27FC236}">
                <a16:creationId xmlns:a16="http://schemas.microsoft.com/office/drawing/2014/main" id="{C308FCDD-76CC-403D-A292-7624000372F6}"/>
              </a:ext>
            </a:extLst>
          </p:cNvPr>
          <p:cNvSpPr>
            <a:spLocks noGrp="1" noChangeArrowheads="1"/>
          </p:cNvSpPr>
          <p:nvPr>
            <p:ph sz="half" idx="2"/>
          </p:nvPr>
        </p:nvSpPr>
        <p:spPr/>
        <p:txBody>
          <a:bodyPr vert="horz" lIns="91440" tIns="45720" rIns="91440" bIns="45720" rtlCol="0" anchor="ctr">
            <a:normAutofit/>
          </a:bodyPr>
          <a:lstStyle/>
          <a:p>
            <a:r>
              <a:rPr lang="en-US" sz="2600" dirty="0"/>
              <a:t>An oxygen hood covers only the head of the infant</a:t>
            </a:r>
          </a:p>
          <a:p>
            <a:r>
              <a:rPr lang="en-US" sz="2600" b="1" i="1" dirty="0"/>
              <a:t>Fixed performance device</a:t>
            </a:r>
          </a:p>
          <a:p>
            <a:r>
              <a:rPr lang="en-US" sz="2600" dirty="0"/>
              <a:t> FiO</a:t>
            </a:r>
            <a:r>
              <a:rPr lang="en-US" sz="2600" baseline="-25000" dirty="0"/>
              <a:t>2</a:t>
            </a:r>
            <a:r>
              <a:rPr lang="en-US" sz="2600" dirty="0"/>
              <a:t> – 40-90 %</a:t>
            </a:r>
          </a:p>
          <a:p>
            <a:r>
              <a:rPr lang="en-US" sz="2600" dirty="0"/>
              <a:t>Minimum Flow: </a:t>
            </a:r>
            <a:r>
              <a:rPr lang="en-US" sz="2600" u="sng" dirty="0"/>
              <a:t>&gt;</a:t>
            </a:r>
            <a:r>
              <a:rPr lang="en-US" sz="2600" dirty="0"/>
              <a:t>10L/min to prevent CO</a:t>
            </a:r>
            <a:r>
              <a:rPr lang="en-US" sz="2600" baseline="-25000" dirty="0"/>
              <a:t>2</a:t>
            </a:r>
            <a:r>
              <a:rPr lang="en-US" sz="2600" dirty="0"/>
              <a:t> accumulation</a:t>
            </a:r>
          </a:p>
          <a:p>
            <a:r>
              <a:rPr lang="en-US" sz="2600" dirty="0"/>
              <a:t>Well tolerated by infants; provides access to chest and limbs</a:t>
            </a:r>
          </a:p>
          <a:p>
            <a:pPr>
              <a:buSzTx/>
            </a:pPr>
            <a:endParaRPr lang="en-US" sz="2000" dirty="0"/>
          </a:p>
        </p:txBody>
      </p:sp>
    </p:spTree>
    <p:extLst>
      <p:ext uri="{BB962C8B-B14F-4D97-AF65-F5344CB8AC3E}">
        <p14:creationId xmlns:p14="http://schemas.microsoft.com/office/powerpoint/2010/main" val="260994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anim calcmode="lin" valueType="num">
                                      <p:cBhvr additive="base">
                                        <p:cTn id="11"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xEl>
                                              <p:pRg st="2" end="2"/>
                                            </p:txEl>
                                          </p:spTgt>
                                        </p:tgtEl>
                                        <p:attrNameLst>
                                          <p:attrName>style.visibility</p:attrName>
                                        </p:attrNameLst>
                                      </p:cBhvr>
                                      <p:to>
                                        <p:strVal val="visible"/>
                                      </p:to>
                                    </p:set>
                                    <p:anim calcmode="lin" valueType="num">
                                      <p:cBhvr additive="base">
                                        <p:cTn id="15"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9">
                                            <p:txEl>
                                              <p:pRg st="3" end="3"/>
                                            </p:txEl>
                                          </p:spTgt>
                                        </p:tgtEl>
                                        <p:attrNameLst>
                                          <p:attrName>style.visibility</p:attrName>
                                        </p:attrNameLst>
                                      </p:cBhvr>
                                      <p:to>
                                        <p:strVal val="visible"/>
                                      </p:to>
                                    </p:set>
                                    <p:anim calcmode="lin" valueType="num">
                                      <p:cBhvr additive="base">
                                        <p:cTn id="19"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9">
                                            <p:txEl>
                                              <p:pRg st="4" end="4"/>
                                            </p:txEl>
                                          </p:spTgt>
                                        </p:tgtEl>
                                        <p:attrNameLst>
                                          <p:attrName>style.visibility</p:attrName>
                                        </p:attrNameLst>
                                      </p:cBhvr>
                                      <p:to>
                                        <p:strVal val="visible"/>
                                      </p:to>
                                    </p:set>
                                    <p:anim calcmode="lin" valueType="num">
                                      <p:cBhvr additive="base">
                                        <p:cTn id="23" dur="500" fill="hold"/>
                                        <p:tgtEl>
                                          <p:spTgt spid="2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F070C-C980-4DC4-8E77-455AF23E0B52}"/>
              </a:ext>
            </a:extLst>
          </p:cNvPr>
          <p:cNvSpPr>
            <a:spLocks noGrp="1"/>
          </p:cNvSpPr>
          <p:nvPr>
            <p:ph type="title"/>
          </p:nvPr>
        </p:nvSpPr>
        <p:spPr>
          <a:xfrm>
            <a:off x="3045213" y="731520"/>
            <a:ext cx="6089904" cy="1426464"/>
          </a:xfrm>
        </p:spPr>
        <p:txBody>
          <a:bodyPr>
            <a:normAutofit/>
          </a:bodyPr>
          <a:lstStyle/>
          <a:p>
            <a:pPr algn="ctr"/>
            <a:r>
              <a:rPr lang="en-US" b="1" dirty="0"/>
              <a:t>In a nutshell</a:t>
            </a:r>
          </a:p>
        </p:txBody>
      </p:sp>
      <p:graphicFrame>
        <p:nvGraphicFramePr>
          <p:cNvPr id="10" name="Content Placeholder 3">
            <a:extLst>
              <a:ext uri="{FF2B5EF4-FFF2-40B4-BE49-F238E27FC236}">
                <a16:creationId xmlns:a16="http://schemas.microsoft.com/office/drawing/2014/main" id="{BC0EA1DE-FFDB-4F9B-896C-5412A0D25758}"/>
              </a:ext>
            </a:extLst>
          </p:cNvPr>
          <p:cNvGraphicFramePr>
            <a:graphicFrameLocks noGrp="1"/>
          </p:cNvGraphicFramePr>
          <p:nvPr>
            <p:ph idx="1"/>
            <p:extLst/>
          </p:nvPr>
        </p:nvGraphicFramePr>
        <p:xfrm>
          <a:off x="561975" y="2537617"/>
          <a:ext cx="11161152" cy="3801640"/>
        </p:xfrm>
        <a:graphic>
          <a:graphicData uri="http://schemas.openxmlformats.org/drawingml/2006/table">
            <a:tbl>
              <a:tblPr firstRow="1" bandRow="1">
                <a:tableStyleId>{5C22544A-7EE6-4342-B048-85BDC9FD1C3A}</a:tableStyleId>
              </a:tblPr>
              <a:tblGrid>
                <a:gridCol w="3058418">
                  <a:extLst>
                    <a:ext uri="{9D8B030D-6E8A-4147-A177-3AD203B41FA5}">
                      <a16:colId xmlns:a16="http://schemas.microsoft.com/office/drawing/2014/main" val="20000"/>
                    </a:ext>
                  </a:extLst>
                </a:gridCol>
                <a:gridCol w="2368488">
                  <a:extLst>
                    <a:ext uri="{9D8B030D-6E8A-4147-A177-3AD203B41FA5}">
                      <a16:colId xmlns:a16="http://schemas.microsoft.com/office/drawing/2014/main" val="20001"/>
                    </a:ext>
                  </a:extLst>
                </a:gridCol>
                <a:gridCol w="2119757">
                  <a:extLst>
                    <a:ext uri="{9D8B030D-6E8A-4147-A177-3AD203B41FA5}">
                      <a16:colId xmlns:a16="http://schemas.microsoft.com/office/drawing/2014/main" val="20002"/>
                    </a:ext>
                  </a:extLst>
                </a:gridCol>
                <a:gridCol w="3614489">
                  <a:extLst>
                    <a:ext uri="{9D8B030D-6E8A-4147-A177-3AD203B41FA5}">
                      <a16:colId xmlns:a16="http://schemas.microsoft.com/office/drawing/2014/main" val="20003"/>
                    </a:ext>
                  </a:extLst>
                </a:gridCol>
              </a:tblGrid>
              <a:tr h="517236">
                <a:tc>
                  <a:txBody>
                    <a:bodyPr/>
                    <a:lstStyle/>
                    <a:p>
                      <a:r>
                        <a:rPr lang="en-US" sz="2000" dirty="0"/>
                        <a:t>Device</a:t>
                      </a:r>
                    </a:p>
                  </a:txBody>
                  <a:tcPr marL="64120" marR="64120" marT="32060" marB="32060"/>
                </a:tc>
                <a:tc>
                  <a:txBody>
                    <a:bodyPr/>
                    <a:lstStyle/>
                    <a:p>
                      <a:r>
                        <a:rPr lang="en-US" sz="2000"/>
                        <a:t>Flow Rate (L/Min)</a:t>
                      </a:r>
                    </a:p>
                  </a:txBody>
                  <a:tcPr marL="64120" marR="64120" marT="32060" marB="32060"/>
                </a:tc>
                <a:tc>
                  <a:txBody>
                    <a:bodyPr/>
                    <a:lstStyle/>
                    <a:p>
                      <a:r>
                        <a:rPr lang="en-US" sz="2000" dirty="0"/>
                        <a:t>FiO2 (%)</a:t>
                      </a:r>
                    </a:p>
                  </a:txBody>
                  <a:tcPr marL="64120" marR="64120" marT="32060" marB="32060"/>
                </a:tc>
                <a:tc>
                  <a:txBody>
                    <a:bodyPr/>
                    <a:lstStyle/>
                    <a:p>
                      <a:r>
                        <a:rPr lang="en-US" sz="2000"/>
                        <a:t>Approximate time a D type O</a:t>
                      </a:r>
                      <a:r>
                        <a:rPr lang="en-US" sz="2000" baseline="-25000"/>
                        <a:t>2</a:t>
                      </a:r>
                      <a:r>
                        <a:rPr lang="en-US" sz="2000"/>
                        <a:t> cylinder will run</a:t>
                      </a:r>
                    </a:p>
                  </a:txBody>
                  <a:tcPr marL="64120" marR="64120" marT="32060" marB="32060"/>
                </a:tc>
                <a:extLst>
                  <a:ext uri="{0D108BD9-81ED-4DB2-BD59-A6C34878D82A}">
                    <a16:rowId xmlns:a16="http://schemas.microsoft.com/office/drawing/2014/main" val="10000"/>
                  </a:ext>
                </a:extLst>
              </a:tr>
              <a:tr h="303502">
                <a:tc>
                  <a:txBody>
                    <a:bodyPr/>
                    <a:lstStyle/>
                    <a:p>
                      <a:r>
                        <a:rPr lang="en-US" sz="2000" b="0" dirty="0">
                          <a:effectLst/>
                        </a:rPr>
                        <a:t>Nasal cannula </a:t>
                      </a:r>
                      <a:endParaRPr lang="en-US" sz="2000" dirty="0"/>
                    </a:p>
                  </a:txBody>
                  <a:tcPr marL="64120" marR="64120" marT="32060" marB="32060"/>
                </a:tc>
                <a:tc>
                  <a:txBody>
                    <a:bodyPr/>
                    <a:lstStyle/>
                    <a:p>
                      <a:pPr algn="ctr"/>
                      <a:r>
                        <a:rPr lang="en-US" sz="2000" dirty="0"/>
                        <a:t>1</a:t>
                      </a:r>
                      <a:r>
                        <a:rPr lang="en-US" sz="2000" baseline="0" dirty="0"/>
                        <a:t> - 6</a:t>
                      </a:r>
                      <a:endParaRPr lang="en-US" sz="2000" dirty="0"/>
                    </a:p>
                  </a:txBody>
                  <a:tcPr marL="64120" marR="64120" marT="32060" marB="32060"/>
                </a:tc>
                <a:tc>
                  <a:txBody>
                    <a:bodyPr/>
                    <a:lstStyle/>
                    <a:p>
                      <a:pPr algn="ctr">
                        <a:spcBef>
                          <a:spcPts val="175"/>
                        </a:spcBef>
                      </a:pPr>
                      <a:r>
                        <a:rPr lang="en-US" sz="2000" b="0" dirty="0">
                          <a:effectLst/>
                        </a:rPr>
                        <a:t>  24-44</a:t>
                      </a:r>
                    </a:p>
                  </a:txBody>
                  <a:tcPr marL="0" marR="0" marT="0" marB="0" anchor="ctr"/>
                </a:tc>
                <a:tc>
                  <a:txBody>
                    <a:bodyPr/>
                    <a:lstStyle/>
                    <a:p>
                      <a:pPr algn="ctr">
                        <a:spcBef>
                          <a:spcPts val="175"/>
                        </a:spcBef>
                      </a:pPr>
                      <a:r>
                        <a:rPr lang="en-US" sz="2000" b="0">
                          <a:effectLst/>
                        </a:rPr>
                        <a:t>30-60 hrs at flow 2-4 L/min</a:t>
                      </a:r>
                    </a:p>
                  </a:txBody>
                  <a:tcPr marL="0" marR="0" marT="0" marB="0" anchor="ctr"/>
                </a:tc>
                <a:extLst>
                  <a:ext uri="{0D108BD9-81ED-4DB2-BD59-A6C34878D82A}">
                    <a16:rowId xmlns:a16="http://schemas.microsoft.com/office/drawing/2014/main" val="10001"/>
                  </a:ext>
                </a:extLst>
              </a:tr>
              <a:tr h="303502">
                <a:tc>
                  <a:txBody>
                    <a:bodyPr/>
                    <a:lstStyle/>
                    <a:p>
                      <a:r>
                        <a:rPr lang="en-US" sz="2000"/>
                        <a:t>Nasal</a:t>
                      </a:r>
                      <a:r>
                        <a:rPr lang="en-US" sz="2000" baseline="0"/>
                        <a:t> Catheter</a:t>
                      </a:r>
                      <a:endParaRPr lang="en-US" sz="2000"/>
                    </a:p>
                  </a:txBody>
                  <a:tcPr marL="64120" marR="64120" marT="32060" marB="32060"/>
                </a:tc>
                <a:tc>
                  <a:txBody>
                    <a:bodyPr/>
                    <a:lstStyle/>
                    <a:p>
                      <a:pPr algn="ctr"/>
                      <a:r>
                        <a:rPr lang="en-US" sz="2000" dirty="0"/>
                        <a:t>0.5-2</a:t>
                      </a:r>
                    </a:p>
                  </a:txBody>
                  <a:tcPr marL="64120" marR="64120" marT="32060" marB="32060"/>
                </a:tc>
                <a:tc>
                  <a:txBody>
                    <a:bodyPr/>
                    <a:lstStyle/>
                    <a:p>
                      <a:pPr algn="ctr">
                        <a:spcBef>
                          <a:spcPts val="280"/>
                        </a:spcBef>
                      </a:pPr>
                      <a:r>
                        <a:rPr lang="en-US" sz="2000" b="0" dirty="0">
                          <a:effectLst/>
                        </a:rPr>
                        <a:t>  35-40</a:t>
                      </a:r>
                    </a:p>
                  </a:txBody>
                  <a:tcPr marL="0" marR="0" marT="0" marB="0" anchor="ctr"/>
                </a:tc>
                <a:tc>
                  <a:txBody>
                    <a:bodyPr/>
                    <a:lstStyle/>
                    <a:p>
                      <a:pPr marL="0" marR="0" indent="0" algn="ctr" defTabSz="914400" rtl="0" eaLnBrk="1" fontAlgn="auto" latinLnBrk="0" hangingPunct="1">
                        <a:lnSpc>
                          <a:spcPct val="100000"/>
                        </a:lnSpc>
                        <a:spcBef>
                          <a:spcPts val="280"/>
                        </a:spcBef>
                        <a:spcAft>
                          <a:spcPts val="0"/>
                        </a:spcAft>
                        <a:buClrTx/>
                        <a:buSzTx/>
                        <a:buFontTx/>
                        <a:buNone/>
                        <a:tabLst/>
                        <a:defRPr/>
                      </a:pPr>
                      <a:r>
                        <a:rPr lang="en-US" sz="2000" b="0">
                          <a:effectLst/>
                        </a:rPr>
                        <a:t>40-60 hrs at flow 2-3 L/min</a:t>
                      </a:r>
                    </a:p>
                  </a:txBody>
                  <a:tcPr marL="0" marR="0" marT="0" marB="0" anchor="ctr"/>
                </a:tc>
                <a:extLst>
                  <a:ext uri="{0D108BD9-81ED-4DB2-BD59-A6C34878D82A}">
                    <a16:rowId xmlns:a16="http://schemas.microsoft.com/office/drawing/2014/main" val="10002"/>
                  </a:ext>
                </a:extLst>
              </a:tr>
              <a:tr h="730970">
                <a:tc>
                  <a:txBody>
                    <a:bodyPr/>
                    <a:lstStyle/>
                    <a:p>
                      <a:r>
                        <a:rPr lang="en-US" sz="2000"/>
                        <a:t>Simple Face mask</a:t>
                      </a:r>
                    </a:p>
                  </a:txBody>
                  <a:tcPr marL="64120" marR="64120" marT="32060" marB="32060"/>
                </a:tc>
                <a:tc>
                  <a:txBody>
                    <a:bodyPr/>
                    <a:lstStyle/>
                    <a:p>
                      <a:pPr algn="ctr"/>
                      <a:r>
                        <a:rPr lang="en-US" sz="2000" dirty="0"/>
                        <a:t>5 – 6</a:t>
                      </a:r>
                    </a:p>
                    <a:p>
                      <a:pPr algn="ctr"/>
                      <a:r>
                        <a:rPr lang="en-US" sz="2000" dirty="0"/>
                        <a:t>6 – 7</a:t>
                      </a:r>
                    </a:p>
                    <a:p>
                      <a:pPr algn="ctr"/>
                      <a:r>
                        <a:rPr lang="en-US" sz="2000" dirty="0"/>
                        <a:t>7 – 8</a:t>
                      </a:r>
                    </a:p>
                  </a:txBody>
                  <a:tcPr marL="64120" marR="64120" marT="32060" marB="32060"/>
                </a:tc>
                <a:tc>
                  <a:txBody>
                    <a:bodyPr/>
                    <a:lstStyle/>
                    <a:p>
                      <a:pPr algn="ctr">
                        <a:spcBef>
                          <a:spcPts val="55"/>
                        </a:spcBef>
                        <a:spcAft>
                          <a:spcPts val="0"/>
                        </a:spcAft>
                      </a:pPr>
                      <a:r>
                        <a:rPr lang="en-US" sz="2000" b="0" dirty="0">
                          <a:effectLst/>
                        </a:rPr>
                        <a:t>   40</a:t>
                      </a:r>
                    </a:p>
                    <a:p>
                      <a:pPr algn="ctr">
                        <a:spcBef>
                          <a:spcPts val="55"/>
                        </a:spcBef>
                        <a:spcAft>
                          <a:spcPts val="0"/>
                        </a:spcAft>
                      </a:pPr>
                      <a:r>
                        <a:rPr lang="en-US" sz="2000" b="0" dirty="0">
                          <a:effectLst/>
                        </a:rPr>
                        <a:t>    50</a:t>
                      </a:r>
                    </a:p>
                    <a:p>
                      <a:pPr algn="ctr">
                        <a:spcBef>
                          <a:spcPts val="55"/>
                        </a:spcBef>
                        <a:spcAft>
                          <a:spcPts val="0"/>
                        </a:spcAft>
                      </a:pPr>
                      <a:r>
                        <a:rPr lang="en-US" sz="2000" b="0" dirty="0">
                          <a:effectLst/>
                        </a:rPr>
                        <a:t>    60</a:t>
                      </a:r>
                    </a:p>
                  </a:txBody>
                  <a:tcPr marL="0" marR="0" marT="0" marB="0"/>
                </a:tc>
                <a:tc>
                  <a:txBody>
                    <a:bodyPr/>
                    <a:lstStyle/>
                    <a:p>
                      <a:pPr algn="ctr">
                        <a:spcBef>
                          <a:spcPts val="55"/>
                        </a:spcBef>
                        <a:spcAft>
                          <a:spcPts val="0"/>
                        </a:spcAft>
                      </a:pPr>
                      <a:r>
                        <a:rPr lang="en-US" sz="2000" b="0">
                          <a:effectLst/>
                        </a:rPr>
                        <a:t>20- 24 hours</a:t>
                      </a:r>
                    </a:p>
                    <a:p>
                      <a:pPr algn="ctr">
                        <a:spcBef>
                          <a:spcPts val="55"/>
                        </a:spcBef>
                        <a:spcAft>
                          <a:spcPts val="0"/>
                        </a:spcAft>
                      </a:pPr>
                      <a:r>
                        <a:rPr lang="en-US" sz="2000" b="0">
                          <a:effectLst/>
                        </a:rPr>
                        <a:t>18-20 hours</a:t>
                      </a:r>
                    </a:p>
                    <a:p>
                      <a:pPr algn="ctr">
                        <a:spcBef>
                          <a:spcPts val="55"/>
                        </a:spcBef>
                        <a:spcAft>
                          <a:spcPts val="0"/>
                        </a:spcAft>
                      </a:pPr>
                      <a:r>
                        <a:rPr lang="en-US" sz="2000" b="0">
                          <a:effectLst/>
                        </a:rPr>
                        <a:t>14-16 hours</a:t>
                      </a:r>
                    </a:p>
                  </a:txBody>
                  <a:tcPr marL="0" marR="0" marT="0" marB="0"/>
                </a:tc>
                <a:extLst>
                  <a:ext uri="{0D108BD9-81ED-4DB2-BD59-A6C34878D82A}">
                    <a16:rowId xmlns:a16="http://schemas.microsoft.com/office/drawing/2014/main" val="10003"/>
                  </a:ext>
                </a:extLst>
              </a:tr>
              <a:tr h="517236">
                <a:tc>
                  <a:txBody>
                    <a:bodyPr/>
                    <a:lstStyle/>
                    <a:p>
                      <a:r>
                        <a:rPr lang="en-US" sz="2000"/>
                        <a:t>Mask with reservoir</a:t>
                      </a:r>
                      <a:r>
                        <a:rPr lang="en-US" sz="2000" baseline="0"/>
                        <a:t> bag/ Partial Rebreathing Mask</a:t>
                      </a:r>
                      <a:endParaRPr lang="en-US" sz="2000"/>
                    </a:p>
                  </a:txBody>
                  <a:tcPr marL="64120" marR="64120" marT="32060" marB="32060"/>
                </a:tc>
                <a:tc>
                  <a:txBody>
                    <a:bodyPr/>
                    <a:lstStyle/>
                    <a:p>
                      <a:pPr algn="ctr"/>
                      <a:r>
                        <a:rPr lang="en-US" sz="2000" dirty="0"/>
                        <a:t>8-10</a:t>
                      </a:r>
                    </a:p>
                  </a:txBody>
                  <a:tcPr marL="64120" marR="64120" marT="32060" marB="32060"/>
                </a:tc>
                <a:tc>
                  <a:txBody>
                    <a:bodyPr/>
                    <a:lstStyle/>
                    <a:p>
                      <a:pPr algn="ctr"/>
                      <a:r>
                        <a:rPr lang="en-US" sz="2000" b="0" dirty="0">
                          <a:effectLst/>
                        </a:rPr>
                        <a:t>   60-80</a:t>
                      </a:r>
                    </a:p>
                  </a:txBody>
                  <a:tcPr marL="0" marR="0" marT="0" marB="0"/>
                </a:tc>
                <a:tc>
                  <a:txBody>
                    <a:bodyPr/>
                    <a:lstStyle/>
                    <a:p>
                      <a:pPr algn="ctr"/>
                      <a:r>
                        <a:rPr lang="en-US" sz="2000" b="0">
                          <a:effectLst/>
                        </a:rPr>
                        <a:t>14-16hours</a:t>
                      </a:r>
                    </a:p>
                  </a:txBody>
                  <a:tcPr marL="0" marR="0" marT="0" marB="0"/>
                </a:tc>
                <a:extLst>
                  <a:ext uri="{0D108BD9-81ED-4DB2-BD59-A6C34878D82A}">
                    <a16:rowId xmlns:a16="http://schemas.microsoft.com/office/drawing/2014/main" val="10004"/>
                  </a:ext>
                </a:extLst>
              </a:tr>
              <a:tr h="303502">
                <a:tc>
                  <a:txBody>
                    <a:bodyPr/>
                    <a:lstStyle/>
                    <a:p>
                      <a:r>
                        <a:rPr lang="en-US" sz="2000"/>
                        <a:t>Non rebreathing Mask</a:t>
                      </a:r>
                    </a:p>
                  </a:txBody>
                  <a:tcPr marL="64120" marR="64120" marT="32060" marB="32060"/>
                </a:tc>
                <a:tc>
                  <a:txBody>
                    <a:bodyPr/>
                    <a:lstStyle/>
                    <a:p>
                      <a:pPr algn="ctr"/>
                      <a:r>
                        <a:rPr lang="en-US" sz="2000" dirty="0"/>
                        <a:t>10-15</a:t>
                      </a:r>
                    </a:p>
                  </a:txBody>
                  <a:tcPr marL="64120" marR="64120" marT="32060" marB="32060"/>
                </a:tc>
                <a:tc>
                  <a:txBody>
                    <a:bodyPr/>
                    <a:lstStyle/>
                    <a:p>
                      <a:pPr algn="ctr"/>
                      <a:r>
                        <a:rPr lang="en-US" sz="2000" b="0" baseline="0" dirty="0">
                          <a:effectLst/>
                        </a:rPr>
                        <a:t>  85-95</a:t>
                      </a:r>
                      <a:endParaRPr lang="en-US" sz="2000" b="0" dirty="0">
                        <a:effectLst/>
                      </a:endParaRPr>
                    </a:p>
                  </a:txBody>
                  <a:tcPr marL="0" marR="0" marT="0" marB="0"/>
                </a:tc>
                <a:tc>
                  <a:txBody>
                    <a:bodyPr/>
                    <a:lstStyle/>
                    <a:p>
                      <a:pPr algn="ctr"/>
                      <a:r>
                        <a:rPr lang="en-US" sz="2000" b="0">
                          <a:effectLst/>
                        </a:rPr>
                        <a:t>12 hours</a:t>
                      </a:r>
                    </a:p>
                  </a:txBody>
                  <a:tcPr marL="0" marR="0" marT="0" marB="0"/>
                </a:tc>
                <a:extLst>
                  <a:ext uri="{0D108BD9-81ED-4DB2-BD59-A6C34878D82A}">
                    <a16:rowId xmlns:a16="http://schemas.microsoft.com/office/drawing/2014/main" val="10005"/>
                  </a:ext>
                </a:extLst>
              </a:tr>
              <a:tr h="303502">
                <a:tc>
                  <a:txBody>
                    <a:bodyPr/>
                    <a:lstStyle/>
                    <a:p>
                      <a:r>
                        <a:rPr lang="en-US" sz="2000" dirty="0"/>
                        <a:t>HHHFNC</a:t>
                      </a:r>
                    </a:p>
                  </a:txBody>
                  <a:tcPr marL="64120" marR="64120" marT="32060" marB="32060"/>
                </a:tc>
                <a:tc>
                  <a:txBody>
                    <a:bodyPr/>
                    <a:lstStyle/>
                    <a:p>
                      <a:pPr algn="ctr"/>
                      <a:r>
                        <a:rPr lang="en-US" sz="2000" dirty="0"/>
                        <a:t>2-60</a:t>
                      </a:r>
                    </a:p>
                  </a:txBody>
                  <a:tcPr marL="64120" marR="64120" marT="32060" marB="32060"/>
                </a:tc>
                <a:tc>
                  <a:txBody>
                    <a:bodyPr/>
                    <a:lstStyle/>
                    <a:p>
                      <a:pPr algn="ctr">
                        <a:spcBef>
                          <a:spcPts val="285"/>
                        </a:spcBef>
                      </a:pPr>
                      <a:r>
                        <a:rPr lang="en-US" sz="2000" b="0" dirty="0">
                          <a:effectLst/>
                        </a:rPr>
                        <a:t>    21-100</a:t>
                      </a:r>
                    </a:p>
                  </a:txBody>
                  <a:tcPr marL="0" marR="0" marT="0" marB="0" anchor="ctr"/>
                </a:tc>
                <a:tc>
                  <a:txBody>
                    <a:bodyPr/>
                    <a:lstStyle/>
                    <a:p>
                      <a:pPr algn="ctr">
                        <a:spcBef>
                          <a:spcPts val="285"/>
                        </a:spcBef>
                      </a:pPr>
                      <a:r>
                        <a:rPr lang="en-US" sz="2000" b="0" dirty="0">
                          <a:effectLst/>
                        </a:rPr>
                        <a:t>Variable </a:t>
                      </a:r>
                    </a:p>
                  </a:txBody>
                  <a:tcPr marL="0" marR="0"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8341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7977B-61D2-3041-BE25-0CC6A9528911}"/>
              </a:ext>
            </a:extLst>
          </p:cNvPr>
          <p:cNvSpPr>
            <a:spLocks noGrp="1"/>
          </p:cNvSpPr>
          <p:nvPr>
            <p:ph type="title"/>
          </p:nvPr>
        </p:nvSpPr>
        <p:spPr/>
        <p:txBody>
          <a:bodyPr>
            <a:normAutofit/>
          </a:bodyPr>
          <a:lstStyle/>
          <a:p>
            <a:pPr algn="ctr"/>
            <a:r>
              <a:rPr lang="en-US" sz="3200" dirty="0">
                <a:solidFill>
                  <a:schemeClr val="tx1"/>
                </a:solidFill>
                <a:latin typeface="Gill Sans MT" panose="020B0502020104020203" pitchFamily="34" charset="0"/>
              </a:rPr>
              <a:t>OXYGEN TRANSPORT </a:t>
            </a:r>
          </a:p>
        </p:txBody>
      </p:sp>
      <p:sp>
        <p:nvSpPr>
          <p:cNvPr id="3" name="Content Placeholder 2">
            <a:extLst>
              <a:ext uri="{FF2B5EF4-FFF2-40B4-BE49-F238E27FC236}">
                <a16:creationId xmlns:a16="http://schemas.microsoft.com/office/drawing/2014/main" id="{36A44795-EFFA-644B-AECE-2F51363620C8}"/>
              </a:ext>
            </a:extLst>
          </p:cNvPr>
          <p:cNvSpPr>
            <a:spLocks noGrp="1"/>
          </p:cNvSpPr>
          <p:nvPr>
            <p:ph idx="1"/>
          </p:nvPr>
        </p:nvSpPr>
        <p:spPr/>
        <p:txBody>
          <a:bodyPr/>
          <a:lstStyle/>
          <a:p>
            <a:pPr algn="just"/>
            <a:r>
              <a:rPr lang="en-IN" sz="2400" dirty="0">
                <a:solidFill>
                  <a:schemeClr val="tx1"/>
                </a:solidFill>
                <a:latin typeface="Gill Sans MT" panose="020B0502020104020203" pitchFamily="34" charset="0"/>
              </a:rPr>
              <a:t>Oxygen is transported in the blood in two forms: physically dissolved in plasma (2%) and chemically bound to the haemoglobin molecule in red blood cells (98%). </a:t>
            </a:r>
          </a:p>
          <a:p>
            <a:pPr algn="just"/>
            <a:r>
              <a:rPr lang="en-IN" sz="2400" dirty="0">
                <a:solidFill>
                  <a:schemeClr val="tx1"/>
                </a:solidFill>
                <a:latin typeface="Gill Sans MT" panose="020B0502020104020203" pitchFamily="34" charset="0"/>
              </a:rPr>
              <a:t>The amount of oxygen in the blood (sum of both forms, dissolved and bound to haemoglobin) is described in mL of O</a:t>
            </a:r>
            <a:r>
              <a:rPr lang="en-IN" sz="2400" baseline="-25000" dirty="0">
                <a:solidFill>
                  <a:schemeClr val="tx1"/>
                </a:solidFill>
                <a:latin typeface="Gill Sans MT" panose="020B0502020104020203" pitchFamily="34" charset="0"/>
              </a:rPr>
              <a:t>2</a:t>
            </a:r>
            <a:r>
              <a:rPr lang="en-IN" sz="2400" dirty="0">
                <a:solidFill>
                  <a:schemeClr val="tx1"/>
                </a:solidFill>
                <a:latin typeface="Gill Sans MT" panose="020B0502020104020203" pitchFamily="34" charset="0"/>
              </a:rPr>
              <a:t> per 100 mL blood (or volume %) </a:t>
            </a:r>
          </a:p>
          <a:p>
            <a:endParaRPr lang="en-US" dirty="0">
              <a:solidFill>
                <a:schemeClr val="tx1"/>
              </a:solidFill>
              <a:latin typeface="Gill Sans MT" panose="020B0502020104020203" pitchFamily="34" charset="0"/>
            </a:endParaRPr>
          </a:p>
        </p:txBody>
      </p:sp>
      <p:sp>
        <p:nvSpPr>
          <p:cNvPr id="4" name="object 4">
            <a:extLst>
              <a:ext uri="{FF2B5EF4-FFF2-40B4-BE49-F238E27FC236}">
                <a16:creationId xmlns:a16="http://schemas.microsoft.com/office/drawing/2014/main" id="{47299C2F-3720-BC4F-989C-F316BA5DAC57}"/>
              </a:ext>
            </a:extLst>
          </p:cNvPr>
          <p:cNvSpPr txBox="1">
            <a:spLocks/>
          </p:cNvSpPr>
          <p:nvPr/>
        </p:nvSpPr>
        <p:spPr>
          <a:xfrm>
            <a:off x="2298454" y="3940276"/>
            <a:ext cx="7001509" cy="571504"/>
          </a:xfrm>
          <a:prstGeom prst="rect">
            <a:avLst/>
          </a:prstGeom>
          <a:solidFill>
            <a:srgbClr val="4F81BC"/>
          </a:solidFill>
          <a:ln w="25907">
            <a:solidFill>
              <a:srgbClr val="385D89"/>
            </a:solidFill>
          </a:ln>
        </p:spPr>
        <p:txBody>
          <a:bodyPr vert="horz" wrap="square" lIns="0" tIns="191770" rIns="0" bIns="0" rtlCol="0" anchor="b">
            <a:spAutoFit/>
          </a:bodyPr>
          <a:lstStyle/>
          <a:p>
            <a:pPr marL="208915" marR="0" lvl="0" indent="0" algn="l" defTabSz="685800" rtl="0" eaLnBrk="0" fontAlgn="base" latinLnBrk="0" hangingPunct="0">
              <a:lnSpc>
                <a:spcPct val="100000"/>
              </a:lnSpc>
              <a:spcBef>
                <a:spcPts val="1510"/>
              </a:spcBef>
              <a:spcAft>
                <a:spcPct val="0"/>
              </a:spcAft>
              <a:buClrTx/>
              <a:buSzTx/>
              <a:buFontTx/>
              <a:buNone/>
              <a:tabLst/>
              <a:defRPr/>
            </a:pPr>
            <a:r>
              <a:rPr kumimoji="0" lang="pt-BR" sz="2400" b="1" i="0" u="none" strike="noStrike" kern="1200" cap="none" spc="-5" normalizeH="0" baseline="0" noProof="0" dirty="0">
                <a:ln>
                  <a:noFill/>
                </a:ln>
                <a:effectLst/>
                <a:uLnTx/>
                <a:uFillTx/>
                <a:latin typeface="Gill Sans MT" panose="020B0502020104020203" pitchFamily="34" charset="0"/>
                <a:ea typeface="+mj-ea"/>
                <a:cs typeface="Times New Roman" pitchFamily="18" charset="0"/>
              </a:rPr>
              <a:t>CaO</a:t>
            </a:r>
            <a:r>
              <a:rPr kumimoji="0" lang="pt-BR" sz="2400" b="1" i="0" u="none" strike="noStrike" kern="1200" cap="none" spc="-7" normalizeH="0" baseline="-21021" noProof="0" dirty="0">
                <a:ln>
                  <a:noFill/>
                </a:ln>
                <a:effectLst/>
                <a:uLnTx/>
                <a:uFillTx/>
                <a:latin typeface="Gill Sans MT" panose="020B0502020104020203" pitchFamily="34" charset="0"/>
                <a:ea typeface="+mj-ea"/>
                <a:cs typeface="Times New Roman" pitchFamily="18" charset="0"/>
              </a:rPr>
              <a:t>2 </a:t>
            </a:r>
            <a:r>
              <a:rPr kumimoji="0" lang="pt-BR" sz="2400" b="1" i="0" u="none" strike="noStrike" kern="1200" cap="none" spc="-5" normalizeH="0" baseline="0" noProof="0" dirty="0">
                <a:ln>
                  <a:noFill/>
                </a:ln>
                <a:effectLst/>
                <a:uLnTx/>
                <a:uFillTx/>
                <a:latin typeface="Gill Sans MT" panose="020B0502020104020203" pitchFamily="34" charset="0"/>
                <a:ea typeface="+mj-ea"/>
                <a:cs typeface="Times New Roman" pitchFamily="18" charset="0"/>
              </a:rPr>
              <a:t>= ([Hgb] x 1.34 x SaO</a:t>
            </a:r>
            <a:r>
              <a:rPr kumimoji="0" lang="pt-BR" sz="2400" b="1" i="0" u="none" strike="noStrike" kern="1200" cap="none" spc="-7" normalizeH="0" baseline="-21021" noProof="0" dirty="0">
                <a:ln>
                  <a:noFill/>
                </a:ln>
                <a:effectLst/>
                <a:uLnTx/>
                <a:uFillTx/>
                <a:latin typeface="Gill Sans MT" panose="020B0502020104020203" pitchFamily="34" charset="0"/>
                <a:ea typeface="+mj-ea"/>
                <a:cs typeface="Times New Roman" pitchFamily="18" charset="0"/>
              </a:rPr>
              <a:t>2</a:t>
            </a:r>
            <a:r>
              <a:rPr kumimoji="0" lang="pt-BR" sz="2400" b="1" i="0" u="none" strike="noStrike" kern="1200" cap="none" spc="-5" normalizeH="0" baseline="0" noProof="0" dirty="0">
                <a:ln>
                  <a:noFill/>
                </a:ln>
                <a:effectLst/>
                <a:uLnTx/>
                <a:uFillTx/>
                <a:latin typeface="Gill Sans MT" panose="020B0502020104020203" pitchFamily="34" charset="0"/>
                <a:ea typeface="+mj-ea"/>
                <a:cs typeface="Times New Roman" pitchFamily="18" charset="0"/>
              </a:rPr>
              <a:t>) + </a:t>
            </a:r>
            <a:r>
              <a:rPr kumimoji="0" lang="pt-BR" sz="2400" b="1" i="0" u="none" strike="noStrike" kern="1200" cap="none" spc="-10" normalizeH="0" baseline="0" noProof="0" dirty="0">
                <a:ln>
                  <a:noFill/>
                </a:ln>
                <a:effectLst/>
                <a:uLnTx/>
                <a:uFillTx/>
                <a:latin typeface="Gill Sans MT" panose="020B0502020104020203" pitchFamily="34" charset="0"/>
                <a:ea typeface="+mj-ea"/>
                <a:cs typeface="Times New Roman" pitchFamily="18" charset="0"/>
              </a:rPr>
              <a:t>(PaO</a:t>
            </a:r>
            <a:r>
              <a:rPr kumimoji="0" lang="pt-BR" sz="2400" b="1" i="0" u="none" strike="noStrike" kern="1200" cap="none" spc="-15" normalizeH="0" baseline="-21021" noProof="0" dirty="0">
                <a:ln>
                  <a:noFill/>
                </a:ln>
                <a:effectLst/>
                <a:uLnTx/>
                <a:uFillTx/>
                <a:latin typeface="Gill Sans MT" panose="020B0502020104020203" pitchFamily="34" charset="0"/>
                <a:ea typeface="+mj-ea"/>
                <a:cs typeface="Times New Roman" pitchFamily="18" charset="0"/>
              </a:rPr>
              <a:t>2 </a:t>
            </a:r>
            <a:r>
              <a:rPr kumimoji="0" lang="pt-BR" sz="2400" b="1" i="0" u="none" strike="noStrike" kern="1200" cap="none" spc="-5" normalizeH="0" baseline="0" noProof="0" dirty="0">
                <a:ln>
                  <a:noFill/>
                </a:ln>
                <a:effectLst/>
                <a:uLnTx/>
                <a:uFillTx/>
                <a:latin typeface="Gill Sans MT" panose="020B0502020104020203" pitchFamily="34" charset="0"/>
                <a:ea typeface="+mj-ea"/>
                <a:cs typeface="Times New Roman" pitchFamily="18" charset="0"/>
              </a:rPr>
              <a:t>x</a:t>
            </a:r>
            <a:r>
              <a:rPr kumimoji="0" lang="pt-BR" sz="2400" b="1" i="0" u="none" strike="noStrike" kern="1200" cap="none" spc="-280" normalizeH="0" baseline="0" noProof="0" dirty="0">
                <a:ln>
                  <a:noFill/>
                </a:ln>
                <a:effectLst/>
                <a:uLnTx/>
                <a:uFillTx/>
                <a:latin typeface="Gill Sans MT" panose="020B0502020104020203" pitchFamily="34" charset="0"/>
                <a:ea typeface="+mj-ea"/>
                <a:cs typeface="Times New Roman" pitchFamily="18" charset="0"/>
              </a:rPr>
              <a:t> </a:t>
            </a:r>
            <a:r>
              <a:rPr kumimoji="0" lang="pt-BR" sz="2400" b="1" i="0" u="none" strike="noStrike" kern="1200" cap="none" spc="-5" normalizeH="0" baseline="0" noProof="0" dirty="0">
                <a:ln>
                  <a:noFill/>
                </a:ln>
                <a:effectLst/>
                <a:uLnTx/>
                <a:uFillTx/>
                <a:latin typeface="Gill Sans MT" panose="020B0502020104020203" pitchFamily="34" charset="0"/>
                <a:ea typeface="+mj-ea"/>
                <a:cs typeface="Times New Roman" pitchFamily="18" charset="0"/>
              </a:rPr>
              <a:t>0.0031)</a:t>
            </a:r>
            <a:endParaRPr kumimoji="0" lang="pt-BR" sz="2400" b="1" i="0" u="none" strike="noStrike" kern="1200" cap="none" spc="-38" normalizeH="0" baseline="0" noProof="0" dirty="0">
              <a:ln>
                <a:noFill/>
              </a:ln>
              <a:effectLst/>
              <a:uLnTx/>
              <a:uFillTx/>
              <a:latin typeface="Gill Sans MT" panose="020B0502020104020203" pitchFamily="34" charset="0"/>
              <a:ea typeface="+mj-ea"/>
              <a:cs typeface="Times New Roman" pitchFamily="18" charset="0"/>
            </a:endParaRPr>
          </a:p>
        </p:txBody>
      </p:sp>
      <p:sp>
        <p:nvSpPr>
          <p:cNvPr id="5" name="TextBox 4">
            <a:extLst>
              <a:ext uri="{FF2B5EF4-FFF2-40B4-BE49-F238E27FC236}">
                <a16:creationId xmlns:a16="http://schemas.microsoft.com/office/drawing/2014/main" id="{1DC0C3BF-2700-EA42-A864-82F9A185F15D}"/>
              </a:ext>
            </a:extLst>
          </p:cNvPr>
          <p:cNvSpPr txBox="1"/>
          <p:nvPr/>
        </p:nvSpPr>
        <p:spPr>
          <a:xfrm>
            <a:off x="7639292" y="4713238"/>
            <a:ext cx="3308430" cy="2031325"/>
          </a:xfrm>
          <a:prstGeom prst="rect">
            <a:avLst/>
          </a:prstGeom>
          <a:noFill/>
        </p:spPr>
        <p:txBody>
          <a:bodyPr wrap="square" rtlCol="0">
            <a:spAutoFit/>
          </a:bodyPr>
          <a:lstStyle/>
          <a:p>
            <a:pPr marL="393700" indent="-343535">
              <a:lnSpc>
                <a:spcPct val="100000"/>
              </a:lnSpc>
              <a:buFont typeface="Arial"/>
              <a:buChar char="•"/>
              <a:tabLst>
                <a:tab pos="393700" algn="l"/>
                <a:tab pos="394335" algn="l"/>
              </a:tabLst>
            </a:pPr>
            <a:r>
              <a:rPr lang="en-US" spc="-5" dirty="0">
                <a:latin typeface="Gill Sans MT" panose="020B0502020104020203" pitchFamily="34" charset="0"/>
                <a:cs typeface="Times New Roman" pitchFamily="18" charset="0"/>
              </a:rPr>
              <a:t>CaO</a:t>
            </a:r>
            <a:r>
              <a:rPr lang="en-US" spc="-7" baseline="-20833" dirty="0">
                <a:latin typeface="Gill Sans MT" panose="020B0502020104020203" pitchFamily="34" charset="0"/>
                <a:cs typeface="Times New Roman" pitchFamily="18" charset="0"/>
              </a:rPr>
              <a:t>2 </a:t>
            </a:r>
            <a:r>
              <a:rPr lang="en-US" spc="-175" dirty="0">
                <a:latin typeface="Gill Sans MT" panose="020B0502020104020203" pitchFamily="34" charset="0"/>
                <a:cs typeface="Times New Roman" pitchFamily="18" charset="0"/>
              </a:rPr>
              <a:t>– </a:t>
            </a:r>
            <a:r>
              <a:rPr lang="en-US" dirty="0">
                <a:latin typeface="Gill Sans MT" panose="020B0502020104020203" pitchFamily="34" charset="0"/>
                <a:cs typeface="Times New Roman" pitchFamily="18" charset="0"/>
              </a:rPr>
              <a:t>O</a:t>
            </a:r>
            <a:r>
              <a:rPr lang="en-US" baseline="-20833" dirty="0">
                <a:latin typeface="Gill Sans MT" panose="020B0502020104020203" pitchFamily="34" charset="0"/>
                <a:cs typeface="Times New Roman" pitchFamily="18" charset="0"/>
              </a:rPr>
              <a:t>2 </a:t>
            </a:r>
            <a:r>
              <a:rPr lang="en-US" spc="-20" dirty="0">
                <a:latin typeface="Gill Sans MT" panose="020B0502020104020203" pitchFamily="34" charset="0"/>
                <a:cs typeface="Times New Roman" pitchFamily="18" charset="0"/>
              </a:rPr>
              <a:t>content </a:t>
            </a:r>
            <a:r>
              <a:rPr lang="en-US" spc="-5" dirty="0">
                <a:latin typeface="Gill Sans MT" panose="020B0502020104020203" pitchFamily="34" charset="0"/>
                <a:cs typeface="Times New Roman" pitchFamily="18" charset="0"/>
              </a:rPr>
              <a:t>of arterial blood,</a:t>
            </a:r>
            <a:r>
              <a:rPr lang="en-US" spc="-465" dirty="0">
                <a:latin typeface="Gill Sans MT" panose="020B0502020104020203" pitchFamily="34" charset="0"/>
                <a:cs typeface="Times New Roman" pitchFamily="18" charset="0"/>
              </a:rPr>
              <a:t> </a:t>
            </a:r>
            <a:r>
              <a:rPr lang="en-US" dirty="0">
                <a:latin typeface="Gill Sans MT" panose="020B0502020104020203" pitchFamily="34" charset="0"/>
                <a:cs typeface="Times New Roman" pitchFamily="18" charset="0"/>
              </a:rPr>
              <a:t>ml/dl</a:t>
            </a:r>
          </a:p>
          <a:p>
            <a:pPr marL="393700" indent="-343535">
              <a:lnSpc>
                <a:spcPct val="100000"/>
              </a:lnSpc>
              <a:buFont typeface="Arial"/>
              <a:buChar char="•"/>
              <a:tabLst>
                <a:tab pos="393700" algn="l"/>
                <a:tab pos="394335" algn="l"/>
              </a:tabLst>
            </a:pPr>
            <a:r>
              <a:rPr lang="en-US" dirty="0">
                <a:latin typeface="Gill Sans MT" panose="020B0502020104020203" pitchFamily="34" charset="0"/>
                <a:cs typeface="Times New Roman" pitchFamily="18" charset="0"/>
              </a:rPr>
              <a:t>Hb- Hemoglobin</a:t>
            </a:r>
          </a:p>
          <a:p>
            <a:pPr marL="393700" indent="-343535">
              <a:lnSpc>
                <a:spcPct val="100000"/>
              </a:lnSpc>
              <a:buFont typeface="Arial"/>
              <a:buChar char="•"/>
              <a:tabLst>
                <a:tab pos="393700" algn="l"/>
                <a:tab pos="394335" algn="l"/>
              </a:tabLst>
            </a:pPr>
            <a:r>
              <a:rPr lang="en-US" dirty="0">
                <a:latin typeface="Gill Sans MT" panose="020B0502020104020203" pitchFamily="34" charset="0"/>
                <a:cs typeface="Times New Roman" pitchFamily="18" charset="0"/>
              </a:rPr>
              <a:t>SaO</a:t>
            </a:r>
            <a:r>
              <a:rPr lang="en-US" baseline="-25000" dirty="0">
                <a:latin typeface="Gill Sans MT" panose="020B0502020104020203" pitchFamily="34" charset="0"/>
                <a:cs typeface="Times New Roman" pitchFamily="18" charset="0"/>
              </a:rPr>
              <a:t>2</a:t>
            </a:r>
            <a:r>
              <a:rPr lang="en-US" dirty="0">
                <a:latin typeface="Gill Sans MT" panose="020B0502020104020203" pitchFamily="34" charset="0"/>
                <a:cs typeface="Times New Roman" pitchFamily="18" charset="0"/>
              </a:rPr>
              <a:t>- % O</a:t>
            </a:r>
            <a:r>
              <a:rPr lang="en-US" baseline="-25000" dirty="0">
                <a:latin typeface="Gill Sans MT" panose="020B0502020104020203" pitchFamily="34" charset="0"/>
                <a:cs typeface="Times New Roman" pitchFamily="18" charset="0"/>
              </a:rPr>
              <a:t>2</a:t>
            </a:r>
            <a:r>
              <a:rPr lang="en-US" dirty="0">
                <a:latin typeface="Gill Sans MT" panose="020B0502020104020203" pitchFamily="34" charset="0"/>
                <a:cs typeface="Times New Roman" pitchFamily="18" charset="0"/>
              </a:rPr>
              <a:t> Saturation of Hb</a:t>
            </a:r>
          </a:p>
          <a:p>
            <a:pPr marL="393700" indent="-343535">
              <a:lnSpc>
                <a:spcPct val="100000"/>
              </a:lnSpc>
              <a:buFont typeface="Arial"/>
              <a:buChar char="•"/>
              <a:tabLst>
                <a:tab pos="393700" algn="l"/>
                <a:tab pos="394335" algn="l"/>
              </a:tabLst>
            </a:pPr>
            <a:r>
              <a:rPr lang="en-US" dirty="0">
                <a:latin typeface="Gill Sans MT" panose="020B0502020104020203" pitchFamily="34" charset="0"/>
                <a:cs typeface="Times New Roman" pitchFamily="18" charset="0"/>
              </a:rPr>
              <a:t>0.0031- Solubility coefficient for O</a:t>
            </a:r>
            <a:r>
              <a:rPr lang="en-US" baseline="-25000" dirty="0">
                <a:latin typeface="Gill Sans MT" panose="020B0502020104020203" pitchFamily="34" charset="0"/>
                <a:cs typeface="Times New Roman" pitchFamily="18" charset="0"/>
              </a:rPr>
              <a:t>2</a:t>
            </a:r>
          </a:p>
          <a:p>
            <a:endParaRPr lang="en-US" dirty="0">
              <a:latin typeface="Gill Sans MT" panose="020B0502020104020203" pitchFamily="34" charset="0"/>
            </a:endParaRPr>
          </a:p>
        </p:txBody>
      </p:sp>
    </p:spTree>
    <p:extLst>
      <p:ext uri="{BB962C8B-B14F-4D97-AF65-F5344CB8AC3E}">
        <p14:creationId xmlns:p14="http://schemas.microsoft.com/office/powerpoint/2010/main" val="975102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E9E4D38-EF62-4DEC-949F-146FA90434CB}"/>
              </a:ext>
            </a:extLst>
          </p:cNvPr>
          <p:cNvSpPr>
            <a:spLocks noGrp="1"/>
          </p:cNvSpPr>
          <p:nvPr>
            <p:ph type="title"/>
          </p:nvPr>
        </p:nvSpPr>
        <p:spPr>
          <a:xfrm>
            <a:off x="2571750" y="731520"/>
            <a:ext cx="6563367" cy="1426464"/>
          </a:xfrm>
        </p:spPr>
        <p:txBody>
          <a:bodyPr>
            <a:normAutofit/>
          </a:bodyPr>
          <a:lstStyle/>
          <a:p>
            <a:pPr algn="ctr"/>
            <a:r>
              <a:rPr lang="en-US" b="1" dirty="0">
                <a:cs typeface="Calibri Light"/>
              </a:rPr>
              <a:t>SELECTION OF DEVICE: 3Ps</a:t>
            </a:r>
            <a:endParaRPr lang="en-US" b="1" dirty="0"/>
          </a:p>
        </p:txBody>
      </p:sp>
      <p:graphicFrame>
        <p:nvGraphicFramePr>
          <p:cNvPr id="14" name="Content Placeholder 11">
            <a:extLst>
              <a:ext uri="{FF2B5EF4-FFF2-40B4-BE49-F238E27FC236}">
                <a16:creationId xmlns:a16="http://schemas.microsoft.com/office/drawing/2014/main" id="{BE4570D4-DB18-4B5A-A782-662CD1E85370}"/>
              </a:ext>
            </a:extLst>
          </p:cNvPr>
          <p:cNvGraphicFramePr>
            <a:graphicFrameLocks noGrp="1"/>
          </p:cNvGraphicFramePr>
          <p:nvPr>
            <p:ph idx="1"/>
          </p:nvPr>
        </p:nvGraphicFramePr>
        <p:xfrm>
          <a:off x="788988" y="2798763"/>
          <a:ext cx="10598150" cy="3282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337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E9E4D38-EF62-4DEC-949F-146FA90434CB}"/>
              </a:ext>
            </a:extLst>
          </p:cNvPr>
          <p:cNvSpPr>
            <a:spLocks noGrp="1"/>
          </p:cNvSpPr>
          <p:nvPr>
            <p:ph type="title"/>
          </p:nvPr>
        </p:nvSpPr>
        <p:spPr>
          <a:xfrm>
            <a:off x="655320" y="1843881"/>
            <a:ext cx="10515600" cy="899320"/>
          </a:xfrm>
        </p:spPr>
        <p:txBody>
          <a:bodyPr>
            <a:normAutofit fontScale="90000"/>
          </a:bodyPr>
          <a:lstStyle/>
          <a:p>
            <a:r>
              <a:rPr lang="en-US" sz="3300" b="1" dirty="0">
                <a:solidFill>
                  <a:srgbClr val="C00000"/>
                </a:solidFill>
                <a:latin typeface="Calibri" panose="020F0502020204030204"/>
                <a:ea typeface="+mn-ea"/>
                <a:cs typeface="+mn-cs"/>
              </a:rPr>
              <a:t>Purpose </a:t>
            </a:r>
            <a:r>
              <a:rPr lang="en-US" sz="2800" dirty="0">
                <a:solidFill>
                  <a:srgbClr val="C00000"/>
                </a:solidFill>
                <a:ea typeface="+mn-lt"/>
                <a:cs typeface="+mn-lt"/>
              </a:rPr>
              <a:t>– </a:t>
            </a:r>
            <a:r>
              <a:rPr lang="en-US" sz="3700" dirty="0">
                <a:latin typeface="Calibri" panose="020F0502020204030204"/>
                <a:ea typeface="+mn-ea"/>
                <a:cs typeface="+mn-cs"/>
              </a:rPr>
              <a:t>improve arterial hypoxemia</a:t>
            </a:r>
            <a:br>
              <a:rPr lang="en-US" sz="2800" b="1" dirty="0">
                <a:cs typeface="Calibri" panose="020F0502020204030204"/>
              </a:rPr>
            </a:br>
            <a:endParaRPr lang="en-US" sz="2800" b="1" dirty="0"/>
          </a:p>
        </p:txBody>
      </p:sp>
      <p:graphicFrame>
        <p:nvGraphicFramePr>
          <p:cNvPr id="14" name="Content Placeholder 11">
            <a:extLst>
              <a:ext uri="{FF2B5EF4-FFF2-40B4-BE49-F238E27FC236}">
                <a16:creationId xmlns:a16="http://schemas.microsoft.com/office/drawing/2014/main" id="{68BCB08E-8AD5-4F54-855A-B3A907B8325F}"/>
              </a:ext>
            </a:extLst>
          </p:cNvPr>
          <p:cNvGraphicFramePr>
            <a:graphicFrameLocks noGrp="1"/>
          </p:cNvGraphicFramePr>
          <p:nvPr>
            <p:ph idx="1"/>
            <p:extLst/>
          </p:nvPr>
        </p:nvGraphicFramePr>
        <p:xfrm>
          <a:off x="655320" y="2388393"/>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F36C6819-7777-4005-A9EE-7C815DC5299F}"/>
              </a:ext>
            </a:extLst>
          </p:cNvPr>
          <p:cNvSpPr txBox="1"/>
          <p:nvPr/>
        </p:nvSpPr>
        <p:spPr>
          <a:xfrm>
            <a:off x="764531" y="502982"/>
            <a:ext cx="7350764"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cs typeface="Calibri Light"/>
              </a:rPr>
              <a:t>SELECTION OF DEVICE: 3Ps</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9397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E9E4D38-EF62-4DEC-949F-146FA90434CB}"/>
              </a:ext>
            </a:extLst>
          </p:cNvPr>
          <p:cNvSpPr>
            <a:spLocks noGrp="1"/>
          </p:cNvSpPr>
          <p:nvPr>
            <p:ph type="title"/>
          </p:nvPr>
        </p:nvSpPr>
        <p:spPr>
          <a:xfrm>
            <a:off x="-484163" y="398926"/>
            <a:ext cx="10515600" cy="1325563"/>
          </a:xfrm>
        </p:spPr>
        <p:txBody>
          <a:bodyPr/>
          <a:lstStyle/>
          <a:p>
            <a:pPr algn="ctr"/>
            <a:r>
              <a:rPr lang="en-US" b="1" dirty="0">
                <a:ea typeface="+mj-lt"/>
                <a:cs typeface="+mj-lt"/>
              </a:rPr>
              <a:t>3Ps: Performance  based on Device</a:t>
            </a:r>
            <a:endParaRPr lang="en-US" b="1" dirty="0">
              <a:cs typeface="Calibri Light" panose="020F0302020204030204"/>
            </a:endParaRPr>
          </a:p>
        </p:txBody>
      </p:sp>
      <p:graphicFrame>
        <p:nvGraphicFramePr>
          <p:cNvPr id="3" name="Content Placeholder 2">
            <a:extLst>
              <a:ext uri="{FF2B5EF4-FFF2-40B4-BE49-F238E27FC236}">
                <a16:creationId xmlns:a16="http://schemas.microsoft.com/office/drawing/2014/main" id="{A0420D1E-8E5A-4CAA-9350-17FDC839A61D}"/>
              </a:ext>
            </a:extLst>
          </p:cNvPr>
          <p:cNvGraphicFramePr>
            <a:graphicFrameLocks noGrp="1"/>
          </p:cNvGraphicFramePr>
          <p:nvPr>
            <p:ph idx="1"/>
          </p:nvPr>
        </p:nvGraphicFramePr>
        <p:xfrm>
          <a:off x="838200" y="1825624"/>
          <a:ext cx="10763250" cy="4091441"/>
        </p:xfrm>
        <a:graphic>
          <a:graphicData uri="http://schemas.openxmlformats.org/drawingml/2006/table">
            <a:tbl>
              <a:tblPr firstRow="1" firstCol="1" lastRow="1" lastCol="1" bandRow="1" bandCol="1">
                <a:tableStyleId>{5C22544A-7EE6-4342-B048-85BDC9FD1C3A}</a:tableStyleId>
              </a:tblPr>
              <a:tblGrid>
                <a:gridCol w="3283634">
                  <a:extLst>
                    <a:ext uri="{9D8B030D-6E8A-4147-A177-3AD203B41FA5}">
                      <a16:colId xmlns:a16="http://schemas.microsoft.com/office/drawing/2014/main" val="2452421925"/>
                    </a:ext>
                  </a:extLst>
                </a:gridCol>
                <a:gridCol w="3891866">
                  <a:extLst>
                    <a:ext uri="{9D8B030D-6E8A-4147-A177-3AD203B41FA5}">
                      <a16:colId xmlns:a16="http://schemas.microsoft.com/office/drawing/2014/main" val="1550192327"/>
                    </a:ext>
                  </a:extLst>
                </a:gridCol>
                <a:gridCol w="3587750">
                  <a:extLst>
                    <a:ext uri="{9D8B030D-6E8A-4147-A177-3AD203B41FA5}">
                      <a16:colId xmlns:a16="http://schemas.microsoft.com/office/drawing/2014/main" val="4095332653"/>
                    </a:ext>
                  </a:extLst>
                </a:gridCol>
              </a:tblGrid>
              <a:tr h="759873">
                <a:tc>
                  <a:txBody>
                    <a:bodyPr/>
                    <a:lstStyle/>
                    <a:p>
                      <a:pPr marL="443865">
                        <a:lnSpc>
                          <a:spcPts val="2340"/>
                        </a:lnSpc>
                        <a:spcBef>
                          <a:spcPts val="275"/>
                        </a:spcBef>
                        <a:spcAft>
                          <a:spcPts val="0"/>
                        </a:spcAft>
                      </a:pPr>
                      <a:r>
                        <a:rPr lang="en-US" sz="2400" dirty="0">
                          <a:effectLst/>
                        </a:rPr>
                        <a:t>DESIRED FiO</a:t>
                      </a:r>
                      <a:r>
                        <a:rPr lang="en-US" sz="1600" dirty="0">
                          <a:effectLst/>
                        </a:rPr>
                        <a:t>2 </a:t>
                      </a:r>
                      <a:r>
                        <a:rPr lang="en-US" sz="2400" dirty="0">
                          <a:effectLst/>
                        </a:rPr>
                        <a:t>LEVEL</a:t>
                      </a:r>
                    </a:p>
                    <a:p>
                      <a:pPr marL="443865">
                        <a:lnSpc>
                          <a:spcPts val="2340"/>
                        </a:lnSpc>
                        <a:spcBef>
                          <a:spcPts val="275"/>
                        </a:spcBef>
                        <a:spcAft>
                          <a:spcPts val="0"/>
                        </a:spcAft>
                      </a:pPr>
                      <a:endParaRPr lang="en-US" sz="2400" dirty="0">
                        <a:effectLst/>
                      </a:endParaRPr>
                    </a:p>
                  </a:txBody>
                  <a:tcPr marL="0" marR="0" marT="0" marB="0" anchor="ctr">
                    <a:solidFill>
                      <a:schemeClr val="accent1">
                        <a:lumMod val="50000"/>
                      </a:schemeClr>
                    </a:solidFill>
                  </a:tcPr>
                </a:tc>
                <a:tc gridSpan="2">
                  <a:txBody>
                    <a:bodyPr/>
                    <a:lstStyle/>
                    <a:p>
                      <a:pPr marL="1616710" marR="1604010" algn="ctr">
                        <a:lnSpc>
                          <a:spcPts val="2340"/>
                        </a:lnSpc>
                        <a:spcBef>
                          <a:spcPts val="275"/>
                        </a:spcBef>
                        <a:spcAft>
                          <a:spcPts val="0"/>
                        </a:spcAft>
                      </a:pPr>
                      <a:r>
                        <a:rPr lang="en-US" sz="2400" dirty="0">
                          <a:effectLst/>
                        </a:rPr>
                        <a:t>DESIRED FiO</a:t>
                      </a:r>
                      <a:r>
                        <a:rPr lang="en-US" sz="1600" dirty="0">
                          <a:effectLst/>
                        </a:rPr>
                        <a:t>2 </a:t>
                      </a:r>
                      <a:r>
                        <a:rPr lang="en-US" sz="2400" dirty="0">
                          <a:effectLst/>
                        </a:rPr>
                        <a:t>STABILITY</a:t>
                      </a:r>
                    </a:p>
                    <a:p>
                      <a:pPr marL="1616710" marR="1604010" algn="ctr">
                        <a:lnSpc>
                          <a:spcPts val="2340"/>
                        </a:lnSpc>
                        <a:spcBef>
                          <a:spcPts val="275"/>
                        </a:spcBef>
                        <a:spcAft>
                          <a:spcPts val="0"/>
                        </a:spcAft>
                      </a:pPr>
                      <a:endParaRPr lang="en-US" sz="2400" dirty="0">
                        <a:effectLst/>
                      </a:endParaRPr>
                    </a:p>
                  </a:txBody>
                  <a:tcPr marL="0" marR="0" marT="0" marB="0" anchor="ctr">
                    <a:solidFill>
                      <a:schemeClr val="accent1">
                        <a:lumMod val="50000"/>
                      </a:schemeClr>
                    </a:solidFill>
                  </a:tcPr>
                </a:tc>
                <a:tc hMerge="1">
                  <a:txBody>
                    <a:bodyPr/>
                    <a:lstStyle/>
                    <a:p>
                      <a:endParaRPr lang="en-US"/>
                    </a:p>
                  </a:txBody>
                  <a:tcPr/>
                </a:tc>
                <a:extLst>
                  <a:ext uri="{0D108BD9-81ED-4DB2-BD59-A6C34878D82A}">
                    <a16:rowId xmlns:a16="http://schemas.microsoft.com/office/drawing/2014/main" val="2033773066"/>
                  </a:ext>
                </a:extLst>
              </a:tr>
              <a:tr h="429803">
                <a:tc>
                  <a:txBody>
                    <a:bodyPr/>
                    <a:lstStyle/>
                    <a:p>
                      <a:pPr marL="91440">
                        <a:spcBef>
                          <a:spcPts val="280"/>
                        </a:spcBef>
                        <a:spcAft>
                          <a:spcPts val="0"/>
                        </a:spcAft>
                      </a:pPr>
                      <a:endParaRPr lang="en-US" sz="2400" dirty="0">
                        <a:effectLst/>
                      </a:endParaRPr>
                    </a:p>
                  </a:txBody>
                  <a:tcPr marL="0" marR="0" marT="0" marB="0" anchor="ctr">
                    <a:solidFill>
                      <a:schemeClr val="bg1"/>
                    </a:solidFill>
                  </a:tcPr>
                </a:tc>
                <a:tc>
                  <a:txBody>
                    <a:bodyPr/>
                    <a:lstStyle/>
                    <a:p>
                      <a:pPr marR="1090295" algn="l">
                        <a:spcBef>
                          <a:spcPts val="180"/>
                        </a:spcBef>
                        <a:spcAft>
                          <a:spcPts val="0"/>
                        </a:spcAft>
                      </a:pPr>
                      <a:r>
                        <a:rPr lang="en-US" sz="2400" b="1" dirty="0">
                          <a:solidFill>
                            <a:schemeClr val="bg1"/>
                          </a:solidFill>
                          <a:effectLst/>
                        </a:rPr>
                        <a:t>FIXED FiO2</a:t>
                      </a:r>
                    </a:p>
                  </a:txBody>
                  <a:tcPr marL="0" marR="0" marT="0" marB="0" anchor="ctr">
                    <a:solidFill>
                      <a:schemeClr val="accent1">
                        <a:lumMod val="50000"/>
                      </a:schemeClr>
                    </a:solidFill>
                  </a:tcPr>
                </a:tc>
                <a:tc>
                  <a:txBody>
                    <a:bodyPr/>
                    <a:lstStyle/>
                    <a:p>
                      <a:pPr marL="923290" algn="l">
                        <a:spcBef>
                          <a:spcPts val="180"/>
                        </a:spcBef>
                        <a:spcAft>
                          <a:spcPts val="0"/>
                        </a:spcAft>
                      </a:pPr>
                      <a:r>
                        <a:rPr lang="en-US" sz="2400" b="1" kern="1200" dirty="0">
                          <a:solidFill>
                            <a:schemeClr val="bg1"/>
                          </a:solidFill>
                          <a:effectLst/>
                          <a:latin typeface="+mn-lt"/>
                          <a:ea typeface="+mn-ea"/>
                          <a:cs typeface="+mn-cs"/>
                        </a:rPr>
                        <a:t>VARIABLE FiO2</a:t>
                      </a:r>
                    </a:p>
                  </a:txBody>
                  <a:tcPr marL="0" marR="0" marT="0" marB="0" anchor="ctr">
                    <a:solidFill>
                      <a:schemeClr val="accent1">
                        <a:lumMod val="50000"/>
                      </a:schemeClr>
                    </a:solidFill>
                  </a:tcPr>
                </a:tc>
                <a:extLst>
                  <a:ext uri="{0D108BD9-81ED-4DB2-BD59-A6C34878D82A}">
                    <a16:rowId xmlns:a16="http://schemas.microsoft.com/office/drawing/2014/main" val="315150240"/>
                  </a:ext>
                </a:extLst>
              </a:tr>
              <a:tr h="782036">
                <a:tc>
                  <a:txBody>
                    <a:bodyPr/>
                    <a:lstStyle/>
                    <a:p>
                      <a:pPr marL="91440">
                        <a:spcBef>
                          <a:spcPts val="280"/>
                        </a:spcBef>
                        <a:spcAft>
                          <a:spcPts val="0"/>
                        </a:spcAft>
                      </a:pPr>
                      <a:r>
                        <a:rPr lang="en-US" sz="2400" dirty="0">
                          <a:effectLst/>
                        </a:rPr>
                        <a:t>LOW (&lt; 35%)</a:t>
                      </a:r>
                    </a:p>
                  </a:txBody>
                  <a:tcPr marL="0" marR="0" marT="0" marB="0" anchor="ctr">
                    <a:solidFill>
                      <a:schemeClr val="accent1">
                        <a:lumMod val="50000"/>
                      </a:schemeClr>
                    </a:solidFill>
                  </a:tcPr>
                </a:tc>
                <a:tc>
                  <a:txBody>
                    <a:bodyPr/>
                    <a:lstStyle/>
                    <a:p>
                      <a:pPr indent="51435">
                        <a:lnSpc>
                          <a:spcPct val="97000"/>
                        </a:lnSpc>
                        <a:spcBef>
                          <a:spcPts val="315"/>
                        </a:spcBef>
                      </a:pPr>
                      <a:r>
                        <a:rPr lang="en-US" sz="2400" dirty="0">
                          <a:solidFill>
                            <a:schemeClr val="bg1"/>
                          </a:solidFill>
                          <a:effectLst/>
                        </a:rPr>
                        <a:t> Venturi mask</a:t>
                      </a:r>
                    </a:p>
                  </a:txBody>
                  <a:tcPr marL="0" marR="0" marT="0" marB="0" anchor="ctr">
                    <a:solidFill>
                      <a:schemeClr val="accent1">
                        <a:lumMod val="50000"/>
                      </a:schemeClr>
                    </a:solidFill>
                  </a:tcPr>
                </a:tc>
                <a:tc>
                  <a:txBody>
                    <a:bodyPr/>
                    <a:lstStyle/>
                    <a:p>
                      <a:pPr marL="92710" marR="1222375">
                        <a:lnSpc>
                          <a:spcPct val="97000"/>
                        </a:lnSpc>
                        <a:spcBef>
                          <a:spcPts val="315"/>
                        </a:spcBef>
                        <a:spcAft>
                          <a:spcPts val="0"/>
                        </a:spcAft>
                      </a:pPr>
                      <a:r>
                        <a:rPr lang="en-US" sz="2400" b="0" dirty="0">
                          <a:effectLst/>
                        </a:rPr>
                        <a:t>Nasal cannula</a:t>
                      </a:r>
                    </a:p>
                    <a:p>
                      <a:pPr marL="92710" marR="1222375">
                        <a:lnSpc>
                          <a:spcPct val="97000"/>
                        </a:lnSpc>
                        <a:spcBef>
                          <a:spcPts val="315"/>
                        </a:spcBef>
                        <a:spcAft>
                          <a:spcPts val="0"/>
                        </a:spcAft>
                      </a:pPr>
                      <a:r>
                        <a:rPr lang="en-US" sz="2400" b="0" dirty="0">
                          <a:effectLst/>
                        </a:rPr>
                        <a:t>Nasal catheter</a:t>
                      </a:r>
                    </a:p>
                  </a:txBody>
                  <a:tcPr marL="0" marR="0" marT="0" marB="0" anchor="ctr">
                    <a:solidFill>
                      <a:schemeClr val="accent1">
                        <a:lumMod val="50000"/>
                      </a:schemeClr>
                    </a:solidFill>
                  </a:tcPr>
                </a:tc>
                <a:extLst>
                  <a:ext uri="{0D108BD9-81ED-4DB2-BD59-A6C34878D82A}">
                    <a16:rowId xmlns:a16="http://schemas.microsoft.com/office/drawing/2014/main" val="1909942179"/>
                  </a:ext>
                </a:extLst>
              </a:tr>
              <a:tr h="782036">
                <a:tc rowSpan="2">
                  <a:txBody>
                    <a:bodyPr/>
                    <a:lstStyle/>
                    <a:p>
                      <a:pPr marL="91440">
                        <a:spcBef>
                          <a:spcPts val="280"/>
                        </a:spcBef>
                        <a:spcAft>
                          <a:spcPts val="0"/>
                        </a:spcAft>
                      </a:pPr>
                      <a:r>
                        <a:rPr lang="en-US" sz="2400" dirty="0">
                          <a:effectLst/>
                        </a:rPr>
                        <a:t>MEDIUM (35%-60%)</a:t>
                      </a:r>
                    </a:p>
                  </a:txBody>
                  <a:tcPr marL="0" marR="0" marT="0" marB="0" anchor="ctr">
                    <a:solidFill>
                      <a:schemeClr val="accent1">
                        <a:lumMod val="50000"/>
                      </a:schemeClr>
                    </a:solidFill>
                  </a:tcPr>
                </a:tc>
                <a:tc>
                  <a:txBody>
                    <a:bodyPr/>
                    <a:lstStyle/>
                    <a:p>
                      <a:pPr>
                        <a:lnSpc>
                          <a:spcPts val="2180"/>
                        </a:lnSpc>
                        <a:spcBef>
                          <a:spcPts val="280"/>
                        </a:spcBef>
                      </a:pPr>
                      <a:r>
                        <a:rPr lang="en-US" sz="2400" baseline="0" dirty="0">
                          <a:solidFill>
                            <a:schemeClr val="bg1"/>
                          </a:solidFill>
                          <a:effectLst/>
                        </a:rPr>
                        <a:t> </a:t>
                      </a:r>
                      <a:r>
                        <a:rPr lang="en-US" sz="2400" baseline="0" dirty="0" err="1">
                          <a:solidFill>
                            <a:schemeClr val="bg1"/>
                          </a:solidFill>
                          <a:effectLst/>
                        </a:rPr>
                        <a:t>V</a:t>
                      </a:r>
                      <a:r>
                        <a:rPr lang="en-US" sz="2400" dirty="0" err="1">
                          <a:solidFill>
                            <a:schemeClr val="bg1"/>
                          </a:solidFill>
                          <a:effectLst/>
                        </a:rPr>
                        <a:t>enturi</a:t>
                      </a:r>
                      <a:r>
                        <a:rPr lang="en-US" sz="2400" dirty="0">
                          <a:solidFill>
                            <a:schemeClr val="bg1"/>
                          </a:solidFill>
                          <a:effectLst/>
                        </a:rPr>
                        <a:t> mask</a:t>
                      </a:r>
                    </a:p>
                  </a:txBody>
                  <a:tcPr marL="0" marR="0" marT="0" marB="0" anchor="ctr">
                    <a:solidFill>
                      <a:schemeClr val="accent1">
                        <a:lumMod val="50000"/>
                      </a:schemeClr>
                    </a:solidFill>
                  </a:tcPr>
                </a:tc>
                <a:tc>
                  <a:txBody>
                    <a:bodyPr/>
                    <a:lstStyle/>
                    <a:p>
                      <a:pPr marL="92710">
                        <a:spcBef>
                          <a:spcPts val="280"/>
                        </a:spcBef>
                        <a:spcAft>
                          <a:spcPts val="0"/>
                        </a:spcAft>
                      </a:pPr>
                      <a:r>
                        <a:rPr lang="en-US" sz="2400" b="0" dirty="0">
                          <a:effectLst/>
                        </a:rPr>
                        <a:t>Simple oxygen mask</a:t>
                      </a:r>
                    </a:p>
                  </a:txBody>
                  <a:tcPr marL="0" marR="0" marT="0" marB="0" anchor="ctr">
                    <a:solidFill>
                      <a:schemeClr val="accent1">
                        <a:lumMod val="50000"/>
                      </a:schemeClr>
                    </a:solidFill>
                  </a:tcPr>
                </a:tc>
                <a:extLst>
                  <a:ext uri="{0D108BD9-81ED-4DB2-BD59-A6C34878D82A}">
                    <a16:rowId xmlns:a16="http://schemas.microsoft.com/office/drawing/2014/main" val="2693932869"/>
                  </a:ext>
                </a:extLst>
              </a:tr>
              <a:tr h="445634">
                <a:tc vMerge="1">
                  <a:txBody>
                    <a:bodyPr/>
                    <a:lstStyle/>
                    <a:p>
                      <a:endParaRPr lang="en-US" dirty="0">
                        <a:effectLst/>
                      </a:endParaRPr>
                    </a:p>
                  </a:txBody>
                  <a:tcPr marL="0" marR="0" marT="0" marB="0" anchor="ctr">
                    <a:solidFill>
                      <a:schemeClr val="accent1">
                        <a:lumMod val="50000"/>
                      </a:schemeClr>
                    </a:solidFill>
                  </a:tcPr>
                </a:tc>
                <a:tc>
                  <a:txBody>
                    <a:bodyPr/>
                    <a:lstStyle/>
                    <a:p>
                      <a:pPr marR="1127125" algn="l">
                        <a:spcBef>
                          <a:spcPts val="280"/>
                        </a:spcBef>
                        <a:spcAft>
                          <a:spcPts val="0"/>
                        </a:spcAft>
                      </a:pPr>
                      <a:r>
                        <a:rPr lang="en-US" sz="2400" dirty="0">
                          <a:solidFill>
                            <a:schemeClr val="bg1"/>
                          </a:solidFill>
                          <a:effectLst/>
                        </a:rPr>
                        <a:t> HHHFNC</a:t>
                      </a:r>
                    </a:p>
                  </a:txBody>
                  <a:tcPr marL="0" marR="0" marT="0" marB="0" anchor="ctr">
                    <a:solidFill>
                      <a:schemeClr val="accent1">
                        <a:lumMod val="50000"/>
                      </a:schemeClr>
                    </a:solidFill>
                  </a:tcPr>
                </a:tc>
                <a:tc>
                  <a:txBody>
                    <a:bodyPr/>
                    <a:lstStyle/>
                    <a:p>
                      <a:endParaRPr lang="en-US" sz="2400" b="0" dirty="0">
                        <a:effectLst/>
                      </a:endParaRPr>
                    </a:p>
                  </a:txBody>
                  <a:tcPr marL="0" marR="0" marT="0" marB="0" anchor="ctr">
                    <a:solidFill>
                      <a:schemeClr val="accent1">
                        <a:lumMod val="50000"/>
                      </a:schemeClr>
                    </a:solidFill>
                  </a:tcPr>
                </a:tc>
                <a:extLst>
                  <a:ext uri="{0D108BD9-81ED-4DB2-BD59-A6C34878D82A}">
                    <a16:rowId xmlns:a16="http://schemas.microsoft.com/office/drawing/2014/main" val="1267746857"/>
                  </a:ext>
                </a:extLst>
              </a:tr>
              <a:tr h="446425">
                <a:tc>
                  <a:txBody>
                    <a:bodyPr/>
                    <a:lstStyle/>
                    <a:p>
                      <a:pPr marL="91440">
                        <a:spcBef>
                          <a:spcPts val="285"/>
                        </a:spcBef>
                        <a:spcAft>
                          <a:spcPts val="0"/>
                        </a:spcAft>
                      </a:pPr>
                      <a:r>
                        <a:rPr lang="en-US" sz="2400">
                          <a:effectLst/>
                        </a:rPr>
                        <a:t>HIGH (&gt;60%)</a:t>
                      </a:r>
                    </a:p>
                  </a:txBody>
                  <a:tcPr marL="0" marR="0" marT="0" marB="0" anchor="ctr">
                    <a:solidFill>
                      <a:schemeClr val="accent1">
                        <a:lumMod val="50000"/>
                      </a:schemeClr>
                    </a:solidFill>
                  </a:tcPr>
                </a:tc>
                <a:tc>
                  <a:txBody>
                    <a:bodyPr/>
                    <a:lstStyle/>
                    <a:p>
                      <a:pPr marR="1127125" algn="l">
                        <a:spcBef>
                          <a:spcPts val="285"/>
                        </a:spcBef>
                        <a:spcAft>
                          <a:spcPts val="0"/>
                        </a:spcAft>
                      </a:pPr>
                      <a:r>
                        <a:rPr lang="en-US" sz="2400" baseline="0" dirty="0">
                          <a:solidFill>
                            <a:schemeClr val="bg1"/>
                          </a:solidFill>
                          <a:effectLst/>
                        </a:rPr>
                        <a:t> HHHFNC</a:t>
                      </a:r>
                      <a:endParaRPr lang="en-US" sz="2400" dirty="0">
                        <a:solidFill>
                          <a:schemeClr val="bg1"/>
                        </a:solidFill>
                        <a:effectLst/>
                      </a:endParaRPr>
                    </a:p>
                  </a:txBody>
                  <a:tcPr marL="0" marR="0" marT="0" marB="0" anchor="ctr">
                    <a:solidFill>
                      <a:schemeClr val="accent1">
                        <a:lumMod val="50000"/>
                      </a:schemeClr>
                    </a:solidFill>
                  </a:tcPr>
                </a:tc>
                <a:tc>
                  <a:txBody>
                    <a:bodyPr/>
                    <a:lstStyle/>
                    <a:p>
                      <a:pPr marL="92710">
                        <a:spcBef>
                          <a:spcPts val="285"/>
                        </a:spcBef>
                        <a:spcAft>
                          <a:spcPts val="0"/>
                        </a:spcAft>
                      </a:pPr>
                      <a:r>
                        <a:rPr lang="en-US" sz="2400" b="0" dirty="0">
                          <a:effectLst/>
                        </a:rPr>
                        <a:t>Partial rebreather mask</a:t>
                      </a:r>
                    </a:p>
                  </a:txBody>
                  <a:tcPr marL="0" marR="0" marT="0" marB="0" anchor="ctr">
                    <a:solidFill>
                      <a:schemeClr val="accent1">
                        <a:lumMod val="50000"/>
                      </a:schemeClr>
                    </a:solidFill>
                  </a:tcPr>
                </a:tc>
                <a:extLst>
                  <a:ext uri="{0D108BD9-81ED-4DB2-BD59-A6C34878D82A}">
                    <a16:rowId xmlns:a16="http://schemas.microsoft.com/office/drawing/2014/main" val="1467411066"/>
                  </a:ext>
                </a:extLst>
              </a:tr>
              <a:tr h="445634">
                <a:tc>
                  <a:txBody>
                    <a:bodyPr/>
                    <a:lstStyle/>
                    <a:p>
                      <a:endParaRPr lang="en-US" sz="2400" dirty="0">
                        <a:effectLst/>
                      </a:endParaRPr>
                    </a:p>
                  </a:txBody>
                  <a:tcPr marL="0" marR="0" marT="0" marB="0" anchor="ctr">
                    <a:solidFill>
                      <a:schemeClr val="accent1">
                        <a:lumMod val="50000"/>
                      </a:schemeClr>
                    </a:solidFill>
                  </a:tcPr>
                </a:tc>
                <a:tc>
                  <a:txBody>
                    <a:bodyPr/>
                    <a:lstStyle/>
                    <a:p>
                      <a:endParaRPr lang="en-US" sz="2400" dirty="0">
                        <a:effectLst/>
                      </a:endParaRPr>
                    </a:p>
                  </a:txBody>
                  <a:tcPr marL="0" marR="0" marT="0" marB="0" anchor="ctr">
                    <a:solidFill>
                      <a:schemeClr val="accent1">
                        <a:lumMod val="50000"/>
                      </a:schemeClr>
                    </a:solidFill>
                  </a:tcPr>
                </a:tc>
                <a:tc>
                  <a:txBody>
                    <a:bodyPr/>
                    <a:lstStyle/>
                    <a:p>
                      <a:pPr marL="92710">
                        <a:spcBef>
                          <a:spcPts val="285"/>
                        </a:spcBef>
                        <a:spcAft>
                          <a:spcPts val="0"/>
                        </a:spcAft>
                      </a:pPr>
                      <a:r>
                        <a:rPr lang="en-US" sz="2400" b="0" dirty="0">
                          <a:effectLst/>
                        </a:rPr>
                        <a:t>Non-rebreather mask</a:t>
                      </a:r>
                    </a:p>
                  </a:txBody>
                  <a:tcPr marL="0" marR="0" marT="0" marB="0" anchor="ctr">
                    <a:solidFill>
                      <a:schemeClr val="accent1">
                        <a:lumMod val="50000"/>
                      </a:schemeClr>
                    </a:solidFill>
                  </a:tcPr>
                </a:tc>
                <a:extLst>
                  <a:ext uri="{0D108BD9-81ED-4DB2-BD59-A6C34878D82A}">
                    <a16:rowId xmlns:a16="http://schemas.microsoft.com/office/drawing/2014/main" val="2998998163"/>
                  </a:ext>
                </a:extLst>
              </a:tr>
            </a:tbl>
          </a:graphicData>
        </a:graphic>
      </p:graphicFrame>
      <p:sp>
        <p:nvSpPr>
          <p:cNvPr id="2" name="TextBox 1">
            <a:extLst>
              <a:ext uri="{FF2B5EF4-FFF2-40B4-BE49-F238E27FC236}">
                <a16:creationId xmlns:a16="http://schemas.microsoft.com/office/drawing/2014/main" id="{20E22094-0E51-4928-A9DB-891CDC447E47}"/>
              </a:ext>
            </a:extLst>
          </p:cNvPr>
          <p:cNvSpPr txBox="1"/>
          <p:nvPr/>
        </p:nvSpPr>
        <p:spPr>
          <a:xfrm>
            <a:off x="838200" y="6018200"/>
            <a:ext cx="6921305" cy="400110"/>
          </a:xfrm>
          <a:prstGeom prst="rect">
            <a:avLst/>
          </a:prstGeom>
          <a:noFill/>
        </p:spPr>
        <p:txBody>
          <a:bodyPr wrap="square" rtlCol="0">
            <a:spAutoFit/>
          </a:bodyPr>
          <a:lstStyle/>
          <a:p>
            <a:r>
              <a:rPr lang="en-US" sz="2000" b="1" dirty="0"/>
              <a:t>HHHFNC: Heated, humidified high-flow nasal cannula</a:t>
            </a:r>
          </a:p>
        </p:txBody>
      </p:sp>
    </p:spTree>
    <p:extLst>
      <p:ext uri="{BB962C8B-B14F-4D97-AF65-F5344CB8AC3E}">
        <p14:creationId xmlns:p14="http://schemas.microsoft.com/office/powerpoint/2010/main" val="294295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E9E4D38-EF62-4DEC-949F-146FA90434CB}"/>
              </a:ext>
            </a:extLst>
          </p:cNvPr>
          <p:cNvSpPr>
            <a:spLocks noGrp="1"/>
          </p:cNvSpPr>
          <p:nvPr>
            <p:ph type="title"/>
          </p:nvPr>
        </p:nvSpPr>
        <p:spPr>
          <a:xfrm>
            <a:off x="0" y="482462"/>
            <a:ext cx="11732455" cy="877729"/>
          </a:xfrm>
        </p:spPr>
        <p:txBody>
          <a:bodyPr anchor="ctr">
            <a:normAutofit fontScale="90000"/>
          </a:bodyPr>
          <a:lstStyle/>
          <a:p>
            <a:pPr algn="ctr"/>
            <a:r>
              <a:rPr lang="en-US" sz="4000" b="1" dirty="0">
                <a:effectLst>
                  <a:outerShdw blurRad="38100" dist="38100" dir="2700000" algn="tl">
                    <a:srgbClr val="000000">
                      <a:alpha val="43137"/>
                    </a:srgbClr>
                  </a:outerShdw>
                </a:effectLst>
              </a:rPr>
              <a:t> ATTACHING PATIENT TO OXYGEN DELIVERY   </a:t>
            </a:r>
            <a:br>
              <a:rPr lang="en-US" sz="4000" b="1" dirty="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 DEVICE </a:t>
            </a:r>
          </a:p>
        </p:txBody>
      </p:sp>
      <p:graphicFrame>
        <p:nvGraphicFramePr>
          <p:cNvPr id="14" name="Content Placeholder 11">
            <a:extLst>
              <a:ext uri="{FF2B5EF4-FFF2-40B4-BE49-F238E27FC236}">
                <a16:creationId xmlns:a16="http://schemas.microsoft.com/office/drawing/2014/main" id="{2FA3E97A-F45C-4287-8989-F892FAB4AC54}"/>
              </a:ext>
            </a:extLst>
          </p:cNvPr>
          <p:cNvGraphicFramePr>
            <a:graphicFrameLocks noGrp="1"/>
          </p:cNvGraphicFramePr>
          <p:nvPr>
            <p:ph idx="1"/>
          </p:nvPr>
        </p:nvGraphicFramePr>
        <p:xfrm>
          <a:off x="644056" y="1786597"/>
          <a:ext cx="11088399" cy="4722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419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E9E4D38-EF62-4DEC-949F-146FA90434CB}"/>
              </a:ext>
            </a:extLst>
          </p:cNvPr>
          <p:cNvSpPr>
            <a:spLocks noGrp="1"/>
          </p:cNvSpPr>
          <p:nvPr>
            <p:ph type="title"/>
          </p:nvPr>
        </p:nvSpPr>
        <p:spPr>
          <a:xfrm>
            <a:off x="838200" y="327418"/>
            <a:ext cx="10515600" cy="1325563"/>
          </a:xfrm>
        </p:spPr>
        <p:txBody>
          <a:bodyPr>
            <a:normAutofit/>
          </a:bodyPr>
          <a:lstStyle/>
          <a:p>
            <a:r>
              <a:rPr lang="en-US" sz="3800" b="1" dirty="0"/>
              <a:t>ATTACHING PATIENT TO OXYGEN DELIVERY DEVICE</a:t>
            </a:r>
          </a:p>
        </p:txBody>
      </p:sp>
      <p:sp>
        <p:nvSpPr>
          <p:cNvPr id="12" name="Content Placeholder 11">
            <a:extLst>
              <a:ext uri="{FF2B5EF4-FFF2-40B4-BE49-F238E27FC236}">
                <a16:creationId xmlns:a16="http://schemas.microsoft.com/office/drawing/2014/main" id="{F4B790A8-E99C-4A1D-AAD5-54E445BFD348}"/>
              </a:ext>
            </a:extLst>
          </p:cNvPr>
          <p:cNvSpPr>
            <a:spLocks noGrp="1"/>
          </p:cNvSpPr>
          <p:nvPr>
            <p:ph idx="1"/>
          </p:nvPr>
        </p:nvSpPr>
        <p:spPr/>
        <p:txBody>
          <a:bodyPr vert="horz" lIns="91440" tIns="45720" rIns="91440" bIns="45720" rtlCol="0" anchor="ctr">
            <a:normAutofit/>
          </a:bodyPr>
          <a:lstStyle/>
          <a:p>
            <a:pPr marL="0" indent="0">
              <a:buNone/>
            </a:pPr>
            <a:r>
              <a:rPr lang="en-US" sz="2200" b="1" dirty="0"/>
              <a:t>Apply and secure the noninvasive oxygen delivery device, ensuring that it is the correct size. </a:t>
            </a:r>
          </a:p>
          <a:p>
            <a:pPr marL="0" indent="0">
              <a:buNone/>
            </a:pPr>
            <a:r>
              <a:rPr lang="en-US" sz="2200" u="sng" dirty="0"/>
              <a:t>Rationale</a:t>
            </a:r>
            <a:r>
              <a:rPr lang="en-US" sz="2200" dirty="0"/>
              <a:t>: The correct size device ensures optimal delivery of the prescribed amount of oxygen and reduces the risk of skin breakdown. </a:t>
            </a:r>
          </a:p>
          <a:p>
            <a:pPr marL="0" indent="0">
              <a:buNone/>
            </a:pPr>
            <a:r>
              <a:rPr lang="en-US" sz="2200" dirty="0"/>
              <a:t>a. If using a mask, ensure that it covers the mouth and nose but not the eyes. </a:t>
            </a:r>
          </a:p>
          <a:p>
            <a:pPr marL="0" indent="0">
              <a:buNone/>
            </a:pPr>
            <a:r>
              <a:rPr lang="en-US" sz="2200" dirty="0"/>
              <a:t>b. Use adhesives to secure a nasal cannula or an elastic strap for a face mask. </a:t>
            </a:r>
          </a:p>
          <a:p>
            <a:pPr marL="0" indent="0">
              <a:buNone/>
            </a:pPr>
            <a:endParaRPr lang="en-US" sz="2200" dirty="0"/>
          </a:p>
          <a:p>
            <a:pPr marL="0" indent="0">
              <a:buNone/>
            </a:pPr>
            <a:r>
              <a:rPr lang="en-US" sz="2200" b="1" dirty="0"/>
              <a:t>Evaluate the child’s oxygen delivery device for proper fit. </a:t>
            </a:r>
          </a:p>
          <a:p>
            <a:pPr marL="0" indent="0">
              <a:buNone/>
            </a:pPr>
            <a:r>
              <a:rPr lang="en-US" sz="2200" dirty="0"/>
              <a:t>a. Ensure that nasal cannula prongs remain in the nares. </a:t>
            </a:r>
          </a:p>
          <a:p>
            <a:pPr marL="0" indent="0">
              <a:buNone/>
            </a:pPr>
            <a:r>
              <a:rPr lang="en-US" sz="2200" dirty="0"/>
              <a:t>b. Ensure that the infant’s head remains in the oxygen hood. </a:t>
            </a:r>
          </a:p>
        </p:txBody>
      </p:sp>
    </p:spTree>
    <p:extLst>
      <p:ext uri="{BB962C8B-B14F-4D97-AF65-F5344CB8AC3E}">
        <p14:creationId xmlns:p14="http://schemas.microsoft.com/office/powerpoint/2010/main" val="200866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fade">
                                      <p:cBhvr>
                                        <p:cTn id="13" dur="500"/>
                                        <p:tgtEl>
                                          <p:spTgt spid="1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fade">
                                      <p:cBhvr>
                                        <p:cTn id="16" dur="500"/>
                                        <p:tgtEl>
                                          <p:spTgt spid="1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animEffect transition="in" filter="fade">
                                      <p:cBhvr>
                                        <p:cTn id="21" dur="500"/>
                                        <p:tgtEl>
                                          <p:spTgt spid="12">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xEl>
                                              <p:pRg st="6" end="6"/>
                                            </p:txEl>
                                          </p:spTgt>
                                        </p:tgtEl>
                                        <p:attrNameLst>
                                          <p:attrName>style.visibility</p:attrName>
                                        </p:attrNameLst>
                                      </p:cBhvr>
                                      <p:to>
                                        <p:strVal val="visible"/>
                                      </p:to>
                                    </p:set>
                                    <p:animEffect transition="in" filter="fade">
                                      <p:cBhvr>
                                        <p:cTn id="24" dur="500"/>
                                        <p:tgtEl>
                                          <p:spTgt spid="12">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xEl>
                                              <p:pRg st="7" end="7"/>
                                            </p:txEl>
                                          </p:spTgt>
                                        </p:tgtEl>
                                        <p:attrNameLst>
                                          <p:attrName>style.visibility</p:attrName>
                                        </p:attrNameLst>
                                      </p:cBhvr>
                                      <p:to>
                                        <p:strVal val="visible"/>
                                      </p:to>
                                    </p:set>
                                    <p:animEffect transition="in" filter="fade">
                                      <p:cBhvr>
                                        <p:cTn id="27"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E9E4D38-EF62-4DEC-949F-146FA90434CB}"/>
              </a:ext>
            </a:extLst>
          </p:cNvPr>
          <p:cNvSpPr>
            <a:spLocks noGrp="1"/>
          </p:cNvSpPr>
          <p:nvPr>
            <p:ph type="title"/>
          </p:nvPr>
        </p:nvSpPr>
        <p:spPr>
          <a:xfrm>
            <a:off x="257175" y="731520"/>
            <a:ext cx="11372849" cy="1426464"/>
          </a:xfrm>
        </p:spPr>
        <p:txBody>
          <a:bodyPr>
            <a:normAutofit/>
          </a:bodyPr>
          <a:lstStyle/>
          <a:p>
            <a:pPr algn="ctr"/>
            <a:r>
              <a:rPr lang="en-US" sz="4100" b="1" dirty="0"/>
              <a:t>MONITORING &amp; CARE OF CHILD ON OXYGEN SUPPLEMENTATION</a:t>
            </a:r>
          </a:p>
        </p:txBody>
      </p:sp>
      <p:sp>
        <p:nvSpPr>
          <p:cNvPr id="12" name="Content Placeholder 11">
            <a:extLst>
              <a:ext uri="{FF2B5EF4-FFF2-40B4-BE49-F238E27FC236}">
                <a16:creationId xmlns:a16="http://schemas.microsoft.com/office/drawing/2014/main" id="{F4B790A8-E99C-4A1D-AAD5-54E445BFD348}"/>
              </a:ext>
            </a:extLst>
          </p:cNvPr>
          <p:cNvSpPr>
            <a:spLocks noGrp="1"/>
          </p:cNvSpPr>
          <p:nvPr>
            <p:ph idx="1"/>
          </p:nvPr>
        </p:nvSpPr>
        <p:spPr>
          <a:xfrm>
            <a:off x="789456" y="2798385"/>
            <a:ext cx="10597729" cy="3283260"/>
          </a:xfrm>
        </p:spPr>
        <p:txBody>
          <a:bodyPr vert="horz" lIns="91440" tIns="45720" rIns="91440" bIns="45720" rtlCol="0" anchor="ctr">
            <a:normAutofit/>
          </a:bodyPr>
          <a:lstStyle/>
          <a:p>
            <a:r>
              <a:rPr lang="en-US" sz="2100" dirty="0"/>
              <a:t>Monitor cardiopulmonary status, including vital signs, oxygen saturation, and indicators of oxygenation and ventilation</a:t>
            </a:r>
          </a:p>
          <a:p>
            <a:r>
              <a:rPr lang="en-US" sz="2100" dirty="0"/>
              <a:t>Monitor the child’s respiratory status and need for increased or decreased oxygen therapy</a:t>
            </a:r>
          </a:p>
          <a:p>
            <a:r>
              <a:rPr lang="en-US" sz="2100" dirty="0"/>
              <a:t>Monitor the child for signs of </a:t>
            </a:r>
            <a:r>
              <a:rPr lang="en-US" sz="2100" dirty="0" err="1"/>
              <a:t>hypercarbia</a:t>
            </a:r>
            <a:r>
              <a:rPr lang="en-US" sz="2100" dirty="0"/>
              <a:t> (increase in CO</a:t>
            </a:r>
            <a:r>
              <a:rPr lang="en-US" sz="2100" baseline="-25000" dirty="0"/>
              <a:t>2</a:t>
            </a:r>
            <a:r>
              <a:rPr lang="en-US" sz="2100" dirty="0"/>
              <a:t>)</a:t>
            </a:r>
          </a:p>
          <a:p>
            <a:r>
              <a:rPr lang="en-US" sz="2100" dirty="0"/>
              <a:t>Assess the skin frequently for breakdown</a:t>
            </a:r>
          </a:p>
          <a:p>
            <a:r>
              <a:rPr lang="en-US" sz="2100" dirty="0"/>
              <a:t>Monitor the child for signs of dry mucous membranes/ dried secretions</a:t>
            </a:r>
          </a:p>
          <a:p>
            <a:r>
              <a:rPr lang="en-US" sz="2100" dirty="0"/>
              <a:t>Provide humidification when the supplemental oxygen delivery device permits</a:t>
            </a:r>
          </a:p>
          <a:p>
            <a:pPr marL="0" indent="0">
              <a:buNone/>
            </a:pPr>
            <a:endParaRPr lang="en-US" sz="2100" dirty="0">
              <a:cs typeface="Calibri"/>
            </a:endParaRPr>
          </a:p>
        </p:txBody>
      </p:sp>
    </p:spTree>
    <p:extLst>
      <p:ext uri="{BB962C8B-B14F-4D97-AF65-F5344CB8AC3E}">
        <p14:creationId xmlns:p14="http://schemas.microsoft.com/office/powerpoint/2010/main" val="242992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E9E4D38-EF62-4DEC-949F-146FA90434CB}"/>
              </a:ext>
            </a:extLst>
          </p:cNvPr>
          <p:cNvSpPr>
            <a:spLocks noGrp="1"/>
          </p:cNvSpPr>
          <p:nvPr>
            <p:ph type="title"/>
          </p:nvPr>
        </p:nvSpPr>
        <p:spPr>
          <a:xfrm>
            <a:off x="774698" y="762000"/>
            <a:ext cx="10622327" cy="2144162"/>
          </a:xfrm>
        </p:spPr>
        <p:txBody>
          <a:bodyPr>
            <a:normAutofit/>
          </a:bodyPr>
          <a:lstStyle/>
          <a:p>
            <a:pPr algn="ctr"/>
            <a:r>
              <a:rPr lang="en-US" sz="5400" b="1" dirty="0"/>
              <a:t>EXPECTED OUTCOME</a:t>
            </a:r>
          </a:p>
        </p:txBody>
      </p:sp>
      <p:sp>
        <p:nvSpPr>
          <p:cNvPr id="12" name="Content Placeholder 11">
            <a:extLst>
              <a:ext uri="{FF2B5EF4-FFF2-40B4-BE49-F238E27FC236}">
                <a16:creationId xmlns:a16="http://schemas.microsoft.com/office/drawing/2014/main" id="{F4B790A8-E99C-4A1D-AAD5-54E445BFD348}"/>
              </a:ext>
            </a:extLst>
          </p:cNvPr>
          <p:cNvSpPr>
            <a:spLocks noGrp="1"/>
          </p:cNvSpPr>
          <p:nvPr>
            <p:ph idx="1"/>
          </p:nvPr>
        </p:nvSpPr>
        <p:spPr>
          <a:xfrm>
            <a:off x="2000250" y="2906162"/>
            <a:ext cx="9111025" cy="2481864"/>
          </a:xfrm>
        </p:spPr>
        <p:txBody>
          <a:bodyPr vert="horz" lIns="91440" tIns="45720" rIns="91440" bIns="45720" rtlCol="0" anchor="ctr">
            <a:normAutofit/>
          </a:bodyPr>
          <a:lstStyle/>
          <a:p>
            <a:r>
              <a:rPr lang="en-US" sz="2400" dirty="0"/>
              <a:t> Signs of improved oxygenation and ventilation </a:t>
            </a:r>
          </a:p>
          <a:p>
            <a:r>
              <a:rPr lang="en-US" sz="2400" dirty="0"/>
              <a:t> Decrease in hypoxemia-related adverse effects</a:t>
            </a:r>
          </a:p>
          <a:p>
            <a:r>
              <a:rPr lang="en-US" sz="2400" dirty="0"/>
              <a:t> Respiratory, cardiovascular, and neurologic stability</a:t>
            </a:r>
          </a:p>
          <a:p>
            <a:r>
              <a:rPr lang="en-US" sz="2400" dirty="0"/>
              <a:t> Adequate pain control during the procedure</a:t>
            </a:r>
          </a:p>
          <a:p>
            <a:r>
              <a:rPr lang="en-US" sz="2400" dirty="0">
                <a:cs typeface="Calibri"/>
              </a:rPr>
              <a:t> No local side effects</a:t>
            </a:r>
          </a:p>
        </p:txBody>
      </p:sp>
    </p:spTree>
    <p:extLst>
      <p:ext uri="{BB962C8B-B14F-4D97-AF65-F5344CB8AC3E}">
        <p14:creationId xmlns:p14="http://schemas.microsoft.com/office/powerpoint/2010/main" val="157017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 calcmode="lin" valueType="num">
                                      <p:cBhvr additive="base">
                                        <p:cTn id="1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 calcmode="lin" valueType="num">
                                      <p:cBhvr additive="base">
                                        <p:cTn id="15"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 calcmode="lin" valueType="num">
                                      <p:cBhvr additive="base">
                                        <p:cTn id="19"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 calcmode="lin" valueType="num">
                                      <p:cBhvr additive="base">
                                        <p:cTn id="23"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E9E4D38-EF62-4DEC-949F-146FA90434CB}"/>
              </a:ext>
            </a:extLst>
          </p:cNvPr>
          <p:cNvSpPr>
            <a:spLocks noGrp="1"/>
          </p:cNvSpPr>
          <p:nvPr>
            <p:ph type="title"/>
          </p:nvPr>
        </p:nvSpPr>
        <p:spPr>
          <a:xfrm>
            <a:off x="774698" y="762000"/>
            <a:ext cx="10622327" cy="2144162"/>
          </a:xfrm>
        </p:spPr>
        <p:txBody>
          <a:bodyPr>
            <a:normAutofit/>
          </a:bodyPr>
          <a:lstStyle/>
          <a:p>
            <a:pPr algn="ctr"/>
            <a:r>
              <a:rPr lang="en-US" sz="5400" b="1" dirty="0">
                <a:effectLst>
                  <a:outerShdw blurRad="38100" dist="38100" dir="2700000" algn="tl">
                    <a:srgbClr val="000000">
                      <a:alpha val="43137"/>
                    </a:srgbClr>
                  </a:outerShdw>
                </a:effectLst>
              </a:rPr>
              <a:t>UNEXPECTED OUTCOME</a:t>
            </a:r>
          </a:p>
        </p:txBody>
      </p:sp>
      <p:sp>
        <p:nvSpPr>
          <p:cNvPr id="12" name="Content Placeholder 11">
            <a:extLst>
              <a:ext uri="{FF2B5EF4-FFF2-40B4-BE49-F238E27FC236}">
                <a16:creationId xmlns:a16="http://schemas.microsoft.com/office/drawing/2014/main" id="{F4B790A8-E99C-4A1D-AAD5-54E445BFD348}"/>
              </a:ext>
            </a:extLst>
          </p:cNvPr>
          <p:cNvSpPr>
            <a:spLocks noGrp="1"/>
          </p:cNvSpPr>
          <p:nvPr>
            <p:ph idx="1"/>
          </p:nvPr>
        </p:nvSpPr>
        <p:spPr>
          <a:xfrm>
            <a:off x="2286000" y="3348546"/>
            <a:ext cx="9111025" cy="3054418"/>
          </a:xfrm>
        </p:spPr>
        <p:txBody>
          <a:bodyPr vert="horz" lIns="91440" tIns="45720" rIns="91440" bIns="45720" rtlCol="0" anchor="ctr">
            <a:normAutofit/>
          </a:bodyPr>
          <a:lstStyle/>
          <a:p>
            <a:r>
              <a:rPr lang="en-US" sz="2400" dirty="0"/>
              <a:t>Signs of inadequate oxygenation and ventilation </a:t>
            </a:r>
          </a:p>
          <a:p>
            <a:r>
              <a:rPr lang="en-US" sz="2400" dirty="0"/>
              <a:t>Increased work of breathing </a:t>
            </a:r>
          </a:p>
          <a:p>
            <a:r>
              <a:rPr lang="en-US" sz="2400" dirty="0"/>
              <a:t>Complications of supplemental oxygen </a:t>
            </a:r>
          </a:p>
          <a:p>
            <a:r>
              <a:rPr lang="en-US" sz="2400" dirty="0"/>
              <a:t>Increasing cardiovascular, respiratory, or neurologic compromise </a:t>
            </a:r>
          </a:p>
          <a:p>
            <a:r>
              <a:rPr lang="en-US" sz="2400" dirty="0"/>
              <a:t>Local side effects- Skin breakdown, damage to nasal septum </a:t>
            </a:r>
          </a:p>
          <a:p>
            <a:r>
              <a:rPr lang="en-US" sz="2400" dirty="0"/>
              <a:t>Inadequately managed pain and anxiety</a:t>
            </a:r>
            <a:endParaRPr lang="en-US" sz="2400" dirty="0">
              <a:cs typeface="Calibri"/>
            </a:endParaRPr>
          </a:p>
        </p:txBody>
      </p:sp>
    </p:spTree>
    <p:extLst>
      <p:ext uri="{BB962C8B-B14F-4D97-AF65-F5344CB8AC3E}">
        <p14:creationId xmlns:p14="http://schemas.microsoft.com/office/powerpoint/2010/main" val="7917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 calcmode="lin" valueType="num">
                                      <p:cBhvr additive="base">
                                        <p:cTn id="1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 calcmode="lin" valueType="num">
                                      <p:cBhvr additive="base">
                                        <p:cTn id="15"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 calcmode="lin" valueType="num">
                                      <p:cBhvr additive="base">
                                        <p:cTn id="19"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 calcmode="lin" valueType="num">
                                      <p:cBhvr additive="base">
                                        <p:cTn id="23"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 calcmode="lin" valueType="num">
                                      <p:cBhvr additive="base">
                                        <p:cTn id="27"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E9E4D38-EF62-4DEC-949F-146FA90434CB}"/>
              </a:ext>
            </a:extLst>
          </p:cNvPr>
          <p:cNvSpPr>
            <a:spLocks noGrp="1"/>
          </p:cNvSpPr>
          <p:nvPr>
            <p:ph type="title"/>
          </p:nvPr>
        </p:nvSpPr>
        <p:spPr>
          <a:xfrm>
            <a:off x="731520" y="731520"/>
            <a:ext cx="10012680" cy="1426464"/>
          </a:xfrm>
        </p:spPr>
        <p:txBody>
          <a:bodyPr>
            <a:normAutofit/>
          </a:bodyPr>
          <a:lstStyle/>
          <a:p>
            <a:pPr algn="ctr"/>
            <a:r>
              <a:rPr lang="en-US" b="1" dirty="0">
                <a:effectLst>
                  <a:outerShdw blurRad="38100" dist="38100" dir="2700000" algn="tl">
                    <a:srgbClr val="000000">
                      <a:alpha val="43137"/>
                    </a:srgbClr>
                  </a:outerShdw>
                </a:effectLst>
              </a:rPr>
              <a:t>DOCUMENTATION</a:t>
            </a:r>
          </a:p>
        </p:txBody>
      </p:sp>
      <p:sp>
        <p:nvSpPr>
          <p:cNvPr id="12" name="Content Placeholder 11">
            <a:extLst>
              <a:ext uri="{FF2B5EF4-FFF2-40B4-BE49-F238E27FC236}">
                <a16:creationId xmlns:a16="http://schemas.microsoft.com/office/drawing/2014/main" id="{F4B790A8-E99C-4A1D-AAD5-54E445BFD348}"/>
              </a:ext>
            </a:extLst>
          </p:cNvPr>
          <p:cNvSpPr>
            <a:spLocks noGrp="1"/>
          </p:cNvSpPr>
          <p:nvPr>
            <p:ph idx="1"/>
          </p:nvPr>
        </p:nvSpPr>
        <p:spPr>
          <a:xfrm>
            <a:off x="789456" y="2435523"/>
            <a:ext cx="10597729" cy="3968496"/>
          </a:xfrm>
        </p:spPr>
        <p:txBody>
          <a:bodyPr vert="horz" lIns="91440" tIns="45720" rIns="91440" bIns="45720" rtlCol="0" anchor="ctr">
            <a:normAutofit/>
          </a:bodyPr>
          <a:lstStyle/>
          <a:p>
            <a:r>
              <a:rPr lang="en-US" sz="2400" dirty="0"/>
              <a:t>Delivery device and amount of oxygen delivered</a:t>
            </a:r>
          </a:p>
          <a:p>
            <a:r>
              <a:rPr lang="en-US" sz="2400" dirty="0"/>
              <a:t>Respiratory status, including work of breathing and breath sounds </a:t>
            </a:r>
          </a:p>
          <a:p>
            <a:r>
              <a:rPr lang="en-US" sz="2400" dirty="0"/>
              <a:t>Vital signs including pulse rate</a:t>
            </a:r>
          </a:p>
          <a:p>
            <a:r>
              <a:rPr lang="en-US" sz="2400" dirty="0"/>
              <a:t>Pulse oximeter reading as indicated </a:t>
            </a:r>
          </a:p>
          <a:p>
            <a:r>
              <a:rPr lang="en-US" sz="2400" dirty="0"/>
              <a:t>Child’s response to supplemental oxygen </a:t>
            </a:r>
          </a:p>
          <a:p>
            <a:r>
              <a:rPr lang="en-US" sz="2400" dirty="0"/>
              <a:t>Pain assessment and related interventions </a:t>
            </a:r>
          </a:p>
          <a:p>
            <a:r>
              <a:rPr lang="en-US" sz="2400" dirty="0"/>
              <a:t>Unexpected outcomes and related nursing interventions </a:t>
            </a:r>
          </a:p>
          <a:p>
            <a:r>
              <a:rPr lang="en-US" sz="2400" dirty="0"/>
              <a:t>Child and family consent and education</a:t>
            </a:r>
            <a:endParaRPr lang="en-US" sz="2400" dirty="0">
              <a:cs typeface="Calibri"/>
            </a:endParaRPr>
          </a:p>
        </p:txBody>
      </p:sp>
    </p:spTree>
    <p:extLst>
      <p:ext uri="{BB962C8B-B14F-4D97-AF65-F5344CB8AC3E}">
        <p14:creationId xmlns:p14="http://schemas.microsoft.com/office/powerpoint/2010/main" val="124179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 calcmode="lin" valueType="num">
                                      <p:cBhvr additive="base">
                                        <p:cTn id="1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 calcmode="lin" valueType="num">
                                      <p:cBhvr additive="base">
                                        <p:cTn id="15"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 calcmode="lin" valueType="num">
                                      <p:cBhvr additive="base">
                                        <p:cTn id="19"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 calcmode="lin" valueType="num">
                                      <p:cBhvr additive="base">
                                        <p:cTn id="23"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 calcmode="lin" valueType="num">
                                      <p:cBhvr additive="base">
                                        <p:cTn id="27"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anim calcmode="lin" valueType="num">
                                      <p:cBhvr additive="base">
                                        <p:cTn id="31"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anim calcmode="lin" valueType="num">
                                      <p:cBhvr additive="base">
                                        <p:cTn id="35"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E9E4D38-EF62-4DEC-949F-146FA90434CB}"/>
              </a:ext>
            </a:extLst>
          </p:cNvPr>
          <p:cNvSpPr>
            <a:spLocks noGrp="1"/>
          </p:cNvSpPr>
          <p:nvPr>
            <p:ph type="title"/>
          </p:nvPr>
        </p:nvSpPr>
        <p:spPr>
          <a:xfrm>
            <a:off x="0" y="1412488"/>
            <a:ext cx="4218168" cy="4363844"/>
          </a:xfrm>
        </p:spPr>
        <p:txBody>
          <a:bodyPr vert="horz" lIns="91440" tIns="45720" rIns="91440" bIns="45720" rtlCol="0" anchor="t">
            <a:normAutofit/>
          </a:bodyPr>
          <a:lstStyle/>
          <a:p>
            <a:br>
              <a:rPr lang="en-US" sz="3600" b="1" kern="1200" dirty="0">
                <a:effectLst>
                  <a:outerShdw blurRad="38100" dist="38100" dir="2700000" algn="tl">
                    <a:srgbClr val="000000">
                      <a:alpha val="43137"/>
                    </a:srgbClr>
                  </a:outerShdw>
                </a:effectLst>
                <a:latin typeface="+mj-lt"/>
                <a:ea typeface="+mj-ea"/>
                <a:cs typeface="+mj-cs"/>
              </a:rPr>
            </a:br>
            <a:br>
              <a:rPr lang="en-US" sz="3600" b="1" kern="1200" dirty="0">
                <a:effectLst>
                  <a:outerShdw blurRad="38100" dist="38100" dir="2700000" algn="tl">
                    <a:srgbClr val="000000">
                      <a:alpha val="43137"/>
                    </a:srgbClr>
                  </a:outerShdw>
                </a:effectLst>
                <a:latin typeface="+mj-lt"/>
                <a:ea typeface="+mj-ea"/>
                <a:cs typeface="+mj-cs"/>
              </a:rPr>
            </a:br>
            <a:r>
              <a:rPr lang="en-US" sz="3600" b="1" kern="1200" dirty="0">
                <a:effectLst>
                  <a:outerShdw blurRad="38100" dist="38100" dir="2700000" algn="tl">
                    <a:srgbClr val="000000">
                      <a:alpha val="43137"/>
                    </a:srgbClr>
                  </a:outerShdw>
                </a:effectLst>
                <a:latin typeface="+mj-lt"/>
                <a:ea typeface="+mj-ea"/>
                <a:cs typeface="+mj-cs"/>
              </a:rPr>
              <a:t>SAFETY AND COMPLICATIONS</a:t>
            </a:r>
          </a:p>
        </p:txBody>
      </p:sp>
      <p:sp>
        <p:nvSpPr>
          <p:cNvPr id="10" name="Rectangle 2">
            <a:extLst>
              <a:ext uri="{FF2B5EF4-FFF2-40B4-BE49-F238E27FC236}">
                <a16:creationId xmlns:a16="http://schemas.microsoft.com/office/drawing/2014/main" id="{9E93754F-2984-452B-96EF-330E19423B66}"/>
              </a:ext>
            </a:extLst>
          </p:cNvPr>
          <p:cNvSpPr>
            <a:spLocks noGrp="1" noChangeArrowheads="1"/>
          </p:cNvSpPr>
          <p:nvPr>
            <p:ph idx="1"/>
          </p:nvPr>
        </p:nvSpPr>
        <p:spPr>
          <a:xfrm>
            <a:off x="4434941" y="813299"/>
            <a:ext cx="3749016" cy="4982822"/>
          </a:xfrm>
        </p:spPr>
        <p:txBody>
          <a:bodyPr vert="horz" lIns="91440" tIns="45720" rIns="91440" bIns="45720" rtlCol="0">
            <a:normAutofit/>
          </a:bodyPr>
          <a:lstStyle/>
          <a:p>
            <a:pPr marL="53975" indent="0">
              <a:buNone/>
            </a:pPr>
            <a:r>
              <a:rPr lang="en-US" sz="2600" b="1" dirty="0">
                <a:solidFill>
                  <a:srgbClr val="002060"/>
                </a:solidFill>
              </a:rPr>
              <a:t>How much Oxygen is safe?</a:t>
            </a:r>
          </a:p>
          <a:p>
            <a:pPr marL="53975" indent="0">
              <a:buSzTx/>
              <a:buNone/>
            </a:pPr>
            <a:endParaRPr lang="en-US" sz="2600" dirty="0">
              <a:sym typeface="Arial" pitchFamily="34" charset="0"/>
            </a:endParaRPr>
          </a:p>
          <a:p>
            <a:pPr marL="53975" indent="0">
              <a:buSzTx/>
              <a:buNone/>
            </a:pPr>
            <a:r>
              <a:rPr lang="en-US" sz="2400" dirty="0">
                <a:sym typeface="Arial" pitchFamily="34" charset="0"/>
              </a:rPr>
              <a:t>100% - not more than 12hrs</a:t>
            </a:r>
            <a:endParaRPr lang="en-US" sz="2400" dirty="0"/>
          </a:p>
          <a:p>
            <a:pPr marL="0" indent="0">
              <a:buSzTx/>
              <a:buNone/>
            </a:pPr>
            <a:r>
              <a:rPr lang="en-US" sz="2400" dirty="0"/>
              <a:t> </a:t>
            </a:r>
            <a:br>
              <a:rPr lang="en-US" sz="2400" dirty="0"/>
            </a:br>
            <a:r>
              <a:rPr lang="en-US" sz="2400" dirty="0">
                <a:sym typeface="Arial" pitchFamily="34" charset="0"/>
              </a:rPr>
              <a:t> 80% - not more than 24hrs</a:t>
            </a:r>
            <a:endParaRPr lang="en-US" sz="2400" dirty="0"/>
          </a:p>
          <a:p>
            <a:pPr marL="0" indent="0">
              <a:buSzTx/>
              <a:buNone/>
            </a:pPr>
            <a:br>
              <a:rPr lang="en-US" sz="2400" dirty="0"/>
            </a:br>
            <a:r>
              <a:rPr lang="en-US" sz="2400" dirty="0">
                <a:sym typeface="Arial" pitchFamily="34" charset="0"/>
              </a:rPr>
              <a:t> 60% - not more than 36hrs</a:t>
            </a:r>
            <a:endParaRPr lang="en-US" sz="2400" dirty="0"/>
          </a:p>
          <a:p>
            <a:pPr>
              <a:buSzTx/>
            </a:pPr>
            <a:endParaRPr lang="en-US" sz="2400" dirty="0">
              <a:sym typeface="Arial" pitchFamily="34" charset="0"/>
            </a:endParaRPr>
          </a:p>
          <a:p>
            <a:pPr>
              <a:buSzTx/>
            </a:pPr>
            <a:endParaRPr lang="en-US" sz="2400" dirty="0">
              <a:sym typeface="Arial" pitchFamily="34" charset="0"/>
            </a:endParaRPr>
          </a:p>
        </p:txBody>
      </p:sp>
      <p:sp>
        <p:nvSpPr>
          <p:cNvPr id="12" name="Content Placeholder 2">
            <a:extLst>
              <a:ext uri="{FF2B5EF4-FFF2-40B4-BE49-F238E27FC236}">
                <a16:creationId xmlns:a16="http://schemas.microsoft.com/office/drawing/2014/main" id="{465A53B6-E962-4D3E-82C5-8337E3033AED}"/>
              </a:ext>
            </a:extLst>
          </p:cNvPr>
          <p:cNvSpPr txBox="1">
            <a:spLocks/>
          </p:cNvSpPr>
          <p:nvPr/>
        </p:nvSpPr>
        <p:spPr>
          <a:xfrm>
            <a:off x="8238042" y="793511"/>
            <a:ext cx="3640845" cy="4749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700"/>
              </a:spcBef>
              <a:buClr>
                <a:srgbClr val="DD8047"/>
              </a:buClr>
              <a:buNone/>
            </a:pPr>
            <a:r>
              <a:rPr lang="en-US" altLang="en-US" sz="2400" b="1" dirty="0">
                <a:solidFill>
                  <a:srgbClr val="002060"/>
                </a:solidFill>
                <a:sym typeface="Tw Cen MT" charset="0"/>
              </a:rPr>
              <a:t>Potential complication of oxygen therapy:</a:t>
            </a:r>
          </a:p>
          <a:p>
            <a:pPr marL="0">
              <a:spcBef>
                <a:spcPts val="700"/>
              </a:spcBef>
              <a:buClr>
                <a:srgbClr val="DD8047"/>
              </a:buClr>
            </a:pPr>
            <a:endParaRPr lang="en-US" altLang="en-US" sz="2400" b="1" dirty="0">
              <a:sym typeface="Tw Cen MT" charset="0"/>
            </a:endParaRPr>
          </a:p>
          <a:p>
            <a:pPr>
              <a:spcBef>
                <a:spcPts val="700"/>
              </a:spcBef>
              <a:buClr>
                <a:srgbClr val="DD8047"/>
              </a:buClr>
            </a:pPr>
            <a:r>
              <a:rPr lang="en-US" altLang="en-US" sz="2400" dirty="0">
                <a:sym typeface="Tw Cen MT" charset="0"/>
              </a:rPr>
              <a:t>Oxygen toxicity</a:t>
            </a:r>
          </a:p>
          <a:p>
            <a:pPr>
              <a:spcBef>
                <a:spcPts val="700"/>
              </a:spcBef>
              <a:buClr>
                <a:srgbClr val="DD8047"/>
              </a:buClr>
            </a:pPr>
            <a:r>
              <a:rPr lang="en-US" altLang="en-US" sz="2400" dirty="0">
                <a:sym typeface="Tw Cen MT" charset="0"/>
              </a:rPr>
              <a:t> Depression of ventilation</a:t>
            </a:r>
          </a:p>
          <a:p>
            <a:pPr>
              <a:spcBef>
                <a:spcPts val="700"/>
              </a:spcBef>
              <a:buClr>
                <a:srgbClr val="DD8047"/>
              </a:buClr>
            </a:pPr>
            <a:r>
              <a:rPr lang="en-US" altLang="en-US" sz="2400" dirty="0">
                <a:sym typeface="Tw Cen MT" charset="0"/>
              </a:rPr>
              <a:t> Retinopathy of Prematurity</a:t>
            </a:r>
          </a:p>
          <a:p>
            <a:pPr>
              <a:spcBef>
                <a:spcPts val="700"/>
              </a:spcBef>
              <a:buClr>
                <a:srgbClr val="DD8047"/>
              </a:buClr>
            </a:pPr>
            <a:r>
              <a:rPr lang="en-US" altLang="en-US" sz="2400" dirty="0">
                <a:sym typeface="Tw Cen MT" charset="0"/>
              </a:rPr>
              <a:t> Absorption atelectasis</a:t>
            </a:r>
          </a:p>
          <a:p>
            <a:pPr>
              <a:spcBef>
                <a:spcPts val="700"/>
              </a:spcBef>
              <a:buClr>
                <a:srgbClr val="DD8047"/>
              </a:buClr>
            </a:pPr>
            <a:r>
              <a:rPr lang="en-US" altLang="en-US" sz="2400" dirty="0">
                <a:sym typeface="Tw Cen MT" charset="0"/>
              </a:rPr>
              <a:t> Fire hazard</a:t>
            </a:r>
          </a:p>
          <a:p>
            <a:pPr marL="0"/>
            <a:endParaRPr lang="en-US" sz="2400" dirty="0"/>
          </a:p>
        </p:txBody>
      </p:sp>
      <p:sp>
        <p:nvSpPr>
          <p:cNvPr id="2" name="TextBox 1">
            <a:extLst>
              <a:ext uri="{FF2B5EF4-FFF2-40B4-BE49-F238E27FC236}">
                <a16:creationId xmlns:a16="http://schemas.microsoft.com/office/drawing/2014/main" id="{D371B829-1FC8-4776-98C8-24EA53420D8C}"/>
              </a:ext>
            </a:extLst>
          </p:cNvPr>
          <p:cNvSpPr txBox="1"/>
          <p:nvPr/>
        </p:nvSpPr>
        <p:spPr>
          <a:xfrm>
            <a:off x="962025" y="5648990"/>
            <a:ext cx="10671514" cy="830997"/>
          </a:xfrm>
          <a:prstGeom prst="rect">
            <a:avLst/>
          </a:prstGeom>
          <a:noFill/>
        </p:spPr>
        <p:txBody>
          <a:bodyPr wrap="square" rtlCol="0">
            <a:spAutoFit/>
          </a:bodyPr>
          <a:lstStyle/>
          <a:p>
            <a:pPr algn="ctr"/>
            <a:r>
              <a:rPr lang="en-US" sz="2400" b="1" dirty="0">
                <a:solidFill>
                  <a:srgbClr val="C00000"/>
                </a:solidFill>
                <a:sym typeface="Arial" pitchFamily="34" charset="0"/>
              </a:rPr>
              <a:t>Goal should be to use lowest possible FiO</a:t>
            </a:r>
            <a:r>
              <a:rPr lang="en-US" sz="2400" b="1" baseline="-25000" dirty="0">
                <a:solidFill>
                  <a:srgbClr val="C00000"/>
                </a:solidFill>
                <a:sym typeface="Arial" pitchFamily="34" charset="0"/>
              </a:rPr>
              <a:t>2</a:t>
            </a:r>
            <a:r>
              <a:rPr lang="en-US" sz="2400" b="1" dirty="0">
                <a:solidFill>
                  <a:srgbClr val="C00000"/>
                </a:solidFill>
                <a:sym typeface="Arial" pitchFamily="34" charset="0"/>
              </a:rPr>
              <a:t> compatible with adequate tissue oxygenation.</a:t>
            </a:r>
            <a:endParaRPr lang="en-US" sz="2400" b="1" dirty="0">
              <a:solidFill>
                <a:srgbClr val="C00000"/>
              </a:solidFill>
            </a:endParaRPr>
          </a:p>
        </p:txBody>
      </p:sp>
    </p:spTree>
    <p:extLst>
      <p:ext uri="{BB962C8B-B14F-4D97-AF65-F5344CB8AC3E}">
        <p14:creationId xmlns:p14="http://schemas.microsoft.com/office/powerpoint/2010/main" val="408859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 calcmode="lin" valueType="num">
                                      <p:cBhvr additive="base">
                                        <p:cTn id="11"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anim calcmode="lin" valueType="num">
                                      <p:cBhvr additive="base">
                                        <p:cTn id="1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 calcmode="lin" valueType="num">
                                      <p:cBhvr additive="base">
                                        <p:cTn id="19"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 calcmode="lin" valueType="num">
                                      <p:cBhvr additive="base">
                                        <p:cTn id="2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 calcmode="lin" valueType="num">
                                      <p:cBhvr additive="base">
                                        <p:cTn id="33"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2">
                                            <p:txEl>
                                              <p:pRg st="4" end="4"/>
                                            </p:txEl>
                                          </p:spTgt>
                                        </p:tgtEl>
                                        <p:attrNameLst>
                                          <p:attrName>style.visibility</p:attrName>
                                        </p:attrNameLst>
                                      </p:cBhvr>
                                      <p:to>
                                        <p:strVal val="visible"/>
                                      </p:to>
                                    </p:set>
                                    <p:anim calcmode="lin" valueType="num">
                                      <p:cBhvr additive="base">
                                        <p:cTn id="37"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4" end="4"/>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
                                            <p:txEl>
                                              <p:pRg st="5" end="5"/>
                                            </p:txEl>
                                          </p:spTgt>
                                        </p:tgtEl>
                                        <p:attrNameLst>
                                          <p:attrName>style.visibility</p:attrName>
                                        </p:attrNameLst>
                                      </p:cBhvr>
                                      <p:to>
                                        <p:strVal val="visible"/>
                                      </p:to>
                                    </p:set>
                                    <p:anim calcmode="lin" valueType="num">
                                      <p:cBhvr additive="base">
                                        <p:cTn id="41"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2">
                                            <p:txEl>
                                              <p:pRg st="5" end="5"/>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2">
                                            <p:txEl>
                                              <p:pRg st="6" end="6"/>
                                            </p:txEl>
                                          </p:spTgt>
                                        </p:tgtEl>
                                        <p:attrNameLst>
                                          <p:attrName>style.visibility</p:attrName>
                                        </p:attrNameLst>
                                      </p:cBhvr>
                                      <p:to>
                                        <p:strVal val="visible"/>
                                      </p:to>
                                    </p:set>
                                    <p:anim calcmode="lin" valueType="num">
                                      <p:cBhvr additive="base">
                                        <p:cTn id="45"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
                                            <p:txEl>
                                              <p:pRg st="0" end="0"/>
                                            </p:txEl>
                                          </p:spTgt>
                                        </p:tgtEl>
                                        <p:attrNameLst>
                                          <p:attrName>style.visibility</p:attrName>
                                        </p:attrNameLst>
                                      </p:cBhvr>
                                      <p:to>
                                        <p:strVal val="visible"/>
                                      </p:to>
                                    </p:set>
                                    <p:anim calcmode="lin" valueType="num">
                                      <p:cBhvr additive="base">
                                        <p:cTn id="5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3F980-AD8D-5641-9E2B-24E61438327D}"/>
              </a:ext>
            </a:extLst>
          </p:cNvPr>
          <p:cNvSpPr>
            <a:spLocks noGrp="1"/>
          </p:cNvSpPr>
          <p:nvPr>
            <p:ph type="title"/>
          </p:nvPr>
        </p:nvSpPr>
        <p:spPr/>
        <p:txBody>
          <a:bodyPr>
            <a:normAutofit/>
          </a:bodyPr>
          <a:lstStyle/>
          <a:p>
            <a:pPr algn="ctr"/>
            <a:r>
              <a:rPr lang="en-US" dirty="0">
                <a:latin typeface="Gill Sans MT" panose="020B0502020104020203" pitchFamily="34" charset="0"/>
              </a:rPr>
              <a:t>HEMOGLOBIN-OXYGEN DISSOCIATION CURVE</a:t>
            </a:r>
          </a:p>
        </p:txBody>
      </p:sp>
      <p:pic>
        <p:nvPicPr>
          <p:cNvPr id="4" name="Content Placeholder 3">
            <a:extLst>
              <a:ext uri="{FF2B5EF4-FFF2-40B4-BE49-F238E27FC236}">
                <a16:creationId xmlns:a16="http://schemas.microsoft.com/office/drawing/2014/main" id="{3CE89DF4-2B2A-3A44-9272-3DE324FDC63B}"/>
              </a:ext>
            </a:extLst>
          </p:cNvPr>
          <p:cNvPicPr>
            <a:picLocks noGrp="1" noChangeAspect="1"/>
          </p:cNvPicPr>
          <p:nvPr>
            <p:ph idx="1"/>
          </p:nvPr>
        </p:nvPicPr>
        <p:blipFill>
          <a:blip r:embed="rId3"/>
          <a:stretch>
            <a:fillRect/>
          </a:stretch>
        </p:blipFill>
        <p:spPr>
          <a:xfrm>
            <a:off x="3296671" y="1825625"/>
            <a:ext cx="5598658" cy="4351338"/>
          </a:xfrm>
          <a:prstGeom prst="rect">
            <a:avLst/>
          </a:prstGeom>
        </p:spPr>
      </p:pic>
    </p:spTree>
    <p:extLst>
      <p:ext uri="{BB962C8B-B14F-4D97-AF65-F5344CB8AC3E}">
        <p14:creationId xmlns:p14="http://schemas.microsoft.com/office/powerpoint/2010/main" val="2428270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E9E4D38-EF62-4DEC-949F-146FA90434CB}"/>
              </a:ext>
            </a:extLst>
          </p:cNvPr>
          <p:cNvSpPr>
            <a:spLocks noGrp="1"/>
          </p:cNvSpPr>
          <p:nvPr>
            <p:ph type="title"/>
          </p:nvPr>
        </p:nvSpPr>
        <p:spPr>
          <a:xfrm>
            <a:off x="0" y="731519"/>
            <a:ext cx="4086225" cy="3237579"/>
          </a:xfrm>
        </p:spPr>
        <p:txBody>
          <a:bodyPr>
            <a:normAutofit/>
          </a:bodyPr>
          <a:lstStyle/>
          <a:p>
            <a:pPr algn="ctr"/>
            <a:r>
              <a:rPr lang="en-US" sz="3800" b="1" dirty="0">
                <a:effectLst>
                  <a:outerShdw blurRad="38100" dist="38100" dir="2700000" algn="tl">
                    <a:srgbClr val="000000">
                      <a:alpha val="43137"/>
                    </a:srgbClr>
                  </a:outerShdw>
                </a:effectLst>
              </a:rPr>
              <a:t>TAKE HOME MESSAGE</a:t>
            </a:r>
          </a:p>
        </p:txBody>
      </p:sp>
      <p:sp>
        <p:nvSpPr>
          <p:cNvPr id="10" name="Content Placeholder 2">
            <a:extLst>
              <a:ext uri="{FF2B5EF4-FFF2-40B4-BE49-F238E27FC236}">
                <a16:creationId xmlns:a16="http://schemas.microsoft.com/office/drawing/2014/main" id="{A6B73BC7-7B65-47FA-888E-B0104ABE38BD}"/>
              </a:ext>
            </a:extLst>
          </p:cNvPr>
          <p:cNvSpPr>
            <a:spLocks noGrp="1"/>
          </p:cNvSpPr>
          <p:nvPr>
            <p:ph idx="1"/>
          </p:nvPr>
        </p:nvSpPr>
        <p:spPr>
          <a:xfrm>
            <a:off x="4492250" y="1439141"/>
            <a:ext cx="7037591" cy="5475129"/>
          </a:xfrm>
        </p:spPr>
        <p:txBody>
          <a:bodyPr anchor="ctr">
            <a:normAutofit/>
          </a:bodyPr>
          <a:lstStyle/>
          <a:p>
            <a:r>
              <a:rPr lang="en-US" sz="2600" b="1" dirty="0"/>
              <a:t>Oxygen is a drug </a:t>
            </a:r>
            <a:r>
              <a:rPr lang="en-US" sz="2600" dirty="0"/>
              <a:t>to be used judiciously </a:t>
            </a:r>
          </a:p>
          <a:p>
            <a:r>
              <a:rPr lang="en-US" sz="2600" dirty="0"/>
              <a:t>Knowledge and identification of oxygen delivery systems are important </a:t>
            </a:r>
          </a:p>
          <a:p>
            <a:r>
              <a:rPr lang="en-US" sz="2600" b="1" dirty="0"/>
              <a:t>Consider daily for removal of oxygen </a:t>
            </a:r>
            <a:r>
              <a:rPr lang="en-US" sz="2600" dirty="0"/>
              <a:t>if not required</a:t>
            </a:r>
          </a:p>
          <a:p>
            <a:r>
              <a:rPr lang="en-US" sz="2600" dirty="0"/>
              <a:t>Checklist for oxygen therapy-</a:t>
            </a:r>
          </a:p>
          <a:p>
            <a:pPr lvl="1"/>
            <a:r>
              <a:rPr lang="en-US" sz="2600" b="1" i="1" dirty="0"/>
              <a:t>Right Indication</a:t>
            </a:r>
          </a:p>
          <a:p>
            <a:pPr lvl="1"/>
            <a:r>
              <a:rPr lang="en-US" sz="2600" b="1" i="1" dirty="0"/>
              <a:t>Right dose</a:t>
            </a:r>
          </a:p>
          <a:p>
            <a:pPr lvl="1"/>
            <a:r>
              <a:rPr lang="en-US" sz="2600" b="1" i="1" dirty="0"/>
              <a:t>Right device</a:t>
            </a:r>
          </a:p>
          <a:p>
            <a:pPr lvl="1"/>
            <a:r>
              <a:rPr lang="en-US" sz="2600" b="1" i="1" dirty="0"/>
              <a:t>Right duration</a:t>
            </a:r>
          </a:p>
          <a:p>
            <a:pPr lvl="1"/>
            <a:r>
              <a:rPr lang="en-US" sz="2600" b="1" i="1" dirty="0"/>
              <a:t>Monitor danger and complications</a:t>
            </a:r>
          </a:p>
          <a:p>
            <a:pPr lvl="1"/>
            <a:endParaRPr lang="en-US" sz="2600" dirty="0"/>
          </a:p>
          <a:p>
            <a:pPr>
              <a:buNone/>
            </a:pPr>
            <a:endParaRPr lang="en-US" sz="2600" dirty="0"/>
          </a:p>
          <a:p>
            <a:endParaRPr lang="en-US" sz="2600" dirty="0"/>
          </a:p>
          <a:p>
            <a:endParaRPr lang="en-US" sz="2600" dirty="0"/>
          </a:p>
        </p:txBody>
      </p:sp>
    </p:spTree>
    <p:extLst>
      <p:ext uri="{BB962C8B-B14F-4D97-AF65-F5344CB8AC3E}">
        <p14:creationId xmlns:p14="http://schemas.microsoft.com/office/powerpoint/2010/main" val="422211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fade">
                                      <p:cBhvr>
                                        <p:cTn id="37" dur="5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7" end="7"/>
                                            </p:txEl>
                                          </p:spTgt>
                                        </p:tgtEl>
                                        <p:attrNameLst>
                                          <p:attrName>style.visibility</p:attrName>
                                        </p:attrNameLst>
                                      </p:cBhvr>
                                      <p:to>
                                        <p:strVal val="visible"/>
                                      </p:to>
                                    </p:set>
                                    <p:animEffect transition="in" filter="fade">
                                      <p:cBhvr>
                                        <p:cTn id="42" dur="500"/>
                                        <p:tgtEl>
                                          <p:spTgt spid="1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animEffect transition="in" filter="fade">
                                      <p:cBhvr>
                                        <p:cTn id="47"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E9E4D38-EF62-4DEC-949F-146FA90434CB}"/>
              </a:ext>
            </a:extLst>
          </p:cNvPr>
          <p:cNvSpPr>
            <a:spLocks noGrp="1"/>
          </p:cNvSpPr>
          <p:nvPr>
            <p:ph type="title"/>
          </p:nvPr>
        </p:nvSpPr>
        <p:spPr>
          <a:xfrm>
            <a:off x="777240" y="731519"/>
            <a:ext cx="2845191" cy="3237579"/>
          </a:xfrm>
        </p:spPr>
        <p:txBody>
          <a:bodyPr>
            <a:normAutofit/>
          </a:bodyPr>
          <a:lstStyle/>
          <a:p>
            <a:pPr algn="ctr"/>
            <a:r>
              <a:rPr lang="en-US" sz="3800" b="1" dirty="0">
                <a:effectLst>
                  <a:outerShdw blurRad="38100" dist="38100" dir="2700000" algn="tl">
                    <a:srgbClr val="000000">
                      <a:alpha val="43137"/>
                    </a:srgbClr>
                  </a:outerShdw>
                </a:effectLst>
              </a:rPr>
              <a:t>TAKE HOME MESSAGE</a:t>
            </a:r>
          </a:p>
        </p:txBody>
      </p:sp>
      <p:sp>
        <p:nvSpPr>
          <p:cNvPr id="10" name="Content Placeholder 2">
            <a:extLst>
              <a:ext uri="{FF2B5EF4-FFF2-40B4-BE49-F238E27FC236}">
                <a16:creationId xmlns:a16="http://schemas.microsoft.com/office/drawing/2014/main" id="{A6B73BC7-7B65-47FA-888E-B0104ABE38BD}"/>
              </a:ext>
            </a:extLst>
          </p:cNvPr>
          <p:cNvSpPr>
            <a:spLocks noGrp="1"/>
          </p:cNvSpPr>
          <p:nvPr>
            <p:ph idx="1"/>
          </p:nvPr>
        </p:nvSpPr>
        <p:spPr>
          <a:xfrm>
            <a:off x="4368963" y="942109"/>
            <a:ext cx="7005619" cy="5456970"/>
          </a:xfrm>
        </p:spPr>
        <p:txBody>
          <a:bodyPr anchor="ctr">
            <a:normAutofit/>
          </a:bodyPr>
          <a:lstStyle/>
          <a:p>
            <a:r>
              <a:rPr lang="en-US" sz="2400" dirty="0"/>
              <a:t>Oxygen delivery devices- include nasal prongs, nasopharyngeal catheters, rebreathing and non- rebreathing face masks and enclosure devices.</a:t>
            </a:r>
          </a:p>
          <a:p>
            <a:r>
              <a:rPr lang="en-US" sz="2400" dirty="0"/>
              <a:t>Nasal prongs and nasopharyngeal catheters are the most efficient means for delivering oxygen.</a:t>
            </a:r>
          </a:p>
          <a:p>
            <a:r>
              <a:rPr lang="en-US" sz="2400" dirty="0"/>
              <a:t>Nasal prongs are the preferred oxygen delivery method in most circumstances for optimal balance between safety, efficacy and efficiency.</a:t>
            </a:r>
          </a:p>
          <a:p>
            <a:r>
              <a:rPr lang="en-US" sz="2400" dirty="0"/>
              <a:t>Humidification is essential when cold oxygen is delivered from a cylinder through a nasopharyngeal catheter or when high oxygen flows are used.</a:t>
            </a:r>
          </a:p>
          <a:p>
            <a:r>
              <a:rPr lang="en-US" sz="2400" dirty="0"/>
              <a:t>Humidifier reservoirs should be cleaned regularly to avoid bacterial contamination.</a:t>
            </a:r>
          </a:p>
          <a:p>
            <a:pPr marL="0" indent="0">
              <a:buNone/>
            </a:pPr>
            <a:endParaRPr lang="en-US" sz="2400" dirty="0"/>
          </a:p>
          <a:p>
            <a:endParaRPr lang="en-US" sz="2400" dirty="0"/>
          </a:p>
        </p:txBody>
      </p:sp>
    </p:spTree>
    <p:extLst>
      <p:ext uri="{BB962C8B-B14F-4D97-AF65-F5344CB8AC3E}">
        <p14:creationId xmlns:p14="http://schemas.microsoft.com/office/powerpoint/2010/main" val="292574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9D64A-C496-437B-B590-39BE06168E5F}"/>
              </a:ext>
            </a:extLst>
          </p:cNvPr>
          <p:cNvSpPr>
            <a:spLocks noGrp="1"/>
          </p:cNvSpPr>
          <p:nvPr>
            <p:ph type="title"/>
          </p:nvPr>
        </p:nvSpPr>
        <p:spPr>
          <a:xfrm>
            <a:off x="2593848" y="1295400"/>
            <a:ext cx="7010400" cy="2604928"/>
          </a:xfrm>
        </p:spPr>
        <p:txBody>
          <a:bodyPr vert="horz" lIns="91440" tIns="45720" rIns="91440" bIns="45720" rtlCol="0" anchor="b">
            <a:normAutofit/>
          </a:bodyPr>
          <a:lstStyle/>
          <a:p>
            <a:pPr algn="ctr"/>
            <a:r>
              <a:rPr lang="en-US" sz="8800" dirty="0">
                <a:solidFill>
                  <a:srgbClr val="C00000"/>
                </a:solidFill>
                <a:effectLst>
                  <a:outerShdw blurRad="38100" dist="38100" dir="2700000" algn="tl">
                    <a:srgbClr val="000000">
                      <a:alpha val="43137"/>
                    </a:srgbClr>
                  </a:outerShdw>
                </a:effectLst>
              </a:rPr>
              <a:t>THANK YOU</a:t>
            </a:r>
          </a:p>
        </p:txBody>
      </p:sp>
      <p:sp>
        <p:nvSpPr>
          <p:cNvPr id="3" name="Text Placeholder 2">
            <a:extLst>
              <a:ext uri="{FF2B5EF4-FFF2-40B4-BE49-F238E27FC236}">
                <a16:creationId xmlns:a16="http://schemas.microsoft.com/office/drawing/2014/main" id="{EECA1A14-A9EE-4207-A6E9-7FBB2EDAAF20}"/>
              </a:ext>
            </a:extLst>
          </p:cNvPr>
          <p:cNvSpPr>
            <a:spLocks noGrp="1"/>
          </p:cNvSpPr>
          <p:nvPr>
            <p:ph type="body" idx="1"/>
          </p:nvPr>
        </p:nvSpPr>
        <p:spPr>
          <a:xfrm>
            <a:off x="2593849" y="4074784"/>
            <a:ext cx="7010399" cy="1640216"/>
          </a:xfrm>
        </p:spPr>
        <p:txBody>
          <a:bodyPr vert="horz" lIns="91440" tIns="45720" rIns="91440" bIns="45720" rtlCol="0" anchor="t">
            <a:normAutofit/>
          </a:bodyPr>
          <a:lstStyle/>
          <a:p>
            <a:pPr algn="ctr"/>
            <a:endParaRPr lang="en-US" sz="2200">
              <a:solidFill>
                <a:srgbClr val="FFFFFF"/>
              </a:solidFill>
            </a:endParaRPr>
          </a:p>
        </p:txBody>
      </p:sp>
    </p:spTree>
    <p:extLst>
      <p:ext uri="{BB962C8B-B14F-4D97-AF65-F5344CB8AC3E}">
        <p14:creationId xmlns:p14="http://schemas.microsoft.com/office/powerpoint/2010/main" val="2857770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87674-328D-1C43-9955-0E81EF103836}"/>
              </a:ext>
            </a:extLst>
          </p:cNvPr>
          <p:cNvSpPr>
            <a:spLocks noGrp="1"/>
          </p:cNvSpPr>
          <p:nvPr>
            <p:ph type="title"/>
          </p:nvPr>
        </p:nvSpPr>
        <p:spPr/>
        <p:txBody>
          <a:bodyPr>
            <a:normAutofit/>
          </a:bodyPr>
          <a:lstStyle/>
          <a:p>
            <a:pPr algn="ctr"/>
            <a:r>
              <a:rPr lang="en-US" sz="3200" dirty="0">
                <a:solidFill>
                  <a:schemeClr val="tx1"/>
                </a:solidFill>
                <a:latin typeface="Gill Sans MT" panose="020B0502020104020203" pitchFamily="34" charset="0"/>
              </a:rPr>
              <a:t>MEASUREMENT OF OXYGEN LEVELS</a:t>
            </a:r>
          </a:p>
        </p:txBody>
      </p:sp>
      <p:sp>
        <p:nvSpPr>
          <p:cNvPr id="3" name="Content Placeholder 2">
            <a:extLst>
              <a:ext uri="{FF2B5EF4-FFF2-40B4-BE49-F238E27FC236}">
                <a16:creationId xmlns:a16="http://schemas.microsoft.com/office/drawing/2014/main" id="{023CEAAF-D3B5-F14E-925E-917433EDF913}"/>
              </a:ext>
            </a:extLst>
          </p:cNvPr>
          <p:cNvSpPr>
            <a:spLocks noGrp="1"/>
          </p:cNvSpPr>
          <p:nvPr>
            <p:ph idx="1"/>
          </p:nvPr>
        </p:nvSpPr>
        <p:spPr/>
        <p:txBody>
          <a:bodyPr/>
          <a:lstStyle/>
          <a:p>
            <a:pPr algn="just">
              <a:buFont typeface="Wingdings" panose="05000000000000000000" pitchFamily="2" charset="2"/>
              <a:buChar char="q"/>
            </a:pPr>
            <a:r>
              <a:rPr lang="en-US" sz="2400" dirty="0">
                <a:latin typeface="Gill Sans MT" panose="020B0502020104020203" pitchFamily="34" charset="0"/>
              </a:rPr>
              <a:t>Bound oxygen- </a:t>
            </a:r>
            <a:r>
              <a:rPr lang="en-IN" sz="2400" dirty="0">
                <a:latin typeface="Gill Sans MT" panose="020B0502020104020203" pitchFamily="34" charset="0"/>
              </a:rPr>
              <a:t>the ratio between haemoglobin carrying oxygen (oxy- haemoglobin) and total haemoglobin measured as Spo</a:t>
            </a:r>
            <a:r>
              <a:rPr lang="en-IN" sz="2400" baseline="-25000" dirty="0">
                <a:latin typeface="Gill Sans MT" panose="020B0502020104020203" pitchFamily="34" charset="0"/>
              </a:rPr>
              <a:t>2</a:t>
            </a:r>
            <a:r>
              <a:rPr lang="en-IN" sz="2400" dirty="0">
                <a:latin typeface="Gill Sans MT" panose="020B0502020104020203" pitchFamily="34" charset="0"/>
              </a:rPr>
              <a:t> ( non-invasive) by pulse oximetry or SaO</a:t>
            </a:r>
            <a:r>
              <a:rPr lang="en-IN" sz="2400" baseline="-25000" dirty="0">
                <a:latin typeface="Gill Sans MT" panose="020B0502020104020203" pitchFamily="34" charset="0"/>
              </a:rPr>
              <a:t>2 </a:t>
            </a:r>
            <a:r>
              <a:rPr lang="en-IN" sz="2400" dirty="0">
                <a:latin typeface="Gill Sans MT" panose="020B0502020104020203" pitchFamily="34" charset="0"/>
              </a:rPr>
              <a:t>(invasive) by arterial blood gas</a:t>
            </a:r>
          </a:p>
          <a:p>
            <a:pPr marL="0" indent="0" algn="just">
              <a:buNone/>
            </a:pPr>
            <a:r>
              <a:rPr lang="en-IN" sz="2400" dirty="0">
                <a:latin typeface="Gill Sans MT" panose="020B0502020104020203" pitchFamily="34" charset="0"/>
              </a:rPr>
              <a:t>Normal Sea level oxygen saturation is 94-100%</a:t>
            </a:r>
          </a:p>
          <a:p>
            <a:pPr algn="just">
              <a:buFont typeface="Wingdings" panose="05000000000000000000" pitchFamily="2" charset="2"/>
              <a:buChar char="q"/>
            </a:pPr>
            <a:endParaRPr lang="en-US" sz="2400" dirty="0">
              <a:latin typeface="Gill Sans MT" panose="020B0502020104020203" pitchFamily="34" charset="0"/>
            </a:endParaRPr>
          </a:p>
          <a:p>
            <a:pPr algn="just">
              <a:buFont typeface="Wingdings" panose="05000000000000000000" pitchFamily="2" charset="2"/>
              <a:buChar char="q"/>
            </a:pPr>
            <a:r>
              <a:rPr lang="en-US" sz="2400" dirty="0">
                <a:latin typeface="Gill Sans MT" panose="020B0502020104020203" pitchFamily="34" charset="0"/>
              </a:rPr>
              <a:t>Dissolved oxygen- measured as PaO</a:t>
            </a:r>
            <a:r>
              <a:rPr lang="en-US" sz="2400" baseline="-25000" dirty="0">
                <a:latin typeface="Gill Sans MT" panose="020B0502020104020203" pitchFamily="34" charset="0"/>
              </a:rPr>
              <a:t>2</a:t>
            </a:r>
            <a:r>
              <a:rPr lang="en-US" sz="2400" dirty="0">
                <a:latin typeface="Gill Sans MT" panose="020B0502020104020203" pitchFamily="34" charset="0"/>
              </a:rPr>
              <a:t> ( mmHg or kPa) by blood gas analysis; Drawback- invasive method</a:t>
            </a:r>
          </a:p>
          <a:p>
            <a:pPr marL="0" indent="0" algn="just">
              <a:buNone/>
            </a:pPr>
            <a:r>
              <a:rPr lang="en-US" sz="2400" dirty="0">
                <a:latin typeface="Gill Sans MT" panose="020B0502020104020203" pitchFamily="34" charset="0"/>
              </a:rPr>
              <a:t>Normal targets: 80-100 mm Hg in children and 50-80 mm Hg in neonates</a:t>
            </a:r>
          </a:p>
          <a:p>
            <a:pPr algn="just">
              <a:buFont typeface="Wingdings" panose="05000000000000000000" pitchFamily="2" charset="2"/>
              <a:buChar char="q"/>
            </a:pPr>
            <a:endParaRPr lang="en-US" sz="2400" dirty="0">
              <a:latin typeface="Gill Sans MT" panose="020B0502020104020203" pitchFamily="34" charset="0"/>
            </a:endParaRPr>
          </a:p>
        </p:txBody>
      </p:sp>
    </p:spTree>
    <p:extLst>
      <p:ext uri="{BB962C8B-B14F-4D97-AF65-F5344CB8AC3E}">
        <p14:creationId xmlns:p14="http://schemas.microsoft.com/office/powerpoint/2010/main" val="1018500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8" descr="PureLight® SpO2 Sensors, Reusable | Bound Tree">
            <a:extLst>
              <a:ext uri="{FF2B5EF4-FFF2-40B4-BE49-F238E27FC236}">
                <a16:creationId xmlns:a16="http://schemas.microsoft.com/office/drawing/2014/main" id="{97E15599-CB18-AB40-928E-3C649C846B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32" t="35720" r="21220" b="29844"/>
          <a:stretch/>
        </p:blipFill>
        <p:spPr bwMode="auto">
          <a:xfrm>
            <a:off x="1" y="138170"/>
            <a:ext cx="3729038" cy="22901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Disposable and Reusable Spo2 Sensor - Philips Soft Silicon SpO2 Sensors  Manufacturer from New Delhi">
            <a:extLst>
              <a:ext uri="{FF2B5EF4-FFF2-40B4-BE49-F238E27FC236}">
                <a16:creationId xmlns:a16="http://schemas.microsoft.com/office/drawing/2014/main" id="{1CF38D32-2AD6-D541-9437-8D0C85F4BA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1160" y="2330976"/>
            <a:ext cx="2931645" cy="21987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hilips - Reusable Infant Finger Glove sensor SpO2, finger Sensor">
            <a:extLst>
              <a:ext uri="{FF2B5EF4-FFF2-40B4-BE49-F238E27FC236}">
                <a16:creationId xmlns:a16="http://schemas.microsoft.com/office/drawing/2014/main" id="{AAB0C049-FA1F-0044-BE00-C83984383C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547" y="2171701"/>
            <a:ext cx="3107277" cy="24881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usable, neonatal SpO? wrap sensor Pulse oximetry supplies | Philips  Healthcare">
            <a:extLst>
              <a:ext uri="{FF2B5EF4-FFF2-40B4-BE49-F238E27FC236}">
                <a16:creationId xmlns:a16="http://schemas.microsoft.com/office/drawing/2014/main" id="{09A02EFB-987C-6D43-B2F7-E8D5DD39D2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7598" y="3974716"/>
            <a:ext cx="4045204" cy="3169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788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E429BE-7CB6-6B40-930C-44F983A1D1D7}"/>
              </a:ext>
            </a:extLst>
          </p:cNvPr>
          <p:cNvPicPr>
            <a:picLocks noChangeAspect="1"/>
          </p:cNvPicPr>
          <p:nvPr/>
        </p:nvPicPr>
        <p:blipFill>
          <a:blip r:embed="rId2"/>
          <a:stretch>
            <a:fillRect/>
          </a:stretch>
        </p:blipFill>
        <p:spPr>
          <a:xfrm>
            <a:off x="793584" y="1079511"/>
            <a:ext cx="5379160" cy="2090244"/>
          </a:xfrm>
          <a:prstGeom prst="rect">
            <a:avLst/>
          </a:prstGeom>
        </p:spPr>
      </p:pic>
      <p:pic>
        <p:nvPicPr>
          <p:cNvPr id="6" name="Picture 5">
            <a:extLst>
              <a:ext uri="{FF2B5EF4-FFF2-40B4-BE49-F238E27FC236}">
                <a16:creationId xmlns:a16="http://schemas.microsoft.com/office/drawing/2014/main" id="{B7F4C73C-699E-BD4B-86F2-74AF14DE9BE8}"/>
              </a:ext>
            </a:extLst>
          </p:cNvPr>
          <p:cNvPicPr>
            <a:picLocks noChangeAspect="1"/>
          </p:cNvPicPr>
          <p:nvPr/>
        </p:nvPicPr>
        <p:blipFill>
          <a:blip r:embed="rId3"/>
          <a:stretch>
            <a:fillRect/>
          </a:stretch>
        </p:blipFill>
        <p:spPr>
          <a:xfrm>
            <a:off x="6355640" y="4174021"/>
            <a:ext cx="5379160" cy="1950459"/>
          </a:xfrm>
          <a:prstGeom prst="rect">
            <a:avLst/>
          </a:prstGeom>
        </p:spPr>
      </p:pic>
      <p:pic>
        <p:nvPicPr>
          <p:cNvPr id="8" name="Graphic 7" descr="Tick">
            <a:extLst>
              <a:ext uri="{FF2B5EF4-FFF2-40B4-BE49-F238E27FC236}">
                <a16:creationId xmlns:a16="http://schemas.microsoft.com/office/drawing/2014/main" id="{2121DE9E-80B2-EA42-971D-A1B6099AAA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8438" y="235529"/>
            <a:ext cx="914400" cy="914400"/>
          </a:xfrm>
          <a:prstGeom prst="rect">
            <a:avLst/>
          </a:prstGeom>
        </p:spPr>
      </p:pic>
      <p:pic>
        <p:nvPicPr>
          <p:cNvPr id="10" name="Graphic 9" descr="Close">
            <a:extLst>
              <a:ext uri="{FF2B5EF4-FFF2-40B4-BE49-F238E27FC236}">
                <a16:creationId xmlns:a16="http://schemas.microsoft.com/office/drawing/2014/main" id="{535D6B91-18FB-F045-8F3B-3051C2D602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59433" y="2971800"/>
            <a:ext cx="914400" cy="914400"/>
          </a:xfrm>
          <a:prstGeom prst="rect">
            <a:avLst/>
          </a:prstGeom>
        </p:spPr>
      </p:pic>
    </p:spTree>
    <p:extLst>
      <p:ext uri="{BB962C8B-B14F-4D97-AF65-F5344CB8AC3E}">
        <p14:creationId xmlns:p14="http://schemas.microsoft.com/office/powerpoint/2010/main" val="4057595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D2E1F-2D16-8142-BB37-F6596E966E5F}"/>
              </a:ext>
            </a:extLst>
          </p:cNvPr>
          <p:cNvSpPr>
            <a:spLocks noGrp="1"/>
          </p:cNvSpPr>
          <p:nvPr>
            <p:ph type="title"/>
          </p:nvPr>
        </p:nvSpPr>
        <p:spPr/>
        <p:txBody>
          <a:bodyPr>
            <a:normAutofit/>
          </a:bodyPr>
          <a:lstStyle/>
          <a:p>
            <a:pPr algn="ctr"/>
            <a:r>
              <a:rPr lang="en-US" sz="3200" dirty="0">
                <a:latin typeface="Gill Sans MT" panose="020B0502020104020203" pitchFamily="34" charset="0"/>
              </a:rPr>
              <a:t>DEFINITIONS</a:t>
            </a:r>
          </a:p>
        </p:txBody>
      </p:sp>
      <p:sp>
        <p:nvSpPr>
          <p:cNvPr id="3" name="Content Placeholder 2">
            <a:extLst>
              <a:ext uri="{FF2B5EF4-FFF2-40B4-BE49-F238E27FC236}">
                <a16:creationId xmlns:a16="http://schemas.microsoft.com/office/drawing/2014/main" id="{14F90C23-CCE2-CF42-95EB-E5C5463F0D6A}"/>
              </a:ext>
            </a:extLst>
          </p:cNvPr>
          <p:cNvSpPr>
            <a:spLocks noGrp="1"/>
          </p:cNvSpPr>
          <p:nvPr>
            <p:ph idx="1"/>
          </p:nvPr>
        </p:nvSpPr>
        <p:spPr>
          <a:xfrm>
            <a:off x="1295400" y="1734776"/>
            <a:ext cx="9601200" cy="3581400"/>
          </a:xfrm>
        </p:spPr>
        <p:txBody>
          <a:bodyPr/>
          <a:lstStyle/>
          <a:p>
            <a:pPr algn="just">
              <a:buFont typeface="Courier New" panose="02070309020205020404" pitchFamily="49" charset="0"/>
              <a:buChar char="o"/>
            </a:pPr>
            <a:r>
              <a:rPr lang="en-IN" sz="2800" b="1" i="1" u="sng" dirty="0">
                <a:latin typeface="Gill Sans MT" panose="020B0502020104020203" pitchFamily="34" charset="0"/>
              </a:rPr>
              <a:t>Hypoxaemia</a:t>
            </a:r>
            <a:r>
              <a:rPr lang="en-IN" sz="2800" b="1" dirty="0">
                <a:latin typeface="Gill Sans MT" panose="020B0502020104020203" pitchFamily="34" charset="0"/>
              </a:rPr>
              <a:t> </a:t>
            </a:r>
            <a:r>
              <a:rPr lang="en-IN" sz="2800" dirty="0">
                <a:latin typeface="Gill Sans MT" panose="020B0502020104020203" pitchFamily="34" charset="0"/>
              </a:rPr>
              <a:t>means low levels of oxygen in the blood (low blood oxygen saturation or content). </a:t>
            </a:r>
          </a:p>
          <a:p>
            <a:pPr algn="just">
              <a:buFont typeface="Courier New" panose="02070309020205020404" pitchFamily="49" charset="0"/>
              <a:buChar char="o"/>
            </a:pPr>
            <a:endParaRPr lang="en-IN" sz="2800" b="1" i="1" u="sng" dirty="0">
              <a:latin typeface="Gill Sans MT" panose="020B0502020104020203" pitchFamily="34" charset="0"/>
            </a:endParaRPr>
          </a:p>
          <a:p>
            <a:pPr algn="just">
              <a:buFont typeface="Courier New" panose="02070309020205020404" pitchFamily="49" charset="0"/>
              <a:buChar char="o"/>
            </a:pPr>
            <a:r>
              <a:rPr lang="en-IN" sz="2800" b="1" i="1" u="sng" dirty="0">
                <a:latin typeface="Gill Sans MT" panose="020B0502020104020203" pitchFamily="34" charset="0"/>
              </a:rPr>
              <a:t>Hypoxia</a:t>
            </a:r>
            <a:r>
              <a:rPr lang="en-IN" sz="2800" b="1" dirty="0">
                <a:latin typeface="Gill Sans MT" panose="020B0502020104020203" pitchFamily="34" charset="0"/>
              </a:rPr>
              <a:t> </a:t>
            </a:r>
            <a:r>
              <a:rPr lang="en-IN" sz="2800" dirty="0">
                <a:latin typeface="Gill Sans MT" panose="020B0502020104020203" pitchFamily="34" charset="0"/>
              </a:rPr>
              <a:t>is inadequate oxygen in tissues for normal cell and organ function, and hypoxia results from hypoxaemia </a:t>
            </a:r>
          </a:p>
          <a:p>
            <a:pPr algn="just">
              <a:buFont typeface="Courier New" panose="02070309020205020404" pitchFamily="49" charset="0"/>
              <a:buChar char="o"/>
            </a:pPr>
            <a:endParaRPr lang="en-US" sz="2800" dirty="0">
              <a:latin typeface="Gill Sans MT" panose="020B0502020104020203" pitchFamily="34" charset="0"/>
            </a:endParaRPr>
          </a:p>
        </p:txBody>
      </p:sp>
    </p:spTree>
    <p:extLst>
      <p:ext uri="{BB962C8B-B14F-4D97-AF65-F5344CB8AC3E}">
        <p14:creationId xmlns:p14="http://schemas.microsoft.com/office/powerpoint/2010/main" val="303803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D3C61-6C05-774B-8AB3-45378451328F}"/>
              </a:ext>
            </a:extLst>
          </p:cNvPr>
          <p:cNvSpPr>
            <a:spLocks noGrp="1"/>
          </p:cNvSpPr>
          <p:nvPr>
            <p:ph type="title"/>
          </p:nvPr>
        </p:nvSpPr>
        <p:spPr/>
        <p:txBody>
          <a:bodyPr>
            <a:normAutofit/>
          </a:bodyPr>
          <a:lstStyle/>
          <a:p>
            <a:pPr algn="ctr"/>
            <a:r>
              <a:rPr lang="en-US" dirty="0">
                <a:solidFill>
                  <a:schemeClr val="tx1"/>
                </a:solidFill>
                <a:latin typeface="Gill Sans MT" panose="020B0502020104020203" pitchFamily="34" charset="0"/>
              </a:rPr>
              <a:t>INDICATIONS</a:t>
            </a:r>
          </a:p>
        </p:txBody>
      </p:sp>
      <p:sp>
        <p:nvSpPr>
          <p:cNvPr id="3" name="Text Placeholder 2">
            <a:extLst>
              <a:ext uri="{FF2B5EF4-FFF2-40B4-BE49-F238E27FC236}">
                <a16:creationId xmlns:a16="http://schemas.microsoft.com/office/drawing/2014/main" id="{B2280B46-56D2-F641-B80B-2F3ACA44FF41}"/>
              </a:ext>
            </a:extLst>
          </p:cNvPr>
          <p:cNvSpPr>
            <a:spLocks noGrp="1"/>
          </p:cNvSpPr>
          <p:nvPr>
            <p:ph type="body" idx="1"/>
          </p:nvPr>
        </p:nvSpPr>
        <p:spPr/>
        <p:txBody>
          <a:bodyPr/>
          <a:lstStyle/>
          <a:p>
            <a:r>
              <a:rPr lang="en-US" sz="2400" dirty="0">
                <a:solidFill>
                  <a:schemeClr val="tx1"/>
                </a:solidFill>
                <a:latin typeface="Gill Sans MT" panose="020B0502020104020203" pitchFamily="34" charset="0"/>
              </a:rPr>
              <a:t>Neonate</a:t>
            </a:r>
          </a:p>
        </p:txBody>
      </p:sp>
      <p:sp>
        <p:nvSpPr>
          <p:cNvPr id="4" name="Content Placeholder 3">
            <a:extLst>
              <a:ext uri="{FF2B5EF4-FFF2-40B4-BE49-F238E27FC236}">
                <a16:creationId xmlns:a16="http://schemas.microsoft.com/office/drawing/2014/main" id="{ACB06396-5368-FB4C-BFE6-137D28C3DE0F}"/>
              </a:ext>
            </a:extLst>
          </p:cNvPr>
          <p:cNvSpPr>
            <a:spLocks noGrp="1"/>
          </p:cNvSpPr>
          <p:nvPr>
            <p:ph sz="half" idx="2"/>
          </p:nvPr>
        </p:nvSpPr>
        <p:spPr/>
        <p:txBody>
          <a:bodyPr>
            <a:normAutofit/>
          </a:bodyPr>
          <a:lstStyle/>
          <a:p>
            <a:pPr>
              <a:buFont typeface="Wingdings" panose="05000000000000000000" pitchFamily="2" charset="2"/>
              <a:buChar char="ü"/>
            </a:pPr>
            <a:r>
              <a:rPr lang="en-US" sz="2400" dirty="0">
                <a:solidFill>
                  <a:schemeClr val="tx1"/>
                </a:solidFill>
                <a:latin typeface="Gill Sans MT" panose="020B0502020104020203" pitchFamily="34" charset="0"/>
              </a:rPr>
              <a:t>RDS</a:t>
            </a:r>
          </a:p>
          <a:p>
            <a:pPr>
              <a:buFont typeface="Wingdings" panose="05000000000000000000" pitchFamily="2" charset="2"/>
              <a:buChar char="ü"/>
            </a:pPr>
            <a:r>
              <a:rPr lang="en-US" sz="2400" dirty="0">
                <a:solidFill>
                  <a:schemeClr val="tx1"/>
                </a:solidFill>
                <a:latin typeface="Gill Sans MT" panose="020B0502020104020203" pitchFamily="34" charset="0"/>
              </a:rPr>
              <a:t> Pneumonia</a:t>
            </a:r>
          </a:p>
          <a:p>
            <a:pPr>
              <a:buFont typeface="Wingdings" panose="05000000000000000000" pitchFamily="2" charset="2"/>
              <a:buChar char="ü"/>
            </a:pPr>
            <a:r>
              <a:rPr lang="en-US" sz="2400" dirty="0">
                <a:solidFill>
                  <a:schemeClr val="tx1"/>
                </a:solidFill>
                <a:latin typeface="Gill Sans MT" panose="020B0502020104020203" pitchFamily="34" charset="0"/>
              </a:rPr>
              <a:t> TTN</a:t>
            </a:r>
          </a:p>
          <a:p>
            <a:pPr>
              <a:buFont typeface="Wingdings" panose="05000000000000000000" pitchFamily="2" charset="2"/>
              <a:buChar char="ü"/>
            </a:pPr>
            <a:r>
              <a:rPr lang="en-US" sz="2400" dirty="0">
                <a:solidFill>
                  <a:schemeClr val="tx1"/>
                </a:solidFill>
                <a:latin typeface="Gill Sans MT" panose="020B0502020104020203" pitchFamily="34" charset="0"/>
              </a:rPr>
              <a:t> Birth asphyxia</a:t>
            </a:r>
          </a:p>
          <a:p>
            <a:pPr>
              <a:buFont typeface="Wingdings" panose="05000000000000000000" pitchFamily="2" charset="2"/>
              <a:buChar char="ü"/>
            </a:pPr>
            <a:r>
              <a:rPr lang="en-US" sz="2400" dirty="0">
                <a:solidFill>
                  <a:schemeClr val="tx1"/>
                </a:solidFill>
                <a:latin typeface="Gill Sans MT" panose="020B0502020104020203" pitchFamily="34" charset="0"/>
              </a:rPr>
              <a:t> apnea</a:t>
            </a:r>
          </a:p>
          <a:p>
            <a:pPr>
              <a:buFont typeface="Wingdings" panose="05000000000000000000" pitchFamily="2" charset="2"/>
              <a:buChar char="ü"/>
            </a:pPr>
            <a:r>
              <a:rPr lang="en-US" sz="2400" dirty="0">
                <a:solidFill>
                  <a:schemeClr val="tx1"/>
                </a:solidFill>
                <a:latin typeface="Gill Sans MT" panose="020B0502020104020203" pitchFamily="34" charset="0"/>
              </a:rPr>
              <a:t> seizures</a:t>
            </a:r>
          </a:p>
          <a:p>
            <a:pPr>
              <a:buFont typeface="Wingdings" panose="05000000000000000000" pitchFamily="2" charset="2"/>
              <a:buChar char="ü"/>
            </a:pPr>
            <a:r>
              <a:rPr lang="en-US" sz="2400" dirty="0">
                <a:solidFill>
                  <a:schemeClr val="tx1"/>
                </a:solidFill>
                <a:latin typeface="Gill Sans MT" panose="020B0502020104020203" pitchFamily="34" charset="0"/>
              </a:rPr>
              <a:t> cardiac failure</a:t>
            </a:r>
          </a:p>
        </p:txBody>
      </p:sp>
      <p:sp>
        <p:nvSpPr>
          <p:cNvPr id="5" name="Text Placeholder 4">
            <a:extLst>
              <a:ext uri="{FF2B5EF4-FFF2-40B4-BE49-F238E27FC236}">
                <a16:creationId xmlns:a16="http://schemas.microsoft.com/office/drawing/2014/main" id="{7DF4A80C-B11F-624A-8B47-EB4284B1CE7C}"/>
              </a:ext>
            </a:extLst>
          </p:cNvPr>
          <p:cNvSpPr>
            <a:spLocks noGrp="1"/>
          </p:cNvSpPr>
          <p:nvPr>
            <p:ph type="body" sz="quarter" idx="3"/>
          </p:nvPr>
        </p:nvSpPr>
        <p:spPr/>
        <p:txBody>
          <a:bodyPr/>
          <a:lstStyle/>
          <a:p>
            <a:r>
              <a:rPr lang="en-US" sz="2400" dirty="0">
                <a:solidFill>
                  <a:schemeClr val="tx1"/>
                </a:solidFill>
                <a:latin typeface="Gill Sans MT" panose="020B0502020104020203" pitchFamily="34" charset="0"/>
              </a:rPr>
              <a:t>Older children</a:t>
            </a:r>
          </a:p>
        </p:txBody>
      </p:sp>
      <p:sp>
        <p:nvSpPr>
          <p:cNvPr id="6" name="Content Placeholder 5">
            <a:extLst>
              <a:ext uri="{FF2B5EF4-FFF2-40B4-BE49-F238E27FC236}">
                <a16:creationId xmlns:a16="http://schemas.microsoft.com/office/drawing/2014/main" id="{599B5E17-A194-8946-B361-5A50FE6F0BC3}"/>
              </a:ext>
            </a:extLst>
          </p:cNvPr>
          <p:cNvSpPr>
            <a:spLocks noGrp="1"/>
          </p:cNvSpPr>
          <p:nvPr>
            <p:ph sz="quarter" idx="4"/>
          </p:nvPr>
        </p:nvSpPr>
        <p:spPr/>
        <p:txBody>
          <a:bodyPr>
            <a:noAutofit/>
          </a:bodyPr>
          <a:lstStyle/>
          <a:p>
            <a:pPr>
              <a:buFont typeface="Wingdings" panose="05000000000000000000" pitchFamily="2" charset="2"/>
              <a:buChar char="ü"/>
            </a:pPr>
            <a:r>
              <a:rPr lang="en-US" sz="2400" dirty="0">
                <a:solidFill>
                  <a:schemeClr val="tx1"/>
                </a:solidFill>
                <a:latin typeface="Gill Sans MT" panose="020B0502020104020203" pitchFamily="34" charset="0"/>
              </a:rPr>
              <a:t>Pneumonia &amp; Bronchiolitis </a:t>
            </a:r>
          </a:p>
          <a:p>
            <a:pPr>
              <a:buFont typeface="Wingdings" panose="05000000000000000000" pitchFamily="2" charset="2"/>
              <a:buChar char="ü"/>
            </a:pPr>
            <a:r>
              <a:rPr lang="en-US" sz="2400" dirty="0">
                <a:solidFill>
                  <a:schemeClr val="tx1"/>
                </a:solidFill>
                <a:latin typeface="Gill Sans MT" panose="020B0502020104020203" pitchFamily="34" charset="0"/>
              </a:rPr>
              <a:t>Asthma &amp; Stridor</a:t>
            </a:r>
          </a:p>
          <a:p>
            <a:pPr>
              <a:buFont typeface="Wingdings" panose="05000000000000000000" pitchFamily="2" charset="2"/>
              <a:buChar char="ü"/>
            </a:pPr>
            <a:r>
              <a:rPr lang="en-US" sz="2400" dirty="0">
                <a:solidFill>
                  <a:schemeClr val="tx1"/>
                </a:solidFill>
                <a:latin typeface="Gill Sans MT" panose="020B0502020104020203" pitchFamily="34" charset="0"/>
              </a:rPr>
              <a:t>Cardiac failure</a:t>
            </a:r>
          </a:p>
          <a:p>
            <a:pPr>
              <a:buFont typeface="Wingdings" panose="05000000000000000000" pitchFamily="2" charset="2"/>
              <a:buChar char="ü"/>
            </a:pPr>
            <a:r>
              <a:rPr lang="en-US" sz="2400" dirty="0">
                <a:solidFill>
                  <a:schemeClr val="tx1"/>
                </a:solidFill>
                <a:latin typeface="Gill Sans MT" panose="020B0502020104020203" pitchFamily="34" charset="0"/>
              </a:rPr>
              <a:t>Seizures </a:t>
            </a:r>
          </a:p>
          <a:p>
            <a:pPr>
              <a:buFont typeface="Wingdings" panose="05000000000000000000" pitchFamily="2" charset="2"/>
              <a:buChar char="ü"/>
            </a:pPr>
            <a:r>
              <a:rPr lang="en-US" sz="2400" dirty="0">
                <a:solidFill>
                  <a:schemeClr val="tx1"/>
                </a:solidFill>
                <a:latin typeface="Gill Sans MT" panose="020B0502020104020203" pitchFamily="34" charset="0"/>
              </a:rPr>
              <a:t>Coma</a:t>
            </a:r>
          </a:p>
          <a:p>
            <a:pPr>
              <a:buFont typeface="Wingdings" panose="05000000000000000000" pitchFamily="2" charset="2"/>
              <a:buChar char="ü"/>
            </a:pPr>
            <a:r>
              <a:rPr lang="en-US" sz="2400" dirty="0">
                <a:solidFill>
                  <a:schemeClr val="tx1"/>
                </a:solidFill>
                <a:latin typeface="Gill Sans MT" panose="020B0502020104020203" pitchFamily="34" charset="0"/>
              </a:rPr>
              <a:t> Shock</a:t>
            </a:r>
          </a:p>
          <a:p>
            <a:pPr>
              <a:buFont typeface="Wingdings" panose="05000000000000000000" pitchFamily="2" charset="2"/>
              <a:buChar char="ü"/>
            </a:pPr>
            <a:r>
              <a:rPr lang="en-US" sz="2400" dirty="0">
                <a:solidFill>
                  <a:schemeClr val="tx1"/>
                </a:solidFill>
                <a:latin typeface="Gill Sans MT" panose="020B0502020104020203" pitchFamily="34" charset="0"/>
              </a:rPr>
              <a:t> Perioperative or post sedation</a:t>
            </a:r>
          </a:p>
        </p:txBody>
      </p:sp>
    </p:spTree>
    <p:extLst>
      <p:ext uri="{BB962C8B-B14F-4D97-AF65-F5344CB8AC3E}">
        <p14:creationId xmlns:p14="http://schemas.microsoft.com/office/powerpoint/2010/main" val="7929228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60CE27D5AB4543A573315B011C6C7D" ma:contentTypeVersion="16" ma:contentTypeDescription="Create a new document." ma:contentTypeScope="" ma:versionID="1aac951a7f8f7fa09c44f4c01debbbaa">
  <xsd:schema xmlns:xsd="http://www.w3.org/2001/XMLSchema" xmlns:xs="http://www.w3.org/2001/XMLSchema" xmlns:p="http://schemas.microsoft.com/office/2006/metadata/properties" xmlns:ns2="0c1413a2-014c-4f8d-95c9-219594620d4d" xmlns:ns3="c6bc7fdb-94a0-4550-9262-59b9a1e24eae" xmlns:ns4="8d42e0dd-18ca-448e-996e-c2aaa315e839" targetNamespace="http://schemas.microsoft.com/office/2006/metadata/properties" ma:root="true" ma:fieldsID="9698e61867c39442503886228e01fca6" ns2:_="" ns3:_="" ns4:_="">
    <xsd:import namespace="0c1413a2-014c-4f8d-95c9-219594620d4d"/>
    <xsd:import namespace="c6bc7fdb-94a0-4550-9262-59b9a1e24eae"/>
    <xsd:import namespace="8d42e0dd-18ca-448e-996e-c2aaa315e83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1413a2-014c-4f8d-95c9-219594620d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704c289-2b3b-45af-a6a7-9640d4e0aee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6bc7fdb-94a0-4550-9262-59b9a1e24ea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d42e0dd-18ca-448e-996e-c2aaa315e83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0acac136-076d-4ff3-b5ce-f7882b9d6517}" ma:internalName="TaxCatchAll" ma:showField="CatchAllData" ma:web="c6bc7fdb-94a0-4550-9262-59b9a1e24e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c6bc7fdb-94a0-4550-9262-59b9a1e24eae">
      <UserInfo>
        <DisplayName/>
        <AccountId xsi:nil="true"/>
        <AccountType/>
      </UserInfo>
    </SharedWithUsers>
    <MediaLengthInSeconds xmlns="0c1413a2-014c-4f8d-95c9-219594620d4d" xsi:nil="true"/>
    <TaxCatchAll xmlns="8d42e0dd-18ca-448e-996e-c2aaa315e839" xsi:nil="true"/>
    <lcf76f155ced4ddcb4097134ff3c332f xmlns="0c1413a2-014c-4f8d-95c9-219594620d4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3F42D37-375E-47CE-AD91-3B268EF1D8E9}"/>
</file>

<file path=customXml/itemProps2.xml><?xml version="1.0" encoding="utf-8"?>
<ds:datastoreItem xmlns:ds="http://schemas.openxmlformats.org/officeDocument/2006/customXml" ds:itemID="{27EBF232-5878-4E02-8DE3-10F61BCC60FE}">
  <ds:schemaRefs>
    <ds:schemaRef ds:uri="http://schemas.microsoft.com/sharepoint/v3/contenttype/forms"/>
  </ds:schemaRefs>
</ds:datastoreItem>
</file>

<file path=customXml/itemProps3.xml><?xml version="1.0" encoding="utf-8"?>
<ds:datastoreItem xmlns:ds="http://schemas.openxmlformats.org/officeDocument/2006/customXml" ds:itemID="{98904350-B5FB-4071-BC6A-5445A9306904}">
  <ds:schemaRefs>
    <ds:schemaRef ds:uri="http://schemas.openxmlformats.org/package/2006/metadata/core-properties"/>
    <ds:schemaRef ds:uri="http://purl.org/dc/elements/1.1/"/>
    <ds:schemaRef ds:uri="http://purl.org/dc/dcmitype/"/>
    <ds:schemaRef ds:uri="http://purl.org/dc/terms/"/>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68a5c628-16cf-4991-9858-d8a7af271d3e"/>
    <ds:schemaRef ds:uri="1f893405-3d04-4125-8667-2069a7a8f333"/>
  </ds:schemaRefs>
</ds:datastoreItem>
</file>

<file path=docProps/app.xml><?xml version="1.0" encoding="utf-8"?>
<Properties xmlns="http://schemas.openxmlformats.org/officeDocument/2006/extended-properties" xmlns:vt="http://schemas.openxmlformats.org/officeDocument/2006/docPropsVTypes">
  <TotalTime>38</TotalTime>
  <Words>2189</Words>
  <Application>Microsoft Office PowerPoint</Application>
  <PresentationFormat>Widescreen</PresentationFormat>
  <Paragraphs>319</Paragraphs>
  <Slides>42</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Calibri</vt:lpstr>
      <vt:lpstr>Calibri Light</vt:lpstr>
      <vt:lpstr>Courier New</vt:lpstr>
      <vt:lpstr>Gill Sans MT</vt:lpstr>
      <vt:lpstr>Times New Roman</vt:lpstr>
      <vt:lpstr>Tw Cen MT</vt:lpstr>
      <vt:lpstr>Wingdings</vt:lpstr>
      <vt:lpstr>Office Theme</vt:lpstr>
      <vt:lpstr>OXYGEN DELIVERY DEVICES</vt:lpstr>
      <vt:lpstr>CONTENTS</vt:lpstr>
      <vt:lpstr>OXYGEN TRANSPORT </vt:lpstr>
      <vt:lpstr>HEMOGLOBIN-OXYGEN DISSOCIATION CURVE</vt:lpstr>
      <vt:lpstr>MEASUREMENT OF OXYGEN LEVELS</vt:lpstr>
      <vt:lpstr>PowerPoint Presentation</vt:lpstr>
      <vt:lpstr>PowerPoint Presentation</vt:lpstr>
      <vt:lpstr>DEFINITIONS</vt:lpstr>
      <vt:lpstr>INDICATIONS</vt:lpstr>
      <vt:lpstr>Oxygen delivery methods</vt:lpstr>
      <vt:lpstr>Common oxygen delivery methods</vt:lpstr>
      <vt:lpstr>NASAL PRONGS</vt:lpstr>
      <vt:lpstr>NASAL PRONGS</vt:lpstr>
      <vt:lpstr>PowerPoint Presentation</vt:lpstr>
      <vt:lpstr>Nasal Cannula</vt:lpstr>
      <vt:lpstr>NASAL CATHETER</vt:lpstr>
      <vt:lpstr>NASAL CATHETER</vt:lpstr>
      <vt:lpstr>Simple Face Mask ( Hudson Mask)</vt:lpstr>
      <vt:lpstr>Face Mask</vt:lpstr>
      <vt:lpstr>Reservoir</vt:lpstr>
      <vt:lpstr>Non-Rebreather Mask</vt:lpstr>
      <vt:lpstr>Non- Rebreather Mask</vt:lpstr>
      <vt:lpstr>Fixed Performance Device: Venturi Mask</vt:lpstr>
      <vt:lpstr>Venturi Masks</vt:lpstr>
      <vt:lpstr>Venturi Mask</vt:lpstr>
      <vt:lpstr>HEATED HUMIDIFIED HIGH FLOW NASAL CANULA (HHHFNC)</vt:lpstr>
      <vt:lpstr>  ENCLOSURE DEVICES</vt:lpstr>
      <vt:lpstr>    ENCLOSURE DEVICES</vt:lpstr>
      <vt:lpstr>In a nutshell</vt:lpstr>
      <vt:lpstr>SELECTION OF DEVICE: 3Ps</vt:lpstr>
      <vt:lpstr>Purpose – improve arterial hypoxemia </vt:lpstr>
      <vt:lpstr>3Ps: Performance  based on Device</vt:lpstr>
      <vt:lpstr> ATTACHING PATIENT TO OXYGEN DELIVERY     DEVICE </vt:lpstr>
      <vt:lpstr>ATTACHING PATIENT TO OXYGEN DELIVERY DEVICE</vt:lpstr>
      <vt:lpstr>MONITORING &amp; CARE OF CHILD ON OXYGEN SUPPLEMENTATION</vt:lpstr>
      <vt:lpstr>EXPECTED OUTCOME</vt:lpstr>
      <vt:lpstr>UNEXPECTED OUTCOME</vt:lpstr>
      <vt:lpstr>DOCUMENTATION</vt:lpstr>
      <vt:lpstr>  SAFETY AND COMPLICATIONS</vt:lpstr>
      <vt:lpstr>TAKE HOME MESSAGE</vt:lpstr>
      <vt:lpstr>TAKE HOME MESSAGE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Ayush Kishore Srivastava</dc:creator>
  <cp:lastModifiedBy>Ayush Kishore Srivastava</cp:lastModifiedBy>
  <cp:revision>4</cp:revision>
  <dcterms:created xsi:type="dcterms:W3CDTF">2022-01-08T10:19:29Z</dcterms:created>
  <dcterms:modified xsi:type="dcterms:W3CDTF">2022-01-08T10:58:04Z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0x010100F660CE27D5AB4543A573315B011C6C7D</vt:lpwstr>
  </property>
  <property fmtid="{D5CDD505-2E9C-101B-9397-08002B2CF9AE}" pid="3" name="Order">
    <vt:r8>8886600</vt:r8>
  </property>
  <property fmtid="{D5CDD505-2E9C-101B-9397-08002B2CF9AE}" pid="4" name="_ExtendedDescription">
    <vt:lpwstr/>
  </property>
  <property fmtid="{D5CDD505-2E9C-101B-9397-08002B2CF9AE}" pid="5" name="TriggerFlowInfo">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ies>
</file>