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media/image8.jpg" ContentType="image/jpg"/>
  <Override PartName="/ppt/theme/themeOverride7.xml" ContentType="application/vnd.openxmlformats-officedocument.themeOverride+xml"/>
  <Override PartName="/ppt/media/image9.jpg" ContentType="image/jpg"/>
  <Override PartName="/ppt/theme/themeOverride8.xml" ContentType="application/vnd.openxmlformats-officedocument.themeOverride+xml"/>
  <Override PartName="/ppt/media/image12.jpg" ContentType="image/jpg"/>
  <Override PartName="/ppt/theme/themeOverride9.xml" ContentType="application/vnd.openxmlformats-officedocument.themeOverride+xml"/>
  <Override PartName="/ppt/theme/themeOverride10.xml" ContentType="application/vnd.openxmlformats-officedocument.themeOverride+xml"/>
  <Override PartName="/ppt/media/image13.jpg" ContentType="image/jpg"/>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media/image16.jpg" ContentType="image/jpg"/>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media/image21.jpg" ContentType="image/jpg"/>
  <Override PartName="/ppt/media/image22.jpg" ContentType="image/jpg"/>
  <Override PartName="/ppt/theme/themeOverride22.xml" ContentType="application/vnd.openxmlformats-officedocument.themeOverride+xml"/>
  <Override PartName="/ppt/theme/themeOverride23.xml" ContentType="application/vnd.openxmlformats-officedocument.themeOverride+xml"/>
  <Override PartName="/ppt/media/image23.jpg" ContentType="image/jpg"/>
  <Override PartName="/ppt/theme/themeOverride24.xml" ContentType="application/vnd.openxmlformats-officedocument.themeOverride+xml"/>
  <Override PartName="/ppt/media/image24.jpg" ContentType="image/jpg"/>
  <Override PartName="/ppt/media/image25.jpg" ContentType="image/jpg"/>
  <Override PartName="/ppt/theme/themeOverride25.xml" ContentType="application/vnd.openxmlformats-officedocument.themeOverride+xml"/>
  <Override PartName="/ppt/media/image26.jpg" ContentType="image/jpg"/>
  <Override PartName="/ppt/theme/themeOverride26.xml" ContentType="application/vnd.openxmlformats-officedocument.themeOverride+xml"/>
  <Override PartName="/ppt/media/image27.jpg" ContentType="image/jpg"/>
  <Override PartName="/ppt/media/image28.jpg" ContentType="image/jpg"/>
  <Override PartName="/ppt/media/image29.jpg" ContentType="image/jpg"/>
  <Override PartName="/ppt/notesSlides/notesSlide2.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media/image30.jpg" ContentType="image/jpg"/>
  <Override PartName="/ppt/theme/themeOverride29.xml" ContentType="application/vnd.openxmlformats-officedocument.themeOverride+xml"/>
  <Override PartName="/ppt/media/image31.jpg" ContentType="image/jpg"/>
  <Override PartName="/ppt/theme/themeOverride30.xml" ContentType="application/vnd.openxmlformats-officedocument.themeOverride+xml"/>
  <Override PartName="/ppt/media/image33.jpg" ContentType="image/jpg"/>
  <Override PartName="/ppt/theme/themeOverride31.xml" ContentType="application/vnd.openxmlformats-officedocument.themeOverride+xml"/>
  <Override PartName="/ppt/theme/themeOverride32.xml" ContentType="application/vnd.openxmlformats-officedocument.themeOverride+xml"/>
  <Override PartName="/ppt/media/image34.jpg" ContentType="image/jpg"/>
  <Override PartName="/ppt/theme/themeOverride33.xml" ContentType="application/vnd.openxmlformats-officedocument.themeOverride+xml"/>
  <Override PartName="/ppt/theme/themeOverride34.xml" ContentType="application/vnd.openxmlformats-officedocument.themeOverride+xml"/>
  <Override PartName="/ppt/notesSlides/notesSlide3.xml" ContentType="application/vnd.openxmlformats-officedocument.presentationml.notesSl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9" r:id="rId5"/>
  </p:sldMasterIdLst>
  <p:notesMasterIdLst>
    <p:notesMasterId r:id="rId53"/>
  </p:notesMasterIdLst>
  <p:sldIdLst>
    <p:sldId id="301" r:id="rId6"/>
    <p:sldId id="1220" r:id="rId7"/>
    <p:sldId id="1221" r:id="rId8"/>
    <p:sldId id="1222" r:id="rId9"/>
    <p:sldId id="1196" r:id="rId10"/>
    <p:sldId id="1197" r:id="rId11"/>
    <p:sldId id="264" r:id="rId12"/>
    <p:sldId id="265" r:id="rId13"/>
    <p:sldId id="1198" r:id="rId14"/>
    <p:sldId id="1199" r:id="rId15"/>
    <p:sldId id="1200" r:id="rId16"/>
    <p:sldId id="1201" r:id="rId17"/>
    <p:sldId id="1202" r:id="rId18"/>
    <p:sldId id="1204" r:id="rId19"/>
    <p:sldId id="1205" r:id="rId20"/>
    <p:sldId id="1203" r:id="rId21"/>
    <p:sldId id="1206" r:id="rId22"/>
    <p:sldId id="1207" r:id="rId23"/>
    <p:sldId id="1208" r:id="rId24"/>
    <p:sldId id="1209" r:id="rId25"/>
    <p:sldId id="1210" r:id="rId26"/>
    <p:sldId id="1211" r:id="rId27"/>
    <p:sldId id="270" r:id="rId28"/>
    <p:sldId id="291" r:id="rId29"/>
    <p:sldId id="1212" r:id="rId30"/>
    <p:sldId id="293" r:id="rId31"/>
    <p:sldId id="294" r:id="rId32"/>
    <p:sldId id="1223" r:id="rId33"/>
    <p:sldId id="1214" r:id="rId34"/>
    <p:sldId id="1215" r:id="rId35"/>
    <p:sldId id="296" r:id="rId36"/>
    <p:sldId id="297" r:id="rId37"/>
    <p:sldId id="1217" r:id="rId38"/>
    <p:sldId id="1216" r:id="rId39"/>
    <p:sldId id="1218" r:id="rId40"/>
    <p:sldId id="1219" r:id="rId41"/>
    <p:sldId id="1224" r:id="rId42"/>
    <p:sldId id="1105" r:id="rId43"/>
    <p:sldId id="1190" r:id="rId44"/>
    <p:sldId id="1191" r:id="rId45"/>
    <p:sldId id="1110" r:id="rId46"/>
    <p:sldId id="1112" r:id="rId47"/>
    <p:sldId id="1192" r:id="rId48"/>
    <p:sldId id="1193" r:id="rId49"/>
    <p:sldId id="1194" r:id="rId50"/>
    <p:sldId id="290" r:id="rId51"/>
    <p:sldId id="122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ush Kishore Srivastava" userId="dde09d3a-b264-4809-8cc5-aebcc210138a" providerId="ADAL" clId="{E49EAAA8-1F43-4684-94C6-676434DD7EEE}"/>
    <pc:docChg chg="undo custSel addSld delSld modSld">
      <pc:chgData name="Ayush Kishore Srivastava" userId="dde09d3a-b264-4809-8cc5-aebcc210138a" providerId="ADAL" clId="{E49EAAA8-1F43-4684-94C6-676434DD7EEE}" dt="2022-01-25T18:56:29.768" v="38" actId="20577"/>
      <pc:docMkLst>
        <pc:docMk/>
      </pc:docMkLst>
      <pc:sldChg chg="modSp">
        <pc:chgData name="Ayush Kishore Srivastava" userId="dde09d3a-b264-4809-8cc5-aebcc210138a" providerId="ADAL" clId="{E49EAAA8-1F43-4684-94C6-676434DD7EEE}" dt="2022-01-25T18:54:04.097" v="15" actId="1076"/>
        <pc:sldMkLst>
          <pc:docMk/>
          <pc:sldMk cId="0" sldId="264"/>
        </pc:sldMkLst>
        <pc:spChg chg="mod">
          <ac:chgData name="Ayush Kishore Srivastava" userId="dde09d3a-b264-4809-8cc5-aebcc210138a" providerId="ADAL" clId="{E49EAAA8-1F43-4684-94C6-676434DD7EEE}" dt="2022-01-25T18:54:04.097" v="15" actId="1076"/>
          <ac:spMkLst>
            <pc:docMk/>
            <pc:sldMk cId="0" sldId="264"/>
            <ac:spMk id="3" creationId="{00000000-0000-0000-0000-000000000000}"/>
          </ac:spMkLst>
        </pc:spChg>
      </pc:sldChg>
      <pc:sldChg chg="modSp">
        <pc:chgData name="Ayush Kishore Srivastava" userId="dde09d3a-b264-4809-8cc5-aebcc210138a" providerId="ADAL" clId="{E49EAAA8-1F43-4684-94C6-676434DD7EEE}" dt="2022-01-25T18:52:22.738" v="6" actId="255"/>
        <pc:sldMkLst>
          <pc:docMk/>
          <pc:sldMk cId="0" sldId="270"/>
        </pc:sldMkLst>
        <pc:spChg chg="mod">
          <ac:chgData name="Ayush Kishore Srivastava" userId="dde09d3a-b264-4809-8cc5-aebcc210138a" providerId="ADAL" clId="{E49EAAA8-1F43-4684-94C6-676434DD7EEE}" dt="2022-01-25T18:52:22.738" v="6" actId="255"/>
          <ac:spMkLst>
            <pc:docMk/>
            <pc:sldMk cId="0" sldId="270"/>
            <ac:spMk id="3" creationId="{00000000-0000-0000-0000-000000000000}"/>
          </ac:spMkLst>
        </pc:spChg>
        <pc:picChg chg="mod">
          <ac:chgData name="Ayush Kishore Srivastava" userId="dde09d3a-b264-4809-8cc5-aebcc210138a" providerId="ADAL" clId="{E49EAAA8-1F43-4684-94C6-676434DD7EEE}" dt="2022-01-25T18:52:08.592" v="5" actId="1076"/>
          <ac:picMkLst>
            <pc:docMk/>
            <pc:sldMk cId="0" sldId="270"/>
            <ac:picMk id="4" creationId="{00000000-0000-0000-0000-000000000000}"/>
          </ac:picMkLst>
        </pc:picChg>
      </pc:sldChg>
      <pc:sldChg chg="modSp">
        <pc:chgData name="Ayush Kishore Srivastava" userId="dde09d3a-b264-4809-8cc5-aebcc210138a" providerId="ADAL" clId="{E49EAAA8-1F43-4684-94C6-676434DD7EEE}" dt="2022-01-25T18:54:38.729" v="18" actId="14100"/>
        <pc:sldMkLst>
          <pc:docMk/>
          <pc:sldMk cId="0" sldId="294"/>
        </pc:sldMkLst>
        <pc:grpChg chg="mod">
          <ac:chgData name="Ayush Kishore Srivastava" userId="dde09d3a-b264-4809-8cc5-aebcc210138a" providerId="ADAL" clId="{E49EAAA8-1F43-4684-94C6-676434DD7EEE}" dt="2022-01-25T18:54:38.729" v="18" actId="14100"/>
          <ac:grpSpMkLst>
            <pc:docMk/>
            <pc:sldMk cId="0" sldId="294"/>
            <ac:grpSpMk id="3" creationId="{00000000-0000-0000-0000-000000000000}"/>
          </ac:grpSpMkLst>
        </pc:grpChg>
      </pc:sldChg>
      <pc:sldChg chg="del">
        <pc:chgData name="Ayush Kishore Srivastava" userId="dde09d3a-b264-4809-8cc5-aebcc210138a" providerId="ADAL" clId="{E49EAAA8-1F43-4684-94C6-676434DD7EEE}" dt="2022-01-25T18:55:13.661" v="20" actId="2696"/>
        <pc:sldMkLst>
          <pc:docMk/>
          <pc:sldMk cId="0" sldId="302"/>
        </pc:sldMkLst>
      </pc:sldChg>
      <pc:sldChg chg="del">
        <pc:chgData name="Ayush Kishore Srivastava" userId="dde09d3a-b264-4809-8cc5-aebcc210138a" providerId="ADAL" clId="{E49EAAA8-1F43-4684-94C6-676434DD7EEE}" dt="2022-01-25T18:55:14.187" v="21" actId="2696"/>
        <pc:sldMkLst>
          <pc:docMk/>
          <pc:sldMk cId="0" sldId="303"/>
        </pc:sldMkLst>
      </pc:sldChg>
      <pc:sldChg chg="del">
        <pc:chgData name="Ayush Kishore Srivastava" userId="dde09d3a-b264-4809-8cc5-aebcc210138a" providerId="ADAL" clId="{E49EAAA8-1F43-4684-94C6-676434DD7EEE}" dt="2022-01-25T18:55:14.608" v="22" actId="2696"/>
        <pc:sldMkLst>
          <pc:docMk/>
          <pc:sldMk cId="0" sldId="304"/>
        </pc:sldMkLst>
      </pc:sldChg>
      <pc:sldChg chg="del">
        <pc:chgData name="Ayush Kishore Srivastava" userId="dde09d3a-b264-4809-8cc5-aebcc210138a" providerId="ADAL" clId="{E49EAAA8-1F43-4684-94C6-676434DD7EEE}" dt="2022-01-25T18:55:15.328" v="23" actId="2696"/>
        <pc:sldMkLst>
          <pc:docMk/>
          <pc:sldMk cId="0" sldId="305"/>
        </pc:sldMkLst>
      </pc:sldChg>
      <pc:sldChg chg="modSp">
        <pc:chgData name="Ayush Kishore Srivastava" userId="dde09d3a-b264-4809-8cc5-aebcc210138a" providerId="ADAL" clId="{E49EAAA8-1F43-4684-94C6-676434DD7EEE}" dt="2022-01-25T18:54:21.351" v="16" actId="255"/>
        <pc:sldMkLst>
          <pc:docMk/>
          <pc:sldMk cId="1978214935" sldId="1202"/>
        </pc:sldMkLst>
        <pc:spChg chg="mod">
          <ac:chgData name="Ayush Kishore Srivastava" userId="dde09d3a-b264-4809-8cc5-aebcc210138a" providerId="ADAL" clId="{E49EAAA8-1F43-4684-94C6-676434DD7EEE}" dt="2022-01-25T18:54:21.351" v="16" actId="255"/>
          <ac:spMkLst>
            <pc:docMk/>
            <pc:sldMk cId="1978214935" sldId="1202"/>
            <ac:spMk id="3" creationId="{6F223CB9-6412-418E-948C-6747A89BAD2A}"/>
          </ac:spMkLst>
        </pc:spChg>
      </pc:sldChg>
      <pc:sldChg chg="modSp">
        <pc:chgData name="Ayush Kishore Srivastava" userId="dde09d3a-b264-4809-8cc5-aebcc210138a" providerId="ADAL" clId="{E49EAAA8-1F43-4684-94C6-676434DD7EEE}" dt="2022-01-25T18:53:33.818" v="13" actId="255"/>
        <pc:sldMkLst>
          <pc:docMk/>
          <pc:sldMk cId="586857371" sldId="1204"/>
        </pc:sldMkLst>
        <pc:spChg chg="mod">
          <ac:chgData name="Ayush Kishore Srivastava" userId="dde09d3a-b264-4809-8cc5-aebcc210138a" providerId="ADAL" clId="{E49EAAA8-1F43-4684-94C6-676434DD7EEE}" dt="2022-01-25T18:53:33.818" v="13" actId="255"/>
          <ac:spMkLst>
            <pc:docMk/>
            <pc:sldMk cId="586857371" sldId="1204"/>
            <ac:spMk id="3" creationId="{AF76A509-6F69-4069-9097-BD74E892228A}"/>
          </ac:spMkLst>
        </pc:spChg>
      </pc:sldChg>
      <pc:sldChg chg="modSp">
        <pc:chgData name="Ayush Kishore Srivastava" userId="dde09d3a-b264-4809-8cc5-aebcc210138a" providerId="ADAL" clId="{E49EAAA8-1F43-4684-94C6-676434DD7EEE}" dt="2022-01-25T18:53:10.790" v="12" actId="255"/>
        <pc:sldMkLst>
          <pc:docMk/>
          <pc:sldMk cId="50223236" sldId="1205"/>
        </pc:sldMkLst>
        <pc:spChg chg="mod">
          <ac:chgData name="Ayush Kishore Srivastava" userId="dde09d3a-b264-4809-8cc5-aebcc210138a" providerId="ADAL" clId="{E49EAAA8-1F43-4684-94C6-676434DD7EEE}" dt="2022-01-25T18:53:10.790" v="12" actId="255"/>
          <ac:spMkLst>
            <pc:docMk/>
            <pc:sldMk cId="50223236" sldId="1205"/>
            <ac:spMk id="6" creationId="{4D6A05AE-8E75-4FEA-B4D0-C328390DB3C6}"/>
          </ac:spMkLst>
        </pc:spChg>
      </pc:sldChg>
      <pc:sldChg chg="modSp">
        <pc:chgData name="Ayush Kishore Srivastava" userId="dde09d3a-b264-4809-8cc5-aebcc210138a" providerId="ADAL" clId="{E49EAAA8-1F43-4684-94C6-676434DD7EEE}" dt="2022-01-10T19:55:00.918" v="0" actId="20577"/>
        <pc:sldMkLst>
          <pc:docMk/>
          <pc:sldMk cId="711268293" sldId="1208"/>
        </pc:sldMkLst>
        <pc:spChg chg="mod">
          <ac:chgData name="Ayush Kishore Srivastava" userId="dde09d3a-b264-4809-8cc5-aebcc210138a" providerId="ADAL" clId="{E49EAAA8-1F43-4684-94C6-676434DD7EEE}" dt="2022-01-10T19:55:00.918" v="0" actId="20577"/>
          <ac:spMkLst>
            <pc:docMk/>
            <pc:sldMk cId="711268293" sldId="1208"/>
            <ac:spMk id="3" creationId="{67AEB510-4FCF-467E-A96E-9A893A7ECF4D}"/>
          </ac:spMkLst>
        </pc:spChg>
      </pc:sldChg>
      <pc:sldChg chg="modSp">
        <pc:chgData name="Ayush Kishore Srivastava" userId="dde09d3a-b264-4809-8cc5-aebcc210138a" providerId="ADAL" clId="{E49EAAA8-1F43-4684-94C6-676434DD7EEE}" dt="2022-01-25T18:52:42.540" v="8" actId="255"/>
        <pc:sldMkLst>
          <pc:docMk/>
          <pc:sldMk cId="237447335" sldId="1209"/>
        </pc:sldMkLst>
        <pc:spChg chg="mod">
          <ac:chgData name="Ayush Kishore Srivastava" userId="dde09d3a-b264-4809-8cc5-aebcc210138a" providerId="ADAL" clId="{E49EAAA8-1F43-4684-94C6-676434DD7EEE}" dt="2022-01-25T18:52:42.540" v="8" actId="255"/>
          <ac:spMkLst>
            <pc:docMk/>
            <pc:sldMk cId="237447335" sldId="1209"/>
            <ac:spMk id="3" creationId="{B51E65DC-97FB-43A4-895A-34C16463C40A}"/>
          </ac:spMkLst>
        </pc:spChg>
      </pc:sldChg>
      <pc:sldChg chg="modSp">
        <pc:chgData name="Ayush Kishore Srivastava" userId="dde09d3a-b264-4809-8cc5-aebcc210138a" providerId="ADAL" clId="{E49EAAA8-1F43-4684-94C6-676434DD7EEE}" dt="2022-01-25T18:54:52.258" v="19" actId="255"/>
        <pc:sldMkLst>
          <pc:docMk/>
          <pc:sldMk cId="1987302819" sldId="1217"/>
        </pc:sldMkLst>
        <pc:spChg chg="mod">
          <ac:chgData name="Ayush Kishore Srivastava" userId="dde09d3a-b264-4809-8cc5-aebcc210138a" providerId="ADAL" clId="{E49EAAA8-1F43-4684-94C6-676434DD7EEE}" dt="2022-01-25T18:54:52.258" v="19" actId="255"/>
          <ac:spMkLst>
            <pc:docMk/>
            <pc:sldMk cId="1987302819" sldId="1217"/>
            <ac:spMk id="3" creationId="{AF76A509-6F69-4069-9097-BD74E892228A}"/>
          </ac:spMkLst>
        </pc:spChg>
      </pc:sldChg>
      <pc:sldChg chg="modSp">
        <pc:chgData name="Ayush Kishore Srivastava" userId="dde09d3a-b264-4809-8cc5-aebcc210138a" providerId="ADAL" clId="{E49EAAA8-1F43-4684-94C6-676434DD7EEE}" dt="2022-01-25T18:56:29.768" v="38" actId="20577"/>
        <pc:sldMkLst>
          <pc:docMk/>
          <pc:sldMk cId="3439225583" sldId="1221"/>
        </pc:sldMkLst>
        <pc:spChg chg="mod">
          <ac:chgData name="Ayush Kishore Srivastava" userId="dde09d3a-b264-4809-8cc5-aebcc210138a" providerId="ADAL" clId="{E49EAAA8-1F43-4684-94C6-676434DD7EEE}" dt="2022-01-25T18:56:29.768" v="38" actId="20577"/>
          <ac:spMkLst>
            <pc:docMk/>
            <pc:sldMk cId="3439225583" sldId="1221"/>
            <ac:spMk id="2" creationId="{3C44831C-8786-4872-87CB-19F2AC541D2E}"/>
          </ac:spMkLst>
        </pc:spChg>
        <pc:picChg chg="mod">
          <ac:chgData name="Ayush Kishore Srivastava" userId="dde09d3a-b264-4809-8cc5-aebcc210138a" providerId="ADAL" clId="{E49EAAA8-1F43-4684-94C6-676434DD7EEE}" dt="2022-01-25T18:56:09.950" v="25" actId="14100"/>
          <ac:picMkLst>
            <pc:docMk/>
            <pc:sldMk cId="3439225583" sldId="1221"/>
            <ac:picMk id="5" creationId="{41C15D4C-995F-4236-93FE-0B2CDE6CF87F}"/>
          </ac:picMkLst>
        </pc:picChg>
      </pc:sldChg>
      <pc:sldChg chg="modSp">
        <pc:chgData name="Ayush Kishore Srivastava" userId="dde09d3a-b264-4809-8cc5-aebcc210138a" providerId="ADAL" clId="{E49EAAA8-1F43-4684-94C6-676434DD7EEE}" dt="2022-01-25T18:50:41.419" v="3" actId="1076"/>
        <pc:sldMkLst>
          <pc:docMk/>
          <pc:sldMk cId="3847827036" sldId="1222"/>
        </pc:sldMkLst>
        <pc:graphicFrameChg chg="mod">
          <ac:chgData name="Ayush Kishore Srivastava" userId="dde09d3a-b264-4809-8cc5-aebcc210138a" providerId="ADAL" clId="{E49EAAA8-1F43-4684-94C6-676434DD7EEE}" dt="2022-01-25T18:50:41.419" v="3" actId="1076"/>
          <ac:graphicFrameMkLst>
            <pc:docMk/>
            <pc:sldMk cId="3847827036" sldId="1222"/>
            <ac:graphicFrameMk id="5" creationId="{F059D665-4353-4099-ADBB-1DCF7AD02831}"/>
          </ac:graphicFrameMkLst>
        </pc:graphicFrameChg>
      </pc:sldChg>
      <pc:sldChg chg="add">
        <pc:chgData name="Ayush Kishore Srivastava" userId="dde09d3a-b264-4809-8cc5-aebcc210138a" providerId="ADAL" clId="{E49EAAA8-1F43-4684-94C6-676434DD7EEE}" dt="2022-01-11T09:52:45.579" v="1"/>
        <pc:sldMkLst>
          <pc:docMk/>
          <pc:sldMk cId="1932028144" sldId="1225"/>
        </pc:sldMkLst>
      </pc:sldChg>
      <pc:sldChg chg="add del">
        <pc:chgData name="Ayush Kishore Srivastava" userId="dde09d3a-b264-4809-8cc5-aebcc210138a" providerId="ADAL" clId="{E49EAAA8-1F43-4684-94C6-676434DD7EEE}" dt="2022-01-25T18:55:30.797" v="24" actId="2696"/>
        <pc:sldMkLst>
          <pc:docMk/>
          <pc:sldMk cId="1782418284" sldId="12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21BCA-4C91-43F3-98D8-F2772F658C86}" type="datetimeFigureOut">
              <a:rPr lang="en-IN" smtClean="0"/>
              <a:t>26-01-2022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F906B-604A-4135-B077-5E070DC5860D}" type="slidenum">
              <a:rPr lang="en-IN" smtClean="0"/>
              <a:t>‹#›</a:t>
            </a:fld>
            <a:endParaRPr lang="en-IN"/>
          </a:p>
        </p:txBody>
      </p:sp>
    </p:spTree>
    <p:extLst>
      <p:ext uri="{BB962C8B-B14F-4D97-AF65-F5344CB8AC3E}">
        <p14:creationId xmlns:p14="http://schemas.microsoft.com/office/powerpoint/2010/main" val="190564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rgbClr val="FF0000"/>
                </a:solidFill>
                <a:latin typeface="Arial" pitchFamily="34" charset="0"/>
                <a:ea typeface="MS PGothic" panose="020B0600070205080204" pitchFamily="34" charset="-128"/>
                <a:cs typeface="+mn-cs"/>
              </a:rPr>
              <a:t>May add the MOH logo if required/requested by host country government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5F9EDA-F266-42C4-ACEE-B2F97896B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643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655DE05-5FD4-4FAA-8B5D-02F41F3B7EB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81E2EA0-527B-4974-9CF6-172DB53CC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6388" name="Slide Number Placeholder 3">
            <a:extLst>
              <a:ext uri="{FF2B5EF4-FFF2-40B4-BE49-F238E27FC236}">
                <a16:creationId xmlns:a16="http://schemas.microsoft.com/office/drawing/2014/main" id="{647F3704-37CB-4DE6-8D5C-F432E43AC9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A8CAC4-F2AC-41F8-A2C3-F99E9FC388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5F9EDA-F266-42C4-ACEE-B2F97896B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9002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CE274-A9F0-4625-97A9-ED7529B83C8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E8617-B8EB-49D7-96B4-A6C9DA6E3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78FBD5-F2F9-437D-94E3-6737A76C4CCF}"/>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A picture containing drawing&#10;&#10;Description generated with very high confidence">
            <a:extLst>
              <a:ext uri="{FF2B5EF4-FFF2-40B4-BE49-F238E27FC236}">
                <a16:creationId xmlns:a16="http://schemas.microsoft.com/office/drawing/2014/main" id="{96950530-DE10-41EA-B01B-1DE8EE8DF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084" y="5251450"/>
            <a:ext cx="198966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 close up of a sign&#10;&#10;Description generated with very high confidence">
            <a:extLst>
              <a:ext uri="{FF2B5EF4-FFF2-40B4-BE49-F238E27FC236}">
                <a16:creationId xmlns:a16="http://schemas.microsoft.com/office/drawing/2014/main" id="{ECA03FF2-B9B9-45C0-9985-FE9726605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9867" y="5249864"/>
            <a:ext cx="2133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24C21234-8744-40B6-A2D9-CA5907FBEC29}"/>
              </a:ext>
            </a:extLst>
          </p:cNvPr>
          <p:cNvSpPr>
            <a:spLocks noGrp="1"/>
          </p:cNvSpPr>
          <p:nvPr>
            <p:ph type="sldNum" sz="quarter" idx="12"/>
          </p:nvPr>
        </p:nvSpPr>
        <p:spPr/>
        <p:txBody>
          <a:bodyPr/>
          <a:lstStyle>
            <a:lvl1pPr>
              <a:defRPr/>
            </a:lvl1pPr>
          </a:lstStyle>
          <a:p>
            <a:fld id="{91875705-4EB7-4052-941D-FB671504DE81}" type="slidenum">
              <a:rPr lang="en-US" altLang="en-US"/>
              <a:pPr/>
              <a:t>‹#›</a:t>
            </a:fld>
            <a:endParaRPr lang="en-US" altLang="en-US"/>
          </a:p>
        </p:txBody>
      </p:sp>
    </p:spTree>
    <p:extLst>
      <p:ext uri="{BB962C8B-B14F-4D97-AF65-F5344CB8AC3E}">
        <p14:creationId xmlns:p14="http://schemas.microsoft.com/office/powerpoint/2010/main" val="13997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pPr>
              <a:defRPr/>
            </a:pPr>
            <a:fld id="{0846EC9B-4D38-445B-810E-16156BC74C04}" type="datetime1">
              <a:rPr lang="en-US"/>
              <a:pPr>
                <a:defRPr/>
              </a:pPr>
              <a:t>1/26/2022</a:t>
            </a:fld>
            <a:endParaRPr lang="en-US"/>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9F941C2A-6BAB-4279-B849-D6389F34E1CF}" type="slidenum">
              <a:rPr lang="en-US" altLang="en-US"/>
              <a:pPr/>
              <a:t>‹#›</a:t>
            </a:fld>
            <a:endParaRPr lang="en-US" altLang="en-US"/>
          </a:p>
        </p:txBody>
      </p:sp>
    </p:spTree>
    <p:extLst>
      <p:ext uri="{BB962C8B-B14F-4D97-AF65-F5344CB8AC3E}">
        <p14:creationId xmlns:p14="http://schemas.microsoft.com/office/powerpoint/2010/main" val="299660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17B0ED-9D25-494A-9879-2269D48D7443}"/>
              </a:ext>
            </a:extLst>
          </p:cNvPr>
          <p:cNvSpPr>
            <a:spLocks noGrp="1"/>
          </p:cNvSpPr>
          <p:nvPr>
            <p:ph type="ftr" sz="quarter" idx="10"/>
          </p:nvPr>
        </p:nvSpPr>
        <p:spPr/>
        <p:txBody>
          <a:bodyPr/>
          <a:lstStyle>
            <a:lvl1pPr>
              <a:defRPr>
                <a:solidFill>
                  <a:schemeClr val="tx1"/>
                </a:solidFill>
              </a:defRPr>
            </a:lvl1pPr>
          </a:lstStyle>
          <a:p>
            <a:pPr>
              <a:defRPr/>
            </a:pPr>
            <a:r>
              <a:rPr lang="en-US"/>
              <a:t>Reaching Impact, Saturation, and Epidemic Control (RISE)</a:t>
            </a:r>
          </a:p>
        </p:txBody>
      </p:sp>
    </p:spTree>
    <p:extLst>
      <p:ext uri="{BB962C8B-B14F-4D97-AF65-F5344CB8AC3E}">
        <p14:creationId xmlns:p14="http://schemas.microsoft.com/office/powerpoint/2010/main" val="140218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FCE274-A9F0-4625-97A9-ED7529B83C8C}"/>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B2E8617-B8EB-49D7-96B4-A6C9DA6E3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4678FBD5-F2F9-437D-94E3-6737A76C4CCF}"/>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2" descr="A picture containing drawing&#10;&#10;Description generated with very high confidence">
            <a:extLst>
              <a:ext uri="{FF2B5EF4-FFF2-40B4-BE49-F238E27FC236}">
                <a16:creationId xmlns:a16="http://schemas.microsoft.com/office/drawing/2014/main" id="{96950530-DE10-41EA-B01B-1DE8EE8DF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084" y="5251450"/>
            <a:ext cx="198966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 close up of a sign&#10;&#10;Description generated with very high confidence">
            <a:extLst>
              <a:ext uri="{FF2B5EF4-FFF2-40B4-BE49-F238E27FC236}">
                <a16:creationId xmlns:a16="http://schemas.microsoft.com/office/drawing/2014/main" id="{ECA03FF2-B9B9-45C0-9985-FE9726605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9867" y="5249864"/>
            <a:ext cx="21336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1" name="Slide Number Placeholder 5">
            <a:extLst>
              <a:ext uri="{FF2B5EF4-FFF2-40B4-BE49-F238E27FC236}">
                <a16:creationId xmlns:a16="http://schemas.microsoft.com/office/drawing/2014/main" id="{24C21234-8744-40B6-A2D9-CA5907FBEC29}"/>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129389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1019066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igher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DDF0D-AB9E-4926-946C-32BDC0E2A274}"/>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5" name="Rectangle 4">
            <a:extLst>
              <a:ext uri="{FF2B5EF4-FFF2-40B4-BE49-F238E27FC236}">
                <a16:creationId xmlns:a16="http://schemas.microsoft.com/office/drawing/2014/main" id="{2C9A599E-432C-4DFC-A1ED-029C85FCA214}"/>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E77387-1CD7-4AB4-9335-D5717C57F6EB}"/>
              </a:ext>
            </a:extLst>
          </p:cNvPr>
          <p:cNvCxnSpPr/>
          <p:nvPr/>
        </p:nvCxnSpPr>
        <p:spPr>
          <a:xfrm>
            <a:off x="1096433" y="1027113"/>
            <a:ext cx="9442451"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097280" y="286604"/>
            <a:ext cx="9440779" cy="707002"/>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9A89EB62-5AEB-488A-AA66-F75D21882AB4}"/>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408566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6352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1B2FE1A-2A5E-42DF-9479-EADA8D27A637}"/>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388291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8C7DE63D-F74C-47AD-956C-3BCA9E21DB1B}"/>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86518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7E6BCB-A9ED-4050-8CF4-BA02E15FFA6C}"/>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21F7E5F-CA1F-457B-9D7D-0A4B786D69C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BA3A2A8F-C19D-418B-8C1E-75A20C9EE157}"/>
              </a:ext>
            </a:extLst>
          </p:cNvPr>
          <p:cNvSpPr>
            <a:spLocks noGrp="1"/>
          </p:cNvSpPr>
          <p:nvPr>
            <p:ph type="sldNum" sz="quarter" idx="12"/>
          </p:nvPr>
        </p:nvSpPr>
        <p:spPr/>
        <p:txBody>
          <a:bodyPr/>
          <a:lstStyle>
            <a:lvl1pPr>
              <a:defRPr>
                <a:solidFill>
                  <a:schemeClr val="tx2"/>
                </a:solidFill>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1720430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41DE-7CAA-4670-AC05-433D2F250CEE}"/>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F05ABA4-B09C-45D7-AE77-58A5281041D0}"/>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6923EF0B-A821-49BA-8282-D225F57492F8}"/>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47838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66321C-66C4-4AB5-8AAB-9E319A371B0B}"/>
              </a:ext>
            </a:extLst>
          </p:cNvPr>
          <p:cNvSpPr>
            <a:spLocks noGrp="1"/>
          </p:cNvSpPr>
          <p:nvPr>
            <p:ph type="dt" sz="half" idx="10"/>
          </p:nvPr>
        </p:nvSpPr>
        <p:spPr/>
        <p:txBody>
          <a:bodyPr/>
          <a:lstStyle>
            <a:lvl1pPr>
              <a:defRPr/>
            </a:lvl1pPr>
          </a:lstStyle>
          <a:p>
            <a:fld id="{B3E2803C-19BE-4F25-9CDB-BCB3B451FF0E}" type="datetimeFigureOut">
              <a:rPr lang="en-IN" smtClean="0"/>
              <a:t>26-01-2022</a:t>
            </a:fld>
            <a:endParaRPr lang="en-IN"/>
          </a:p>
        </p:txBody>
      </p:sp>
      <p:sp>
        <p:nvSpPr>
          <p:cNvPr id="5" name="Footer Placeholder 4">
            <a:extLst>
              <a:ext uri="{FF2B5EF4-FFF2-40B4-BE49-F238E27FC236}">
                <a16:creationId xmlns:a16="http://schemas.microsoft.com/office/drawing/2014/main" id="{65914577-58DE-42B7-A2D4-DF2859164928}"/>
              </a:ext>
            </a:extLst>
          </p:cNvPr>
          <p:cNvSpPr>
            <a:spLocks noGrp="1"/>
          </p:cNvSpPr>
          <p:nvPr>
            <p:ph type="ftr" sz="quarter" idx="11"/>
          </p:nvPr>
        </p:nvSpPr>
        <p:spPr/>
        <p:txBody>
          <a:bodyPr/>
          <a:lstStyle>
            <a:lvl1pPr>
              <a:defRPr/>
            </a:lvl1pPr>
          </a:lstStyle>
          <a:p>
            <a:endParaRPr lang="en-IN"/>
          </a:p>
        </p:txBody>
      </p:sp>
      <p:sp>
        <p:nvSpPr>
          <p:cNvPr id="6" name="Slide Number Placeholder 5">
            <a:extLst>
              <a:ext uri="{FF2B5EF4-FFF2-40B4-BE49-F238E27FC236}">
                <a16:creationId xmlns:a16="http://schemas.microsoft.com/office/drawing/2014/main" id="{0B9C70C5-7B84-4C84-8A2D-F71E9F8D00C8}"/>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283290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fld id="{64D462C5-3F1D-49E6-BCE8-D7EE55007787}" type="slidenum">
              <a:rPr lang="en-US" altLang="en-US"/>
              <a:pPr/>
              <a:t>‹#›</a:t>
            </a:fld>
            <a:endParaRPr lang="en-US" altLang="en-US"/>
          </a:p>
        </p:txBody>
      </p:sp>
    </p:spTree>
    <p:extLst>
      <p:ext uri="{BB962C8B-B14F-4D97-AF65-F5344CB8AC3E}">
        <p14:creationId xmlns:p14="http://schemas.microsoft.com/office/powerpoint/2010/main" val="3205900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531FE-1D37-445D-A179-49A872A3AD47}"/>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AFDA3A4-CCD8-46EF-8D7D-B289A1C51368}"/>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069C21B-8511-49F2-8D87-FC77002513C5}"/>
              </a:ext>
            </a:extLst>
          </p:cNvPr>
          <p:cNvSpPr>
            <a:spLocks noGrp="1"/>
          </p:cNvSpPr>
          <p:nvPr>
            <p:ph type="dt" sz="half" idx="10"/>
          </p:nvPr>
        </p:nvSpPr>
        <p:spPr/>
        <p:txBody>
          <a:bodyPr/>
          <a:lstStyle>
            <a:lvl1pPr>
              <a:defRPr/>
            </a:lvl1pPr>
          </a:lstStyle>
          <a:p>
            <a:fld id="{B3E2803C-19BE-4F25-9CDB-BCB3B451FF0E}" type="datetimeFigureOut">
              <a:rPr lang="en-IN" smtClean="0"/>
              <a:t>26-01-2022</a:t>
            </a:fld>
            <a:endParaRPr lang="en-IN"/>
          </a:p>
        </p:txBody>
      </p:sp>
      <p:sp>
        <p:nvSpPr>
          <p:cNvPr id="7" name="Footer Placeholder 4">
            <a:extLst>
              <a:ext uri="{FF2B5EF4-FFF2-40B4-BE49-F238E27FC236}">
                <a16:creationId xmlns:a16="http://schemas.microsoft.com/office/drawing/2014/main" id="{4EB5476F-6325-4F32-9769-9830E92B8116}"/>
              </a:ext>
            </a:extLst>
          </p:cNvPr>
          <p:cNvSpPr>
            <a:spLocks noGrp="1"/>
          </p:cNvSpPr>
          <p:nvPr>
            <p:ph type="ftr" sz="quarter" idx="11"/>
          </p:nvPr>
        </p:nvSpPr>
        <p:spPr/>
        <p:txBody>
          <a:bodyPr/>
          <a:lstStyle>
            <a:lvl1pPr>
              <a:defRPr/>
            </a:lvl1pPr>
          </a:lstStyle>
          <a:p>
            <a:endParaRPr lang="en-IN"/>
          </a:p>
        </p:txBody>
      </p:sp>
      <p:sp>
        <p:nvSpPr>
          <p:cNvPr id="8" name="Slide Number Placeholder 5">
            <a:extLst>
              <a:ext uri="{FF2B5EF4-FFF2-40B4-BE49-F238E27FC236}">
                <a16:creationId xmlns:a16="http://schemas.microsoft.com/office/drawing/2014/main" id="{5ECFD5ED-3960-4826-800B-40919DE196D7}"/>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2159340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09926A-CACE-4D61-88B3-F36EBEA533EB}"/>
              </a:ext>
            </a:extLst>
          </p:cNvPr>
          <p:cNvSpPr>
            <a:spLocks noGrp="1"/>
          </p:cNvSpPr>
          <p:nvPr>
            <p:ph type="dt" sz="half" idx="10"/>
          </p:nvPr>
        </p:nvSpPr>
        <p:spPr/>
        <p:txBody>
          <a:bodyPr/>
          <a:lstStyle>
            <a:lvl1pPr>
              <a:defRPr/>
            </a:lvl1pPr>
          </a:lstStyle>
          <a:p>
            <a:fld id="{B3E2803C-19BE-4F25-9CDB-BCB3B451FF0E}" type="datetimeFigureOut">
              <a:rPr lang="en-IN" smtClean="0"/>
              <a:t>26-01-2022</a:t>
            </a:fld>
            <a:endParaRPr lang="en-IN"/>
          </a:p>
        </p:txBody>
      </p:sp>
      <p:sp>
        <p:nvSpPr>
          <p:cNvPr id="4" name="Footer Placeholder 4">
            <a:extLst>
              <a:ext uri="{FF2B5EF4-FFF2-40B4-BE49-F238E27FC236}">
                <a16:creationId xmlns:a16="http://schemas.microsoft.com/office/drawing/2014/main" id="{69FE0168-4467-458F-9302-0BF125133731}"/>
              </a:ext>
            </a:extLst>
          </p:cNvPr>
          <p:cNvSpPr>
            <a:spLocks noGrp="1"/>
          </p:cNvSpPr>
          <p:nvPr>
            <p:ph type="ftr" sz="quarter" idx="11"/>
          </p:nvPr>
        </p:nvSpPr>
        <p:spPr/>
        <p:txBody>
          <a:bodyPr/>
          <a:lstStyle>
            <a:lvl1pPr>
              <a:defRPr/>
            </a:lvl1pPr>
          </a:lstStyle>
          <a:p>
            <a:endParaRPr lang="en-IN"/>
          </a:p>
        </p:txBody>
      </p:sp>
      <p:sp>
        <p:nvSpPr>
          <p:cNvPr id="5" name="Slide Number Placeholder 5">
            <a:extLst>
              <a:ext uri="{FF2B5EF4-FFF2-40B4-BE49-F238E27FC236}">
                <a16:creationId xmlns:a16="http://schemas.microsoft.com/office/drawing/2014/main" id="{ADEC7BE4-5BF3-4A4F-B7CC-D98A32A54DF3}"/>
              </a:ext>
            </a:extLst>
          </p:cNvPr>
          <p:cNvSpPr>
            <a:spLocks noGrp="1"/>
          </p:cNvSpPr>
          <p:nvPr>
            <p:ph type="sldNum" sz="quarter" idx="12"/>
          </p:nvPr>
        </p:nvSpPr>
        <p:spPr/>
        <p:txBody>
          <a:bodyPr/>
          <a:lstStyle>
            <a:lvl1pPr>
              <a:defRPr/>
            </a:lvl1pPr>
          </a:lstStyle>
          <a:p>
            <a:fld id="{DC330869-876C-423D-86A5-C712B275DB4C}" type="slidenum">
              <a:rPr lang="en-IN" smtClean="0"/>
              <a:t>‹#›</a:t>
            </a:fld>
            <a:endParaRPr lang="en-IN"/>
          </a:p>
        </p:txBody>
      </p:sp>
    </p:spTree>
    <p:extLst>
      <p:ext uri="{BB962C8B-B14F-4D97-AF65-F5344CB8AC3E}">
        <p14:creationId xmlns:p14="http://schemas.microsoft.com/office/powerpoint/2010/main" val="378389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417B0ED-9D25-494A-9879-2269D48D7443}"/>
              </a:ext>
            </a:extLst>
          </p:cNvPr>
          <p:cNvSpPr>
            <a:spLocks noGrp="1"/>
          </p:cNvSpPr>
          <p:nvPr>
            <p:ph type="ftr" sz="quarter" idx="10"/>
          </p:nvPr>
        </p:nvSpPr>
        <p:spPr/>
        <p:txBody>
          <a:bodyPr/>
          <a:lstStyle>
            <a:lvl1pPr>
              <a:defRPr>
                <a:solidFill>
                  <a:schemeClr val="tx1"/>
                </a:solidFill>
              </a:defRPr>
            </a:lvl1pPr>
          </a:lstStyle>
          <a:p>
            <a:endParaRPr lang="en-IN"/>
          </a:p>
        </p:txBody>
      </p:sp>
    </p:spTree>
    <p:extLst>
      <p:ext uri="{BB962C8B-B14F-4D97-AF65-F5344CB8AC3E}">
        <p14:creationId xmlns:p14="http://schemas.microsoft.com/office/powerpoint/2010/main" val="201338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CEAB-CEBB-48B6-8307-D7DE560FADF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F00C9F-B2B2-403E-9ED5-523CE51BCB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258844-7765-43A8-873E-4006795A52F3}"/>
              </a:ext>
            </a:extLst>
          </p:cNvPr>
          <p:cNvSpPr>
            <a:spLocks noGrp="1"/>
          </p:cNvSpPr>
          <p:nvPr>
            <p:ph type="dt" sz="half" idx="10"/>
          </p:nvPr>
        </p:nvSpPr>
        <p:spPr/>
        <p:txBody>
          <a:bodyPr/>
          <a:lstStyle/>
          <a:p>
            <a:fld id="{B3E2803C-19BE-4F25-9CDB-BCB3B451FF0E}" type="datetimeFigureOut">
              <a:rPr lang="en-IN" smtClean="0"/>
              <a:t>26-01-2022</a:t>
            </a:fld>
            <a:endParaRPr lang="en-IN"/>
          </a:p>
        </p:txBody>
      </p:sp>
      <p:sp>
        <p:nvSpPr>
          <p:cNvPr id="5" name="Footer Placeholder 4">
            <a:extLst>
              <a:ext uri="{FF2B5EF4-FFF2-40B4-BE49-F238E27FC236}">
                <a16:creationId xmlns:a16="http://schemas.microsoft.com/office/drawing/2014/main" id="{6CFDE2E5-2AC2-400B-B431-7B88CABA96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FEC5E5-3A2F-40E0-8722-8DFAA2F9BCFD}"/>
              </a:ext>
            </a:extLst>
          </p:cNvPr>
          <p:cNvSpPr>
            <a:spLocks noGrp="1"/>
          </p:cNvSpPr>
          <p:nvPr>
            <p:ph type="sldNum" sz="quarter" idx="12"/>
          </p:nvPr>
        </p:nvSpPr>
        <p:spPr/>
        <p:txBody>
          <a:bodyPr/>
          <a:lstStyle/>
          <a:p>
            <a:fld id="{DC330869-876C-423D-86A5-C712B275DB4C}" type="slidenum">
              <a:rPr lang="en-IN" smtClean="0"/>
              <a:t>‹#›</a:t>
            </a:fld>
            <a:endParaRPr lang="en-IN"/>
          </a:p>
        </p:txBody>
      </p:sp>
    </p:spTree>
    <p:extLst>
      <p:ext uri="{BB962C8B-B14F-4D97-AF65-F5344CB8AC3E}">
        <p14:creationId xmlns:p14="http://schemas.microsoft.com/office/powerpoint/2010/main" val="808113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216B2-424E-409A-B9EE-B5F75740A373}"/>
              </a:ext>
            </a:extLst>
          </p:cNvPr>
          <p:cNvSpPr>
            <a:spLocks noGrp="1"/>
          </p:cNvSpPr>
          <p:nvPr>
            <p:ph type="dt" sz="half" idx="10"/>
          </p:nvPr>
        </p:nvSpPr>
        <p:spPr/>
        <p:txBody>
          <a:bodyPr/>
          <a:lstStyle/>
          <a:p>
            <a:fld id="{B3E2803C-19BE-4F25-9CDB-BCB3B451FF0E}" type="datetimeFigureOut">
              <a:rPr lang="en-IN" smtClean="0"/>
              <a:t>26-01-2022</a:t>
            </a:fld>
            <a:endParaRPr lang="en-IN"/>
          </a:p>
        </p:txBody>
      </p:sp>
      <p:sp>
        <p:nvSpPr>
          <p:cNvPr id="3" name="Footer Placeholder 2">
            <a:extLst>
              <a:ext uri="{FF2B5EF4-FFF2-40B4-BE49-F238E27FC236}">
                <a16:creationId xmlns:a16="http://schemas.microsoft.com/office/drawing/2014/main" id="{7BCBE52A-4A40-4ED5-BEEF-1E9D1D0BD01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7575003-0871-43DF-81F8-656A9FCF8C5E}"/>
              </a:ext>
            </a:extLst>
          </p:cNvPr>
          <p:cNvSpPr>
            <a:spLocks noGrp="1"/>
          </p:cNvSpPr>
          <p:nvPr>
            <p:ph type="sldNum" sz="quarter" idx="12"/>
          </p:nvPr>
        </p:nvSpPr>
        <p:spPr/>
        <p:txBody>
          <a:bodyPr/>
          <a:lstStyle/>
          <a:p>
            <a:fld id="{DC330869-876C-423D-86A5-C712B275DB4C}" type="slidenum">
              <a:rPr lang="en-IN" smtClean="0"/>
              <a:t>‹#›</a:t>
            </a:fld>
            <a:endParaRPr lang="en-IN"/>
          </a:p>
        </p:txBody>
      </p:sp>
    </p:spTree>
    <p:extLst>
      <p:ext uri="{BB962C8B-B14F-4D97-AF65-F5344CB8AC3E}">
        <p14:creationId xmlns:p14="http://schemas.microsoft.com/office/powerpoint/2010/main" val="67415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A11F-A9DF-4B83-AA1D-98050C29716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85ED624-3DA5-4A79-AAE2-E650943604AE}"/>
              </a:ext>
            </a:extLst>
          </p:cNvPr>
          <p:cNvSpPr>
            <a:spLocks noGrp="1"/>
          </p:cNvSpPr>
          <p:nvPr>
            <p:ph type="dt" sz="half" idx="10"/>
          </p:nvPr>
        </p:nvSpPr>
        <p:spPr/>
        <p:txBody>
          <a:bodyPr/>
          <a:lstStyle/>
          <a:p>
            <a:fld id="{B3E2803C-19BE-4F25-9CDB-BCB3B451FF0E}" type="datetimeFigureOut">
              <a:rPr lang="en-IN" smtClean="0"/>
              <a:t>26-01-2022</a:t>
            </a:fld>
            <a:endParaRPr lang="en-IN"/>
          </a:p>
        </p:txBody>
      </p:sp>
      <p:sp>
        <p:nvSpPr>
          <p:cNvPr id="4" name="Footer Placeholder 3">
            <a:extLst>
              <a:ext uri="{FF2B5EF4-FFF2-40B4-BE49-F238E27FC236}">
                <a16:creationId xmlns:a16="http://schemas.microsoft.com/office/drawing/2014/main" id="{7E4A19F1-A9B4-447D-8C6B-300CDDA29E1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EBB558F-594A-4D6B-8B4C-65D61A2D8EF6}"/>
              </a:ext>
            </a:extLst>
          </p:cNvPr>
          <p:cNvSpPr>
            <a:spLocks noGrp="1"/>
          </p:cNvSpPr>
          <p:nvPr>
            <p:ph type="sldNum" sz="quarter" idx="12"/>
          </p:nvPr>
        </p:nvSpPr>
        <p:spPr/>
        <p:txBody>
          <a:bodyPr/>
          <a:lstStyle/>
          <a:p>
            <a:fld id="{DC330869-876C-423D-86A5-C712B275DB4C}" type="slidenum">
              <a:rPr lang="en-IN" smtClean="0"/>
              <a:t>‹#›</a:t>
            </a:fld>
            <a:endParaRPr lang="en-IN"/>
          </a:p>
        </p:txBody>
      </p:sp>
    </p:spTree>
    <p:extLst>
      <p:ext uri="{BB962C8B-B14F-4D97-AF65-F5344CB8AC3E}">
        <p14:creationId xmlns:p14="http://schemas.microsoft.com/office/powerpoint/2010/main" val="246906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igher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DDF0D-AB9E-4926-946C-32BDC0E2A274}"/>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5" name="Rectangle 4">
            <a:extLst>
              <a:ext uri="{FF2B5EF4-FFF2-40B4-BE49-F238E27FC236}">
                <a16:creationId xmlns:a16="http://schemas.microsoft.com/office/drawing/2014/main" id="{2C9A599E-432C-4DFC-A1ED-029C85FCA214}"/>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7E77387-1CD7-4AB4-9335-D5717C57F6EB}"/>
              </a:ext>
            </a:extLst>
          </p:cNvPr>
          <p:cNvCxnSpPr/>
          <p:nvPr/>
        </p:nvCxnSpPr>
        <p:spPr>
          <a:xfrm>
            <a:off x="1096433" y="1027113"/>
            <a:ext cx="9442451" cy="0"/>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3"/>
          <p:cNvSpPr>
            <a:spLocks noGrp="1"/>
          </p:cNvSpPr>
          <p:nvPr>
            <p:ph sz="half" idx="2"/>
          </p:nvPr>
        </p:nvSpPr>
        <p:spPr>
          <a:xfrm>
            <a:off x="1244139" y="2037126"/>
            <a:ext cx="8656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097280" y="286604"/>
            <a:ext cx="9440779" cy="707002"/>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9A89EB62-5AEB-488A-AA66-F75D21882AB4}"/>
              </a:ext>
            </a:extLst>
          </p:cNvPr>
          <p:cNvSpPr>
            <a:spLocks noGrp="1"/>
          </p:cNvSpPr>
          <p:nvPr>
            <p:ph type="sldNum" sz="quarter" idx="12"/>
          </p:nvPr>
        </p:nvSpPr>
        <p:spPr/>
        <p:txBody>
          <a:bodyPr/>
          <a:lstStyle>
            <a:lvl1pPr>
              <a:defRPr/>
            </a:lvl1pPr>
          </a:lstStyle>
          <a:p>
            <a:fld id="{93499085-2CFE-4487-B1C9-7205B032ABA1}" type="slidenum">
              <a:rPr lang="en-US" altLang="en-US"/>
              <a:pPr/>
              <a:t>‹#›</a:t>
            </a:fld>
            <a:endParaRPr lang="en-US" altLang="en-US"/>
          </a:p>
        </p:txBody>
      </p:sp>
    </p:spTree>
    <p:extLst>
      <p:ext uri="{BB962C8B-B14F-4D97-AF65-F5344CB8AC3E}">
        <p14:creationId xmlns:p14="http://schemas.microsoft.com/office/powerpoint/2010/main" val="411733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63526"/>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1B2FE1A-2A5E-42DF-9479-EADA8D27A637}"/>
              </a:ext>
            </a:extLst>
          </p:cNvPr>
          <p:cNvSpPr>
            <a:spLocks noGrp="1"/>
          </p:cNvSpPr>
          <p:nvPr>
            <p:ph type="sldNum" sz="quarter" idx="12"/>
          </p:nvPr>
        </p:nvSpPr>
        <p:spPr/>
        <p:txBody>
          <a:bodyPr/>
          <a:lstStyle>
            <a:lvl1pPr>
              <a:defRPr/>
            </a:lvl1pPr>
          </a:lstStyle>
          <a:p>
            <a:fld id="{69B92879-FB93-48B0-A498-33A0AC062574}" type="slidenum">
              <a:rPr lang="en-US" altLang="en-US"/>
              <a:pPr/>
              <a:t>‹#›</a:t>
            </a:fld>
            <a:endParaRPr lang="en-US" altLang="en-US"/>
          </a:p>
        </p:txBody>
      </p:sp>
    </p:spTree>
    <p:extLst>
      <p:ext uri="{BB962C8B-B14F-4D97-AF65-F5344CB8AC3E}">
        <p14:creationId xmlns:p14="http://schemas.microsoft.com/office/powerpoint/2010/main" val="306181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8C7DE63D-F74C-47AD-956C-3BCA9E21DB1B}"/>
              </a:ext>
            </a:extLst>
          </p:cNvPr>
          <p:cNvSpPr>
            <a:spLocks noGrp="1"/>
          </p:cNvSpPr>
          <p:nvPr>
            <p:ph type="sldNum" sz="quarter" idx="12"/>
          </p:nvPr>
        </p:nvSpPr>
        <p:spPr/>
        <p:txBody>
          <a:bodyPr/>
          <a:lstStyle>
            <a:lvl1pPr>
              <a:defRPr/>
            </a:lvl1pPr>
          </a:lstStyle>
          <a:p>
            <a:fld id="{4724C2EF-B2AB-4DC8-BC35-A47F52399D93}" type="slidenum">
              <a:rPr lang="en-US" altLang="en-US"/>
              <a:pPr/>
              <a:t>‹#›</a:t>
            </a:fld>
            <a:endParaRPr lang="en-US" altLang="en-US"/>
          </a:p>
        </p:txBody>
      </p:sp>
    </p:spTree>
    <p:extLst>
      <p:ext uri="{BB962C8B-B14F-4D97-AF65-F5344CB8AC3E}">
        <p14:creationId xmlns:p14="http://schemas.microsoft.com/office/powerpoint/2010/main" val="43846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7E6BCB-A9ED-4050-8CF4-BA02E15FFA6C}"/>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21F7E5F-CA1F-457B-9D7D-0A4B786D69C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BA3A2A8F-C19D-418B-8C1E-75A20C9EE157}"/>
              </a:ext>
            </a:extLst>
          </p:cNvPr>
          <p:cNvSpPr>
            <a:spLocks noGrp="1"/>
          </p:cNvSpPr>
          <p:nvPr>
            <p:ph type="sldNum" sz="quarter" idx="12"/>
          </p:nvPr>
        </p:nvSpPr>
        <p:spPr/>
        <p:txBody>
          <a:bodyPr/>
          <a:lstStyle>
            <a:lvl1pPr>
              <a:defRPr>
                <a:solidFill>
                  <a:schemeClr val="tx2"/>
                </a:solidFill>
              </a:defRPr>
            </a:lvl1pPr>
          </a:lstStyle>
          <a:p>
            <a:fld id="{5C8AF9E4-5A90-4ABD-937D-370850A7384D}" type="slidenum">
              <a:rPr lang="en-US" altLang="en-US"/>
              <a:pPr/>
              <a:t>‹#›</a:t>
            </a:fld>
            <a:endParaRPr lang="en-US" altLang="en-US"/>
          </a:p>
        </p:txBody>
      </p:sp>
    </p:spTree>
    <p:extLst>
      <p:ext uri="{BB962C8B-B14F-4D97-AF65-F5344CB8AC3E}">
        <p14:creationId xmlns:p14="http://schemas.microsoft.com/office/powerpoint/2010/main" val="416684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41DE-7CAA-4670-AC05-433D2F250CEE}"/>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4F05ABA4-B09C-45D7-AE77-58A5281041D0}"/>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Slide Number Placeholder 6">
            <a:extLst>
              <a:ext uri="{FF2B5EF4-FFF2-40B4-BE49-F238E27FC236}">
                <a16:creationId xmlns:a16="http://schemas.microsoft.com/office/drawing/2014/main" id="{6923EF0B-A821-49BA-8282-D225F57492F8}"/>
              </a:ext>
            </a:extLst>
          </p:cNvPr>
          <p:cNvSpPr>
            <a:spLocks noGrp="1"/>
          </p:cNvSpPr>
          <p:nvPr>
            <p:ph type="sldNum" sz="quarter" idx="12"/>
          </p:nvPr>
        </p:nvSpPr>
        <p:spPr/>
        <p:txBody>
          <a:bodyPr/>
          <a:lstStyle>
            <a:lvl1pPr>
              <a:defRPr/>
            </a:lvl1pPr>
          </a:lstStyle>
          <a:p>
            <a:fld id="{0D6F1A79-377C-490C-A83F-BDEB841F6595}" type="slidenum">
              <a:rPr lang="en-US" altLang="en-US"/>
              <a:pPr/>
              <a:t>‹#›</a:t>
            </a:fld>
            <a:endParaRPr lang="en-US" altLang="en-US"/>
          </a:p>
        </p:txBody>
      </p:sp>
    </p:spTree>
    <p:extLst>
      <p:ext uri="{BB962C8B-B14F-4D97-AF65-F5344CB8AC3E}">
        <p14:creationId xmlns:p14="http://schemas.microsoft.com/office/powerpoint/2010/main" val="255899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66321C-66C4-4AB5-8AAB-9E319A371B0B}"/>
              </a:ext>
            </a:extLst>
          </p:cNvPr>
          <p:cNvSpPr>
            <a:spLocks noGrp="1"/>
          </p:cNvSpPr>
          <p:nvPr>
            <p:ph type="dt" sz="half" idx="10"/>
          </p:nvPr>
        </p:nvSpPr>
        <p:spPr/>
        <p:txBody>
          <a:bodyPr/>
          <a:lstStyle>
            <a:lvl1pPr>
              <a:defRPr/>
            </a:lvl1pPr>
          </a:lstStyle>
          <a:p>
            <a:pPr>
              <a:defRPr/>
            </a:pPr>
            <a:fld id="{9833B55E-D0FA-4C46-9BF4-5D095C47E04B}" type="datetime1">
              <a:rPr lang="en-US"/>
              <a:pPr>
                <a:defRPr/>
              </a:pPr>
              <a:t>1/26/2022</a:t>
            </a:fld>
            <a:endParaRPr lang="en-US"/>
          </a:p>
        </p:txBody>
      </p:sp>
      <p:sp>
        <p:nvSpPr>
          <p:cNvPr id="5" name="Footer Placeholder 4">
            <a:extLst>
              <a:ext uri="{FF2B5EF4-FFF2-40B4-BE49-F238E27FC236}">
                <a16:creationId xmlns:a16="http://schemas.microsoft.com/office/drawing/2014/main" id="{65914577-58DE-42B7-A2D4-DF2859164928}"/>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0B9C70C5-7B84-4C84-8A2D-F71E9F8D00C8}"/>
              </a:ext>
            </a:extLst>
          </p:cNvPr>
          <p:cNvSpPr>
            <a:spLocks noGrp="1"/>
          </p:cNvSpPr>
          <p:nvPr>
            <p:ph type="sldNum" sz="quarter" idx="12"/>
          </p:nvPr>
        </p:nvSpPr>
        <p:spPr/>
        <p:txBody>
          <a:bodyPr/>
          <a:lstStyle>
            <a:lvl1pPr>
              <a:defRPr/>
            </a:lvl1pPr>
          </a:lstStyle>
          <a:p>
            <a:fld id="{AA04F2C4-EBE5-41A3-99D4-D15F2522DBC8}" type="slidenum">
              <a:rPr lang="en-US" altLang="en-US"/>
              <a:pPr/>
              <a:t>‹#›</a:t>
            </a:fld>
            <a:endParaRPr lang="en-US" altLang="en-US"/>
          </a:p>
        </p:txBody>
      </p:sp>
    </p:spTree>
    <p:extLst>
      <p:ext uri="{BB962C8B-B14F-4D97-AF65-F5344CB8AC3E}">
        <p14:creationId xmlns:p14="http://schemas.microsoft.com/office/powerpoint/2010/main" val="388894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531FE-1D37-445D-A179-49A872A3AD47}"/>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AFDA3A4-CCD8-46EF-8D7D-B289A1C51368}"/>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069C21B-8511-49F2-8D87-FC77002513C5}"/>
              </a:ext>
            </a:extLst>
          </p:cNvPr>
          <p:cNvSpPr>
            <a:spLocks noGrp="1"/>
          </p:cNvSpPr>
          <p:nvPr>
            <p:ph type="dt" sz="half" idx="10"/>
          </p:nvPr>
        </p:nvSpPr>
        <p:spPr/>
        <p:txBody>
          <a:bodyPr/>
          <a:lstStyle>
            <a:lvl1pPr>
              <a:defRPr/>
            </a:lvl1pPr>
          </a:lstStyle>
          <a:p>
            <a:pPr>
              <a:defRPr/>
            </a:pPr>
            <a:fld id="{0BCC588E-2D21-42C1-8956-C11296CA81F5}" type="datetime1">
              <a:rPr lang="en-US"/>
              <a:pPr>
                <a:defRPr/>
              </a:pPr>
              <a:t>1/26/2022</a:t>
            </a:fld>
            <a:endParaRPr lang="en-US"/>
          </a:p>
        </p:txBody>
      </p:sp>
      <p:sp>
        <p:nvSpPr>
          <p:cNvPr id="7" name="Footer Placeholder 4">
            <a:extLst>
              <a:ext uri="{FF2B5EF4-FFF2-40B4-BE49-F238E27FC236}">
                <a16:creationId xmlns:a16="http://schemas.microsoft.com/office/drawing/2014/main" id="{4EB5476F-6325-4F32-9769-9830E92B8116}"/>
              </a:ext>
            </a:extLst>
          </p:cNvPr>
          <p:cNvSpPr>
            <a:spLocks noGrp="1"/>
          </p:cNvSpPr>
          <p:nvPr>
            <p:ph type="ftr" sz="quarter" idx="11"/>
          </p:nvPr>
        </p:nvSpPr>
        <p:spPr/>
        <p:txBody>
          <a:bodyPr/>
          <a:lstStyle>
            <a:lvl1pPr>
              <a:defRPr/>
            </a:lvl1pPr>
          </a:lstStyle>
          <a:p>
            <a:pPr>
              <a:defRPr/>
            </a:pPr>
            <a:r>
              <a:rPr lang="en-US"/>
              <a:t>Reaching Impact, Saturation, and Epidemic Control (RISE)</a:t>
            </a:r>
          </a:p>
        </p:txBody>
      </p:sp>
      <p:sp>
        <p:nvSpPr>
          <p:cNvPr id="8" name="Slide Number Placeholder 5">
            <a:extLst>
              <a:ext uri="{FF2B5EF4-FFF2-40B4-BE49-F238E27FC236}">
                <a16:creationId xmlns:a16="http://schemas.microsoft.com/office/drawing/2014/main" id="{5ECFD5ED-3960-4826-800B-40919DE196D7}"/>
              </a:ext>
            </a:extLst>
          </p:cNvPr>
          <p:cNvSpPr>
            <a:spLocks noGrp="1"/>
          </p:cNvSpPr>
          <p:nvPr>
            <p:ph type="sldNum" sz="quarter" idx="12"/>
          </p:nvPr>
        </p:nvSpPr>
        <p:spPr/>
        <p:txBody>
          <a:bodyPr/>
          <a:lstStyle>
            <a:lvl1pPr>
              <a:defRPr/>
            </a:lvl1pPr>
          </a:lstStyle>
          <a:p>
            <a:fld id="{80A71C80-4140-4CF8-93BF-84BBD1FE09E5}" type="slidenum">
              <a:rPr lang="en-US" altLang="en-US"/>
              <a:pPr/>
              <a:t>‹#›</a:t>
            </a:fld>
            <a:endParaRPr lang="en-US" altLang="en-US"/>
          </a:p>
        </p:txBody>
      </p:sp>
    </p:spTree>
    <p:extLst>
      <p:ext uri="{BB962C8B-B14F-4D97-AF65-F5344CB8AC3E}">
        <p14:creationId xmlns:p14="http://schemas.microsoft.com/office/powerpoint/2010/main" val="222288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675">
                <a:solidFill>
                  <a:srgbClr val="FFFFFF"/>
                </a:solidFill>
              </a:defRPr>
            </a:lvl1pPr>
          </a:lstStyle>
          <a:p>
            <a:pPr>
              <a:defRPr/>
            </a:pPr>
            <a:fld id="{7998CB1D-5B25-49BE-BA87-B7C0C85D5B87}" type="datetime1">
              <a:rPr lang="en-US"/>
              <a:pPr>
                <a:defRPr/>
              </a:pPr>
              <a:t>1/26/2022</a:t>
            </a:fld>
            <a:endParaRPr lang="en-US"/>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675" cap="none" baseline="0">
                <a:solidFill>
                  <a:srgbClr val="FFFFFF"/>
                </a:solidFill>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8C08E338-08F7-4E01-BA68-085849FBC9B9}" type="slidenum">
              <a:rPr lang="en-US" altLang="en-US"/>
              <a:pPr/>
              <a:t>‹#›</a:t>
            </a:fld>
            <a:endParaRPr lang="en-US" altLang="en-US"/>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2639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a:defRPr sz="675">
                <a:solidFill>
                  <a:srgbClr val="FFFFFF"/>
                </a:solidFill>
              </a:defRPr>
            </a:lvl1pPr>
          </a:lstStyle>
          <a:p>
            <a:pPr>
              <a:defRPr/>
            </a:pPr>
            <a:fld id="{7998CB1D-5B25-49BE-BA87-B7C0C85D5B87}" type="datetime1">
              <a:rPr lang="en-US" smtClean="0"/>
              <a:pPr>
                <a:defRPr/>
              </a:pPr>
              <a:t>1/26/2022</a:t>
            </a:fld>
            <a:endParaRPr lang="en-US"/>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a:defRPr sz="675" cap="none" baseline="0">
                <a:solidFill>
                  <a:srgbClr val="FFFFFF"/>
                </a:solidFill>
              </a:defRPr>
            </a:lvl1pPr>
          </a:lstStyle>
          <a:p>
            <a:pPr>
              <a:defRPr/>
            </a:pPr>
            <a:r>
              <a:rPr lang="en-US"/>
              <a:t>Reaching Impact, Saturation, and Epidemic Control (RISE)</a:t>
            </a:r>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a:defRPr sz="700">
                <a:solidFill>
                  <a:srgbClr val="FFFFFF"/>
                </a:solidFill>
              </a:defRPr>
            </a:lvl1pPr>
          </a:lstStyle>
          <a:p>
            <a:fld id="{8C08E338-08F7-4E01-BA68-085849FBC9B9}" type="slidenum">
              <a:rPr lang="en-US" altLang="en-US" smtClean="0"/>
              <a:pPr/>
              <a:t>‹#›</a:t>
            </a:fld>
            <a:endParaRPr lang="en-US" altLang="en-US"/>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0625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sldNum="0" hdr="0" dt="0"/>
  <p:txStyles>
    <p:title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8263" indent="-68263" algn="l" defTabSz="685800"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7338"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300" kern="1200">
          <a:solidFill>
            <a:srgbClr val="404040"/>
          </a:solidFill>
          <a:latin typeface="+mn-lt"/>
          <a:ea typeface="+mn-ea"/>
          <a:cs typeface="+mn-cs"/>
        </a:defRPr>
      </a:lvl2pPr>
      <a:lvl3pPr marL="423863"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3pPr>
      <a:lvl4pPr marL="561975"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4pPr>
      <a:lvl5pPr marL="698500" indent="-136525" algn="l" defTabSz="685800" rtl="0" eaLnBrk="0" fontAlgn="base" hangingPunct="0">
        <a:lnSpc>
          <a:spcPct val="90000"/>
        </a:lnSpc>
        <a:spcBef>
          <a:spcPts val="150"/>
        </a:spcBef>
        <a:spcAft>
          <a:spcPts val="300"/>
        </a:spcAft>
        <a:buClr>
          <a:schemeClr val="accent1"/>
        </a:buClr>
        <a:buFont typeface="Calibri" panose="020F0502020204030204" pitchFamily="34" charset="0"/>
        <a:buChar char="◦"/>
        <a:defRPr sz="100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5.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5.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5.xml"/><Relationship Id="rId1" Type="http://schemas.openxmlformats.org/officeDocument/2006/relationships/themeOverride" Target="../theme/themeOverride1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5.xml"/><Relationship Id="rId1" Type="http://schemas.openxmlformats.org/officeDocument/2006/relationships/themeOverride" Target="../theme/themeOverride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5.xml"/><Relationship Id="rId1" Type="http://schemas.openxmlformats.org/officeDocument/2006/relationships/themeOverride" Target="../theme/themeOverride21.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5.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3.xml"/><Relationship Id="rId1" Type="http://schemas.openxmlformats.org/officeDocument/2006/relationships/themeOverride" Target="../theme/themeOverride24.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5.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5.xml"/><Relationship Id="rId1" Type="http://schemas.openxmlformats.org/officeDocument/2006/relationships/themeOverride" Target="../theme/themeOverride26.xml"/><Relationship Id="rId5" Type="http://schemas.openxmlformats.org/officeDocument/2006/relationships/image" Target="../media/image2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15.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24.xml"/><Relationship Id="rId1" Type="http://schemas.openxmlformats.org/officeDocument/2006/relationships/themeOverride" Target="../theme/themeOverride29.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5.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15.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5.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4.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4.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3.xml"/><Relationship Id="rId1" Type="http://schemas.openxmlformats.org/officeDocument/2006/relationships/themeOverride" Target="../theme/themeOverride3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3.xml"/><Relationship Id="rId1" Type="http://schemas.openxmlformats.org/officeDocument/2006/relationships/themeOverride" Target="../theme/themeOverride38.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3.xml"/><Relationship Id="rId1" Type="http://schemas.openxmlformats.org/officeDocument/2006/relationships/themeOverride" Target="../theme/themeOverr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3.xml"/><Relationship Id="rId1" Type="http://schemas.openxmlformats.org/officeDocument/2006/relationships/themeOverride" Target="../theme/themeOverride4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5.xml"/><Relationship Id="rId1" Type="http://schemas.openxmlformats.org/officeDocument/2006/relationships/themeOverride" Target="../theme/themeOverride4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4.xml"/><Relationship Id="rId1" Type="http://schemas.openxmlformats.org/officeDocument/2006/relationships/themeOverride" Target="../theme/themeOverride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6D92-6BF8-4FA8-8021-DB872EA7C895}"/>
              </a:ext>
            </a:extLst>
          </p:cNvPr>
          <p:cNvSpPr>
            <a:spLocks noGrp="1"/>
          </p:cNvSpPr>
          <p:nvPr>
            <p:ph type="title"/>
          </p:nvPr>
        </p:nvSpPr>
        <p:spPr>
          <a:xfrm>
            <a:off x="2401888" y="476250"/>
            <a:ext cx="7543800" cy="3716338"/>
          </a:xfrm>
        </p:spPr>
        <p:txBody>
          <a:bodyPr>
            <a:normAutofit/>
          </a:bodyPr>
          <a:lstStyle/>
          <a:p>
            <a:pPr algn="ctr" eaLnBrk="1" hangingPunct="1">
              <a:defRPr/>
            </a:pPr>
            <a:r>
              <a:rPr lang="en-US" sz="4400" dirty="0">
                <a:solidFill>
                  <a:schemeClr val="tx1"/>
                </a:solidFill>
                <a:latin typeface="+mn-lt"/>
              </a:rPr>
              <a:t>Reaching Impact, Saturation, and Epidemic Control (RISE): </a:t>
            </a:r>
            <a:br>
              <a:rPr lang="en-US" sz="3600" dirty="0">
                <a:solidFill>
                  <a:schemeClr val="tx1"/>
                </a:solidFill>
                <a:latin typeface="+mn-lt"/>
              </a:rPr>
            </a:br>
            <a:br>
              <a:rPr lang="en-US" sz="3600" dirty="0">
                <a:solidFill>
                  <a:schemeClr val="tx1"/>
                </a:solidFill>
                <a:latin typeface="+mn-lt"/>
              </a:rPr>
            </a:br>
            <a:r>
              <a:rPr lang="en-US" sz="4400" b="1" dirty="0">
                <a:solidFill>
                  <a:schemeClr val="tx1"/>
                </a:solidFill>
                <a:latin typeface="+mn-lt"/>
              </a:rPr>
              <a:t>POCUS in COVID-19</a:t>
            </a:r>
            <a:br>
              <a:rPr lang="en-US" sz="3600" dirty="0">
                <a:solidFill>
                  <a:schemeClr val="tx1"/>
                </a:solidFill>
                <a:latin typeface="+mn-lt"/>
              </a:rPr>
            </a:br>
            <a:endParaRPr lang="en-US" sz="3600" dirty="0">
              <a:latin typeface="+mn-lt"/>
            </a:endParaRPr>
          </a:p>
        </p:txBody>
      </p:sp>
      <p:pic>
        <p:nvPicPr>
          <p:cNvPr id="12292" name="Picture 5" descr="C:\Users\kbrickson\OneDrive - Jhpiego\TMEC Initial Files\Branding and Marking Plan\BMP\USAID logo.png">
            <a:extLst>
              <a:ext uri="{FF2B5EF4-FFF2-40B4-BE49-F238E27FC236}">
                <a16:creationId xmlns:a16="http://schemas.microsoft.com/office/drawing/2014/main" id="{7D490B15-3603-4826-83E6-B7D494F77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842" b="12616"/>
          <a:stretch>
            <a:fillRect/>
          </a:stretch>
        </p:blipFill>
        <p:spPr bwMode="auto">
          <a:xfrm>
            <a:off x="3249353" y="5193030"/>
            <a:ext cx="283972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A drawing of a face&#10;&#10;Description automatically generated">
            <a:extLst>
              <a:ext uri="{FF2B5EF4-FFF2-40B4-BE49-F238E27FC236}">
                <a16:creationId xmlns:a16="http://schemas.microsoft.com/office/drawing/2014/main" id="{7D36A2DB-04A6-49B9-8C55-AF80B7AE1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840" y="5410200"/>
            <a:ext cx="1280160" cy="72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49FD-E533-456F-9A0B-33DDE4B99060}"/>
              </a:ext>
            </a:extLst>
          </p:cNvPr>
          <p:cNvSpPr>
            <a:spLocks noGrp="1"/>
          </p:cNvSpPr>
          <p:nvPr>
            <p:ph type="title"/>
          </p:nvPr>
        </p:nvSpPr>
        <p:spPr>
          <a:xfrm>
            <a:off x="838200" y="365125"/>
            <a:ext cx="10515600" cy="1209151"/>
          </a:xfrm>
        </p:spPr>
        <p:txBody>
          <a:bodyPr>
            <a:normAutofit/>
          </a:bodyPr>
          <a:lstStyle/>
          <a:p>
            <a:r>
              <a:rPr lang="en-US" sz="4000" dirty="0"/>
              <a:t>Lung Signs (Cont.)</a:t>
            </a:r>
            <a:endParaRPr lang="en-IN" sz="4000" dirty="0"/>
          </a:p>
        </p:txBody>
      </p:sp>
      <p:sp>
        <p:nvSpPr>
          <p:cNvPr id="3" name="Content Placeholder 2">
            <a:extLst>
              <a:ext uri="{FF2B5EF4-FFF2-40B4-BE49-F238E27FC236}">
                <a16:creationId xmlns:a16="http://schemas.microsoft.com/office/drawing/2014/main" id="{0D7CEBEC-4EA4-48D5-8268-8AE35C2591E9}"/>
              </a:ext>
            </a:extLst>
          </p:cNvPr>
          <p:cNvSpPr>
            <a:spLocks noGrp="1"/>
          </p:cNvSpPr>
          <p:nvPr>
            <p:ph sz="half" idx="1"/>
          </p:nvPr>
        </p:nvSpPr>
        <p:spPr/>
        <p:txBody>
          <a:bodyPr/>
          <a:lstStyle/>
          <a:p>
            <a:r>
              <a:rPr lang="en-US" sz="2400" dirty="0"/>
              <a:t>Lung sliding (Normal)</a:t>
            </a:r>
          </a:p>
          <a:p>
            <a:pPr marL="0" indent="0">
              <a:buNone/>
            </a:pPr>
            <a:endParaRPr lang="en-US" sz="2400" dirty="0"/>
          </a:p>
          <a:p>
            <a:pPr lvl="1"/>
            <a:r>
              <a:rPr lang="en-US" sz="2000" dirty="0"/>
              <a:t>Movement of the Pleura with breathing will generate the “</a:t>
            </a:r>
            <a:r>
              <a:rPr lang="en-US" sz="2000" b="1" dirty="0"/>
              <a:t> Lung Sliding</a:t>
            </a:r>
            <a:r>
              <a:rPr lang="en-US" sz="2000" dirty="0"/>
              <a:t>” sign</a:t>
            </a:r>
          </a:p>
          <a:p>
            <a:pPr marL="457200" lvl="1" indent="0">
              <a:buNone/>
            </a:pPr>
            <a:endParaRPr lang="en-US" sz="2000" dirty="0"/>
          </a:p>
          <a:p>
            <a:pPr lvl="1"/>
            <a:r>
              <a:rPr lang="en-US" sz="2000" dirty="0"/>
              <a:t>Also called as the marching ant sign.</a:t>
            </a:r>
          </a:p>
          <a:p>
            <a:pPr lvl="1"/>
            <a:endParaRPr lang="en-IN" dirty="0"/>
          </a:p>
        </p:txBody>
      </p:sp>
      <p:sp>
        <p:nvSpPr>
          <p:cNvPr id="4" name="Content Placeholder 3">
            <a:extLst>
              <a:ext uri="{FF2B5EF4-FFF2-40B4-BE49-F238E27FC236}">
                <a16:creationId xmlns:a16="http://schemas.microsoft.com/office/drawing/2014/main" id="{7E0D2EBE-F0D4-465F-9FDE-B76A515C056A}"/>
              </a:ext>
            </a:extLst>
          </p:cNvPr>
          <p:cNvSpPr>
            <a:spLocks noGrp="1"/>
          </p:cNvSpPr>
          <p:nvPr>
            <p:ph sz="half" idx="2"/>
          </p:nvPr>
        </p:nvSpPr>
        <p:spPr/>
        <p:txBody>
          <a:bodyPr/>
          <a:lstStyle/>
          <a:p>
            <a:endParaRPr lang="en-IN"/>
          </a:p>
        </p:txBody>
      </p:sp>
      <p:pic>
        <p:nvPicPr>
          <p:cNvPr id="5" name="object 6">
            <a:extLst>
              <a:ext uri="{FF2B5EF4-FFF2-40B4-BE49-F238E27FC236}">
                <a16:creationId xmlns:a16="http://schemas.microsoft.com/office/drawing/2014/main" id="{0A1C3165-570D-436F-AAAB-990871A6FE53}"/>
              </a:ext>
            </a:extLst>
          </p:cNvPr>
          <p:cNvPicPr/>
          <p:nvPr/>
        </p:nvPicPr>
        <p:blipFill>
          <a:blip r:embed="rId3" cstate="print"/>
          <a:stretch>
            <a:fillRect/>
          </a:stretch>
        </p:blipFill>
        <p:spPr>
          <a:xfrm>
            <a:off x="6172200" y="1825625"/>
            <a:ext cx="5047267" cy="4351338"/>
          </a:xfrm>
          <a:prstGeom prst="rect">
            <a:avLst/>
          </a:prstGeom>
        </p:spPr>
      </p:pic>
    </p:spTree>
    <p:extLst>
      <p:ext uri="{BB962C8B-B14F-4D97-AF65-F5344CB8AC3E}">
        <p14:creationId xmlns:p14="http://schemas.microsoft.com/office/powerpoint/2010/main" val="410553124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3B7C4-6D69-491C-ABE3-125FEA87F57C}"/>
              </a:ext>
            </a:extLst>
          </p:cNvPr>
          <p:cNvSpPr>
            <a:spLocks noGrp="1"/>
          </p:cNvSpPr>
          <p:nvPr>
            <p:ph type="title"/>
          </p:nvPr>
        </p:nvSpPr>
        <p:spPr/>
        <p:txBody>
          <a:bodyPr>
            <a:normAutofit/>
          </a:bodyPr>
          <a:lstStyle/>
          <a:p>
            <a:r>
              <a:rPr lang="en-IN" sz="4000" dirty="0">
                <a:cs typeface="Arial"/>
              </a:rPr>
              <a:t>Lung signs</a:t>
            </a:r>
            <a:r>
              <a:rPr lang="en-IN" sz="4000" spc="-75" dirty="0">
                <a:cs typeface="Arial"/>
              </a:rPr>
              <a:t> </a:t>
            </a:r>
            <a:r>
              <a:rPr lang="en-IN" sz="4000" spc="-5" dirty="0">
                <a:cs typeface="Arial"/>
              </a:rPr>
              <a:t>(cont.)</a:t>
            </a:r>
            <a:endParaRPr lang="en-IN" sz="4000" dirty="0"/>
          </a:p>
        </p:txBody>
      </p:sp>
      <p:sp>
        <p:nvSpPr>
          <p:cNvPr id="5" name="Content Placeholder 4">
            <a:extLst>
              <a:ext uri="{FF2B5EF4-FFF2-40B4-BE49-F238E27FC236}">
                <a16:creationId xmlns:a16="http://schemas.microsoft.com/office/drawing/2014/main" id="{1911E9D3-D428-49B9-B1E3-C80B589227A3}"/>
              </a:ext>
            </a:extLst>
          </p:cNvPr>
          <p:cNvSpPr>
            <a:spLocks noGrp="1"/>
          </p:cNvSpPr>
          <p:nvPr>
            <p:ph sz="half" idx="1"/>
          </p:nvPr>
        </p:nvSpPr>
        <p:spPr/>
        <p:txBody>
          <a:bodyPr>
            <a:normAutofit/>
          </a:bodyPr>
          <a:lstStyle/>
          <a:p>
            <a:pPr marL="12700">
              <a:spcBef>
                <a:spcPts val="100"/>
              </a:spcBef>
            </a:pPr>
            <a:r>
              <a:rPr lang="en-US" sz="2400" u="sng" spc="-5" dirty="0">
                <a:uFill>
                  <a:solidFill>
                    <a:srgbClr val="FFFFFF"/>
                  </a:solidFill>
                </a:uFill>
                <a:cs typeface="Book Antiqua"/>
              </a:rPr>
              <a:t>Lung</a:t>
            </a:r>
            <a:r>
              <a:rPr lang="en-US" sz="2400" u="sng" spc="-15" dirty="0">
                <a:uFill>
                  <a:solidFill>
                    <a:srgbClr val="FFFFFF"/>
                  </a:solidFill>
                </a:uFill>
                <a:cs typeface="Book Antiqua"/>
              </a:rPr>
              <a:t> </a:t>
            </a:r>
            <a:r>
              <a:rPr lang="en-US" sz="2400" u="sng" spc="-5" dirty="0">
                <a:uFill>
                  <a:solidFill>
                    <a:srgbClr val="FFFFFF"/>
                  </a:solidFill>
                </a:uFill>
                <a:cs typeface="Book Antiqua"/>
              </a:rPr>
              <a:t>Sliding</a:t>
            </a:r>
            <a:r>
              <a:rPr lang="en-US" sz="2400" u="sng" spc="-10" dirty="0">
                <a:uFill>
                  <a:solidFill>
                    <a:srgbClr val="FFFFFF"/>
                  </a:solidFill>
                </a:uFill>
                <a:cs typeface="Book Antiqua"/>
              </a:rPr>
              <a:t> </a:t>
            </a:r>
            <a:r>
              <a:rPr lang="en-US" sz="2400" u="sng" spc="-5" dirty="0">
                <a:uFill>
                  <a:solidFill>
                    <a:srgbClr val="FFFFFF"/>
                  </a:solidFill>
                </a:uFill>
                <a:cs typeface="Book Antiqua"/>
              </a:rPr>
              <a:t>(cont.)</a:t>
            </a:r>
          </a:p>
          <a:p>
            <a:pPr marL="0" indent="0">
              <a:spcBef>
                <a:spcPts val="100"/>
              </a:spcBef>
              <a:buNone/>
            </a:pPr>
            <a:endParaRPr lang="en-US" sz="2400" u="sng" dirty="0">
              <a:uFill>
                <a:solidFill>
                  <a:srgbClr val="FFFFFF"/>
                </a:solidFill>
              </a:uFill>
              <a:cs typeface="Book Antiqua"/>
            </a:endParaRPr>
          </a:p>
          <a:p>
            <a:pPr marL="469900" lvl="1">
              <a:spcBef>
                <a:spcPts val="100"/>
              </a:spcBef>
            </a:pPr>
            <a:r>
              <a:rPr lang="en-US" sz="2000" spc="-5" dirty="0">
                <a:cs typeface="Book Antiqua"/>
              </a:rPr>
              <a:t>Lung sliding can sometimes </a:t>
            </a:r>
            <a:r>
              <a:rPr lang="en-US" sz="2000" spc="-484" dirty="0">
                <a:cs typeface="Book Antiqua"/>
              </a:rPr>
              <a:t> </a:t>
            </a:r>
            <a:r>
              <a:rPr lang="en-US" sz="2000" dirty="0">
                <a:cs typeface="Book Antiqua"/>
              </a:rPr>
              <a:t>be better </a:t>
            </a:r>
            <a:r>
              <a:rPr lang="en-US" sz="2000" spc="-5" dirty="0">
                <a:cs typeface="Book Antiqua"/>
              </a:rPr>
              <a:t>evaluated </a:t>
            </a:r>
            <a:r>
              <a:rPr lang="en-US" sz="2000" dirty="0">
                <a:cs typeface="Book Antiqua"/>
              </a:rPr>
              <a:t>with </a:t>
            </a:r>
            <a:r>
              <a:rPr lang="en-US" sz="2000" spc="-5" dirty="0">
                <a:cs typeface="Book Antiqua"/>
              </a:rPr>
              <a:t>the </a:t>
            </a:r>
            <a:r>
              <a:rPr lang="en-US" sz="2000" spc="-484" dirty="0">
                <a:cs typeface="Book Antiqua"/>
              </a:rPr>
              <a:t> </a:t>
            </a:r>
            <a:r>
              <a:rPr lang="en-US" sz="2000" dirty="0">
                <a:cs typeface="Book Antiqua"/>
              </a:rPr>
              <a:t>M </a:t>
            </a:r>
            <a:r>
              <a:rPr lang="en-US" sz="2000" spc="-5" dirty="0">
                <a:cs typeface="Book Antiqua"/>
              </a:rPr>
              <a:t>Mode </a:t>
            </a:r>
            <a:r>
              <a:rPr lang="en-US" sz="2000" dirty="0">
                <a:cs typeface="Book Antiqua"/>
              </a:rPr>
              <a:t>generating </a:t>
            </a:r>
            <a:r>
              <a:rPr lang="en-US" sz="2000" spc="-5" dirty="0">
                <a:cs typeface="Book Antiqua"/>
              </a:rPr>
              <a:t>the “Sea </a:t>
            </a:r>
            <a:r>
              <a:rPr lang="en-US" sz="2000" spc="-10" dirty="0">
                <a:cs typeface="Book Antiqua"/>
              </a:rPr>
              <a:t>Shore”</a:t>
            </a:r>
            <a:r>
              <a:rPr lang="en-US" sz="2000" spc="-5" dirty="0">
                <a:cs typeface="Book Antiqua"/>
              </a:rPr>
              <a:t> sign.</a:t>
            </a:r>
          </a:p>
          <a:p>
            <a:pPr marL="241300" lvl="1" indent="0">
              <a:spcBef>
                <a:spcPts val="100"/>
              </a:spcBef>
              <a:buNone/>
            </a:pPr>
            <a:endParaRPr lang="en-US" sz="2000" dirty="0">
              <a:cs typeface="Book Antiqua"/>
            </a:endParaRPr>
          </a:p>
          <a:p>
            <a:pPr marL="469900" lvl="1">
              <a:spcBef>
                <a:spcPts val="100"/>
              </a:spcBef>
            </a:pPr>
            <a:r>
              <a:rPr lang="en-US" sz="2000" spc="-5" dirty="0">
                <a:cs typeface="Book Antiqua"/>
              </a:rPr>
              <a:t>The </a:t>
            </a:r>
            <a:r>
              <a:rPr lang="en-US" sz="2000" spc="-10" dirty="0">
                <a:cs typeface="Book Antiqua"/>
              </a:rPr>
              <a:t>presence </a:t>
            </a:r>
            <a:r>
              <a:rPr lang="en-US" sz="2000" dirty="0">
                <a:cs typeface="Book Antiqua"/>
              </a:rPr>
              <a:t>of </a:t>
            </a:r>
            <a:r>
              <a:rPr lang="en-US" sz="2000" spc="-5" dirty="0">
                <a:cs typeface="Book Antiqua"/>
              </a:rPr>
              <a:t>the </a:t>
            </a:r>
            <a:r>
              <a:rPr lang="en-US" sz="2000" dirty="0">
                <a:cs typeface="Book Antiqua"/>
              </a:rPr>
              <a:t>lung </a:t>
            </a:r>
            <a:r>
              <a:rPr lang="en-US" sz="2000" spc="-484" dirty="0">
                <a:cs typeface="Book Antiqua"/>
              </a:rPr>
              <a:t> </a:t>
            </a:r>
            <a:r>
              <a:rPr lang="en-US" sz="2000" spc="-5" dirty="0">
                <a:cs typeface="Book Antiqua"/>
              </a:rPr>
              <a:t>sliding </a:t>
            </a:r>
            <a:r>
              <a:rPr lang="en-US" sz="2000" dirty="0">
                <a:cs typeface="Book Antiqua"/>
              </a:rPr>
              <a:t>and </a:t>
            </a:r>
            <a:r>
              <a:rPr lang="en-US" sz="2000" spc="-5" dirty="0">
                <a:cs typeface="Book Antiqua"/>
              </a:rPr>
              <a:t>the sea </a:t>
            </a:r>
            <a:r>
              <a:rPr lang="en-US" sz="2000" spc="-15" dirty="0">
                <a:cs typeface="Book Antiqua"/>
              </a:rPr>
              <a:t>shore </a:t>
            </a:r>
            <a:r>
              <a:rPr lang="en-US" sz="2000" spc="-484" dirty="0">
                <a:cs typeface="Book Antiqua"/>
              </a:rPr>
              <a:t> </a:t>
            </a:r>
            <a:r>
              <a:rPr lang="en-US" sz="2000" spc="-5" dirty="0">
                <a:cs typeface="Book Antiqua"/>
              </a:rPr>
              <a:t>sign,</a:t>
            </a:r>
            <a:r>
              <a:rPr lang="en-US" sz="2000" spc="5" dirty="0">
                <a:cs typeface="Book Antiqua"/>
              </a:rPr>
              <a:t> </a:t>
            </a:r>
            <a:r>
              <a:rPr lang="en-US" sz="2000" spc="-5" dirty="0">
                <a:cs typeface="Book Antiqua"/>
              </a:rPr>
              <a:t>mostly	</a:t>
            </a:r>
            <a:r>
              <a:rPr lang="en-US" sz="2000" spc="-10" dirty="0">
                <a:cs typeface="Book Antiqua"/>
              </a:rPr>
              <a:t>rules </a:t>
            </a:r>
            <a:r>
              <a:rPr lang="en-US" sz="2000" spc="-5" dirty="0">
                <a:cs typeface="Book Antiqua"/>
              </a:rPr>
              <a:t>out </a:t>
            </a:r>
            <a:r>
              <a:rPr lang="en-US" sz="2000" dirty="0">
                <a:cs typeface="Book Antiqua"/>
              </a:rPr>
              <a:t> </a:t>
            </a:r>
            <a:r>
              <a:rPr lang="en-US" sz="2000" spc="-5" dirty="0">
                <a:cs typeface="Book Antiqua"/>
              </a:rPr>
              <a:t>pneumothorax.</a:t>
            </a:r>
            <a:endParaRPr lang="en-US" sz="2000" dirty="0">
              <a:cs typeface="Book Antiqua"/>
            </a:endParaRPr>
          </a:p>
          <a:p>
            <a:endParaRPr lang="en-IN" dirty="0"/>
          </a:p>
        </p:txBody>
      </p:sp>
      <p:pic>
        <p:nvPicPr>
          <p:cNvPr id="7" name="object 3">
            <a:extLst>
              <a:ext uri="{FF2B5EF4-FFF2-40B4-BE49-F238E27FC236}">
                <a16:creationId xmlns:a16="http://schemas.microsoft.com/office/drawing/2014/main" id="{5FF6389C-1EF7-4680-9972-1D23D76460F9}"/>
              </a:ext>
            </a:extLst>
          </p:cNvPr>
          <p:cNvPicPr>
            <a:picLocks noGrp="1"/>
          </p:cNvPicPr>
          <p:nvPr>
            <p:ph sz="half" idx="2"/>
          </p:nvPr>
        </p:nvPicPr>
        <p:blipFill>
          <a:blip r:embed="rId3" cstate="print"/>
          <a:stretch>
            <a:fillRect/>
          </a:stretch>
        </p:blipFill>
        <p:spPr>
          <a:xfrm>
            <a:off x="6218238" y="2006204"/>
            <a:ext cx="4937125" cy="3702843"/>
          </a:xfrm>
          <a:prstGeom prst="rect">
            <a:avLst/>
          </a:prstGeom>
        </p:spPr>
      </p:pic>
    </p:spTree>
    <p:extLst>
      <p:ext uri="{BB962C8B-B14F-4D97-AF65-F5344CB8AC3E}">
        <p14:creationId xmlns:p14="http://schemas.microsoft.com/office/powerpoint/2010/main" val="253799544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5E8DD1-6048-4DDC-9365-2BCA153569AD}"/>
              </a:ext>
            </a:extLst>
          </p:cNvPr>
          <p:cNvSpPr>
            <a:spLocks noGrp="1"/>
          </p:cNvSpPr>
          <p:nvPr>
            <p:ph type="title"/>
          </p:nvPr>
        </p:nvSpPr>
        <p:spPr/>
        <p:txBody>
          <a:bodyPr>
            <a:normAutofit/>
          </a:bodyPr>
          <a:lstStyle/>
          <a:p>
            <a:r>
              <a:rPr lang="en-IN" sz="4000" dirty="0">
                <a:cs typeface="Arial"/>
              </a:rPr>
              <a:t>Lung Signs</a:t>
            </a:r>
            <a:r>
              <a:rPr lang="en-IN" sz="4000" spc="-70" dirty="0">
                <a:cs typeface="Arial"/>
              </a:rPr>
              <a:t> </a:t>
            </a:r>
            <a:r>
              <a:rPr lang="en-IN" sz="4000" spc="-5" dirty="0">
                <a:cs typeface="Arial"/>
              </a:rPr>
              <a:t>(</a:t>
            </a:r>
            <a:r>
              <a:rPr lang="en-IN" sz="4000" spc="-5" dirty="0" err="1">
                <a:cs typeface="Arial"/>
              </a:rPr>
              <a:t>cont</a:t>
            </a:r>
            <a:r>
              <a:rPr lang="en-IN" sz="4000" spc="-5" dirty="0">
                <a:cs typeface="Arial"/>
              </a:rPr>
              <a:t>…)</a:t>
            </a:r>
            <a:endParaRPr lang="en-IN" sz="4000" dirty="0"/>
          </a:p>
        </p:txBody>
      </p:sp>
      <p:sp>
        <p:nvSpPr>
          <p:cNvPr id="6" name="Content Placeholder 5">
            <a:extLst>
              <a:ext uri="{FF2B5EF4-FFF2-40B4-BE49-F238E27FC236}">
                <a16:creationId xmlns:a16="http://schemas.microsoft.com/office/drawing/2014/main" id="{3D214E86-B6CC-48A7-B81A-18ABF941BF45}"/>
              </a:ext>
            </a:extLst>
          </p:cNvPr>
          <p:cNvSpPr>
            <a:spLocks noGrp="1"/>
          </p:cNvSpPr>
          <p:nvPr>
            <p:ph sz="half" idx="1"/>
          </p:nvPr>
        </p:nvSpPr>
        <p:spPr>
          <a:xfrm>
            <a:off x="838200" y="1825625"/>
            <a:ext cx="5334000" cy="4351338"/>
          </a:xfrm>
        </p:spPr>
        <p:txBody>
          <a:bodyPr/>
          <a:lstStyle/>
          <a:p>
            <a:r>
              <a:rPr lang="en-US" sz="2400" dirty="0"/>
              <a:t>A lines (Normal)</a:t>
            </a:r>
          </a:p>
          <a:p>
            <a:pPr lvl="1"/>
            <a:r>
              <a:rPr lang="en-US" sz="2000" dirty="0"/>
              <a:t>Horizontal, echogenic reverberation artefacts that occur beneath the pleural line.</a:t>
            </a:r>
          </a:p>
          <a:p>
            <a:pPr lvl="1"/>
            <a:r>
              <a:rPr lang="en-US" sz="2000" dirty="0"/>
              <a:t>Indicate dry interlobular septa</a:t>
            </a:r>
          </a:p>
          <a:p>
            <a:pPr lvl="1"/>
            <a:endParaRPr lang="en-US" dirty="0"/>
          </a:p>
          <a:p>
            <a:pPr lvl="1"/>
            <a:endParaRPr lang="en-IN" dirty="0"/>
          </a:p>
        </p:txBody>
      </p:sp>
      <p:pic>
        <p:nvPicPr>
          <p:cNvPr id="9" name="Content Placeholder 8">
            <a:extLst>
              <a:ext uri="{FF2B5EF4-FFF2-40B4-BE49-F238E27FC236}">
                <a16:creationId xmlns:a16="http://schemas.microsoft.com/office/drawing/2014/main" id="{05A95818-0DE0-41E5-8DD3-6079DA3E6D0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26285" y="1027907"/>
            <a:ext cx="3409937" cy="2789949"/>
          </a:xfrm>
        </p:spPr>
      </p:pic>
      <p:sp>
        <p:nvSpPr>
          <p:cNvPr id="12" name="TextBox 11">
            <a:extLst>
              <a:ext uri="{FF2B5EF4-FFF2-40B4-BE49-F238E27FC236}">
                <a16:creationId xmlns:a16="http://schemas.microsoft.com/office/drawing/2014/main" id="{B45BAE48-F638-46E8-8B25-40687265F44B}"/>
              </a:ext>
            </a:extLst>
          </p:cNvPr>
          <p:cNvSpPr txBox="1"/>
          <p:nvPr/>
        </p:nvSpPr>
        <p:spPr>
          <a:xfrm>
            <a:off x="7422823" y="6269252"/>
            <a:ext cx="3930977" cy="338554"/>
          </a:xfrm>
          <a:prstGeom prst="rect">
            <a:avLst/>
          </a:prstGeom>
          <a:noFill/>
        </p:spPr>
        <p:txBody>
          <a:bodyPr wrap="square" rtlCol="0">
            <a:spAutoFit/>
          </a:bodyPr>
          <a:lstStyle/>
          <a:p>
            <a:r>
              <a:rPr lang="en-IN" sz="1600" i="1" dirty="0"/>
              <a:t>https://www.bcfultrasound.com</a:t>
            </a:r>
          </a:p>
        </p:txBody>
      </p:sp>
      <p:pic>
        <p:nvPicPr>
          <p:cNvPr id="15" name="Picture 14">
            <a:extLst>
              <a:ext uri="{FF2B5EF4-FFF2-40B4-BE49-F238E27FC236}">
                <a16:creationId xmlns:a16="http://schemas.microsoft.com/office/drawing/2014/main" id="{0E2C98DF-11C4-4726-A6BE-673D53866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048" y="3429000"/>
            <a:ext cx="2689432" cy="2675019"/>
          </a:xfrm>
          <a:prstGeom prst="rect">
            <a:avLst/>
          </a:prstGeom>
        </p:spPr>
      </p:pic>
    </p:spTree>
    <p:extLst>
      <p:ext uri="{BB962C8B-B14F-4D97-AF65-F5344CB8AC3E}">
        <p14:creationId xmlns:p14="http://schemas.microsoft.com/office/powerpoint/2010/main" val="178241573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9112-CFA2-4359-A6BF-86A4680E47D7}"/>
              </a:ext>
            </a:extLst>
          </p:cNvPr>
          <p:cNvSpPr>
            <a:spLocks noGrp="1"/>
          </p:cNvSpPr>
          <p:nvPr>
            <p:ph type="title"/>
          </p:nvPr>
        </p:nvSpPr>
        <p:spPr/>
        <p:txBody>
          <a:bodyPr/>
          <a:lstStyle/>
          <a:p>
            <a:r>
              <a:rPr lang="en-US" dirty="0"/>
              <a:t>Pathologies</a:t>
            </a:r>
            <a:endParaRPr lang="en-IN" dirty="0"/>
          </a:p>
        </p:txBody>
      </p:sp>
      <p:sp>
        <p:nvSpPr>
          <p:cNvPr id="3" name="Content Placeholder 2">
            <a:extLst>
              <a:ext uri="{FF2B5EF4-FFF2-40B4-BE49-F238E27FC236}">
                <a16:creationId xmlns:a16="http://schemas.microsoft.com/office/drawing/2014/main" id="{6F223CB9-6412-418E-948C-6747A89BAD2A}"/>
              </a:ext>
            </a:extLst>
          </p:cNvPr>
          <p:cNvSpPr>
            <a:spLocks noGrp="1"/>
          </p:cNvSpPr>
          <p:nvPr>
            <p:ph idx="1"/>
          </p:nvPr>
        </p:nvSpPr>
        <p:spPr/>
        <p:txBody>
          <a:bodyPr/>
          <a:lstStyle/>
          <a:p>
            <a:r>
              <a:rPr lang="en-US" sz="2400" dirty="0"/>
              <a:t>Pleural effusion/hemothorax</a:t>
            </a:r>
          </a:p>
          <a:p>
            <a:r>
              <a:rPr lang="en-US" sz="2400" dirty="0"/>
              <a:t>Pneumothorax</a:t>
            </a:r>
          </a:p>
          <a:p>
            <a:r>
              <a:rPr lang="en-US" sz="2400" dirty="0"/>
              <a:t>Acute Interstitial Syndrome</a:t>
            </a:r>
          </a:p>
          <a:p>
            <a:r>
              <a:rPr lang="en-US" sz="2400" dirty="0"/>
              <a:t>Pneumonia</a:t>
            </a:r>
          </a:p>
          <a:p>
            <a:pPr marL="0" indent="0">
              <a:buNone/>
            </a:pPr>
            <a:endParaRPr lang="en-IN" dirty="0"/>
          </a:p>
        </p:txBody>
      </p:sp>
    </p:spTree>
    <p:extLst>
      <p:ext uri="{BB962C8B-B14F-4D97-AF65-F5344CB8AC3E}">
        <p14:creationId xmlns:p14="http://schemas.microsoft.com/office/powerpoint/2010/main" val="197821493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1358-13A0-4B49-888B-7152A56BE592}"/>
              </a:ext>
            </a:extLst>
          </p:cNvPr>
          <p:cNvSpPr>
            <a:spLocks noGrp="1"/>
          </p:cNvSpPr>
          <p:nvPr>
            <p:ph type="title"/>
          </p:nvPr>
        </p:nvSpPr>
        <p:spPr/>
        <p:txBody>
          <a:bodyPr>
            <a:normAutofit/>
          </a:bodyPr>
          <a:lstStyle/>
          <a:p>
            <a:r>
              <a:rPr lang="en-IN" sz="4000" dirty="0">
                <a:cs typeface="Arial"/>
              </a:rPr>
              <a:t>Pleural </a:t>
            </a:r>
            <a:r>
              <a:rPr lang="en-IN" sz="4000" spc="-5" dirty="0">
                <a:cs typeface="Arial"/>
              </a:rPr>
              <a:t>Effusion/</a:t>
            </a:r>
            <a:r>
              <a:rPr lang="en-IN" sz="4000" spc="-25" dirty="0">
                <a:cs typeface="Arial"/>
              </a:rPr>
              <a:t> </a:t>
            </a:r>
            <a:r>
              <a:rPr lang="en-IN" sz="4000" spc="-5" dirty="0" err="1">
                <a:cs typeface="Arial"/>
              </a:rPr>
              <a:t>Hemothorax</a:t>
            </a:r>
            <a:endParaRPr lang="en-IN" sz="4000" dirty="0"/>
          </a:p>
        </p:txBody>
      </p:sp>
      <p:sp>
        <p:nvSpPr>
          <p:cNvPr id="3" name="Content Placeholder 2">
            <a:extLst>
              <a:ext uri="{FF2B5EF4-FFF2-40B4-BE49-F238E27FC236}">
                <a16:creationId xmlns:a16="http://schemas.microsoft.com/office/drawing/2014/main" id="{AF76A509-6F69-4069-9097-BD74E892228A}"/>
              </a:ext>
            </a:extLst>
          </p:cNvPr>
          <p:cNvSpPr>
            <a:spLocks noGrp="1"/>
          </p:cNvSpPr>
          <p:nvPr>
            <p:ph idx="1"/>
          </p:nvPr>
        </p:nvSpPr>
        <p:spPr/>
        <p:txBody>
          <a:bodyPr>
            <a:normAutofit/>
          </a:bodyPr>
          <a:lstStyle/>
          <a:p>
            <a:pPr marL="12700">
              <a:spcBef>
                <a:spcPts val="580"/>
              </a:spcBef>
            </a:pPr>
            <a:r>
              <a:rPr lang="en-US" sz="2000" b="1" u="sng" spc="-5" dirty="0">
                <a:uFill>
                  <a:solidFill>
                    <a:srgbClr val="FFFFFF"/>
                  </a:solidFill>
                </a:uFill>
                <a:cs typeface="Book Antiqua Bold"/>
              </a:rPr>
              <a:t>Patient</a:t>
            </a:r>
            <a:r>
              <a:rPr lang="en-US" sz="2000" b="1" u="sng" spc="-20" dirty="0">
                <a:uFill>
                  <a:solidFill>
                    <a:srgbClr val="FFFFFF"/>
                  </a:solidFill>
                </a:uFill>
                <a:cs typeface="Book Antiqua Bold"/>
              </a:rPr>
              <a:t> </a:t>
            </a:r>
            <a:r>
              <a:rPr lang="en-US" sz="2000" b="1" spc="-5" dirty="0">
                <a:uFill>
                  <a:solidFill>
                    <a:srgbClr val="FFFFFF"/>
                  </a:solidFill>
                </a:uFill>
                <a:cs typeface="Book Antiqua Bold"/>
              </a:rPr>
              <a:t>Position</a:t>
            </a:r>
            <a:endParaRPr lang="en-US" sz="2000" dirty="0">
              <a:cs typeface="Book Antiqua Bold"/>
            </a:endParaRPr>
          </a:p>
          <a:p>
            <a:pPr marL="469900" lvl="1">
              <a:spcBef>
                <a:spcPts val="480"/>
              </a:spcBef>
            </a:pPr>
            <a:r>
              <a:rPr lang="en-US" sz="2000" spc="-5" dirty="0">
                <a:cs typeface="Book Antiqua"/>
              </a:rPr>
              <a:t>Supine</a:t>
            </a:r>
            <a:endParaRPr lang="en-US" sz="2000" dirty="0">
              <a:cs typeface="Book Antiqua"/>
            </a:endParaRPr>
          </a:p>
          <a:p>
            <a:pPr>
              <a:spcBef>
                <a:spcPts val="45"/>
              </a:spcBef>
            </a:pPr>
            <a:endParaRPr lang="en-US" sz="2000" dirty="0">
              <a:cs typeface="Book Antiqua"/>
            </a:endParaRPr>
          </a:p>
          <a:p>
            <a:pPr marL="12700"/>
            <a:r>
              <a:rPr lang="en-US" sz="2000" b="1" u="sng" spc="-5" dirty="0">
                <a:uFill>
                  <a:solidFill>
                    <a:srgbClr val="FFFFFF"/>
                  </a:solidFill>
                </a:uFill>
                <a:cs typeface="Book Antiqua Bold"/>
              </a:rPr>
              <a:t>Pulmonary</a:t>
            </a:r>
            <a:r>
              <a:rPr lang="en-US" sz="2000" b="1" u="sng" spc="-20" dirty="0">
                <a:uFill>
                  <a:solidFill>
                    <a:srgbClr val="FFFFFF"/>
                  </a:solidFill>
                </a:uFill>
                <a:cs typeface="Book Antiqua Bold"/>
              </a:rPr>
              <a:t> </a:t>
            </a:r>
            <a:r>
              <a:rPr lang="en-US" sz="2000" b="1" spc="-5" dirty="0">
                <a:uFill>
                  <a:solidFill>
                    <a:srgbClr val="FFFFFF"/>
                  </a:solidFill>
                </a:uFill>
                <a:cs typeface="Book Antiqua Bold"/>
              </a:rPr>
              <a:t>regions</a:t>
            </a:r>
            <a:endParaRPr lang="en-US" sz="2000" dirty="0">
              <a:cs typeface="Book Antiqua Bold"/>
            </a:endParaRPr>
          </a:p>
          <a:p>
            <a:pPr marL="469900" lvl="1"/>
            <a:r>
              <a:rPr lang="en-US" sz="2000" spc="-5" dirty="0">
                <a:cs typeface="Book Antiqua"/>
              </a:rPr>
              <a:t>Lung</a:t>
            </a:r>
            <a:r>
              <a:rPr lang="en-US" sz="2000" spc="-20" dirty="0">
                <a:cs typeface="Book Antiqua"/>
              </a:rPr>
              <a:t> </a:t>
            </a:r>
            <a:r>
              <a:rPr lang="en-US" sz="2000" spc="-5" dirty="0">
                <a:cs typeface="Book Antiqua"/>
              </a:rPr>
              <a:t>Zones</a:t>
            </a:r>
            <a:r>
              <a:rPr lang="en-US" sz="2000" spc="-20" dirty="0">
                <a:cs typeface="Book Antiqua"/>
              </a:rPr>
              <a:t> </a:t>
            </a:r>
            <a:r>
              <a:rPr lang="en-US" sz="2000" spc="-5" dirty="0">
                <a:cs typeface="Book Antiqua"/>
              </a:rPr>
              <a:t>L3,</a:t>
            </a:r>
            <a:r>
              <a:rPr lang="en-US" sz="2000" spc="-15" dirty="0">
                <a:cs typeface="Book Antiqua"/>
              </a:rPr>
              <a:t> </a:t>
            </a:r>
            <a:r>
              <a:rPr lang="en-US" sz="2000" spc="-5" dirty="0">
                <a:cs typeface="Book Antiqua"/>
              </a:rPr>
              <a:t>L4</a:t>
            </a:r>
            <a:endParaRPr lang="en-US" sz="2000" dirty="0">
              <a:cs typeface="Book Antiqua"/>
            </a:endParaRPr>
          </a:p>
          <a:p>
            <a:pPr>
              <a:spcBef>
                <a:spcPts val="20"/>
              </a:spcBef>
            </a:pPr>
            <a:endParaRPr lang="en-US" sz="2000" dirty="0">
              <a:cs typeface="Book Antiqua"/>
            </a:endParaRPr>
          </a:p>
          <a:p>
            <a:pPr marL="12700">
              <a:spcBef>
                <a:spcPts val="5"/>
              </a:spcBef>
            </a:pPr>
            <a:r>
              <a:rPr lang="en-US" sz="2000" b="1" u="sng" spc="-5" dirty="0">
                <a:uFill>
                  <a:solidFill>
                    <a:srgbClr val="FFFFFF"/>
                  </a:solidFill>
                </a:uFill>
                <a:cs typeface="Book Antiqua Bold"/>
              </a:rPr>
              <a:t>Transducer Type and</a:t>
            </a:r>
            <a:r>
              <a:rPr lang="en-US" sz="2000" b="1" u="sng" spc="-10" dirty="0">
                <a:uFill>
                  <a:solidFill>
                    <a:srgbClr val="FFFFFF"/>
                  </a:solidFill>
                </a:uFill>
                <a:cs typeface="Book Antiqua Bold"/>
              </a:rPr>
              <a:t> </a:t>
            </a:r>
            <a:r>
              <a:rPr lang="en-US" sz="2000" b="1" u="sng" spc="-5" dirty="0">
                <a:uFill>
                  <a:solidFill>
                    <a:srgbClr val="FFFFFF"/>
                  </a:solidFill>
                </a:uFill>
                <a:cs typeface="Book Antiqua Bold"/>
              </a:rPr>
              <a:t>Placement</a:t>
            </a:r>
            <a:endParaRPr lang="en-US" sz="2000" dirty="0">
              <a:cs typeface="Book Antiqua Bold"/>
            </a:endParaRPr>
          </a:p>
          <a:p>
            <a:pPr marL="600075" lvl="1" indent="-130810">
              <a:spcBef>
                <a:spcPts val="400"/>
              </a:spcBef>
              <a:buClr>
                <a:srgbClr val="969696"/>
              </a:buClr>
              <a:buSzPct val="75000"/>
              <a:buFont typeface="Arial"/>
              <a:buChar char="•"/>
              <a:tabLst>
                <a:tab pos="143510" algn="l"/>
              </a:tabLst>
            </a:pPr>
            <a:r>
              <a:rPr lang="en-US" sz="2000" spc="-5" dirty="0">
                <a:cs typeface="Book Antiqua"/>
              </a:rPr>
              <a:t>Phased</a:t>
            </a:r>
            <a:r>
              <a:rPr lang="en-US" sz="2000" spc="-20" dirty="0">
                <a:cs typeface="Book Antiqua"/>
              </a:rPr>
              <a:t> </a:t>
            </a:r>
            <a:r>
              <a:rPr lang="en-US" sz="2000" spc="-5" dirty="0">
                <a:cs typeface="Book Antiqua"/>
              </a:rPr>
              <a:t>Array</a:t>
            </a:r>
            <a:r>
              <a:rPr lang="en-US" sz="2000" spc="-15" dirty="0">
                <a:cs typeface="Book Antiqua"/>
              </a:rPr>
              <a:t> </a:t>
            </a:r>
            <a:r>
              <a:rPr lang="en-US" sz="2000" dirty="0">
                <a:cs typeface="Book Antiqua"/>
              </a:rPr>
              <a:t>or</a:t>
            </a:r>
            <a:r>
              <a:rPr lang="en-US" sz="2000" spc="-15" dirty="0">
                <a:cs typeface="Book Antiqua"/>
              </a:rPr>
              <a:t> </a:t>
            </a:r>
            <a:r>
              <a:rPr lang="en-US" sz="2000" spc="-5" dirty="0">
                <a:cs typeface="Book Antiqua"/>
              </a:rPr>
              <a:t>curvilinear</a:t>
            </a:r>
            <a:endParaRPr lang="en-US" sz="2000" dirty="0">
              <a:cs typeface="Book Antiqua"/>
            </a:endParaRPr>
          </a:p>
          <a:p>
            <a:pPr marL="647700" marR="5080" lvl="1" indent="-177800">
              <a:lnSpc>
                <a:spcPct val="100800"/>
              </a:lnSpc>
              <a:spcBef>
                <a:spcPts val="480"/>
              </a:spcBef>
              <a:buClr>
                <a:srgbClr val="969696"/>
              </a:buClr>
              <a:buSzPct val="75000"/>
              <a:buFont typeface="Arial"/>
              <a:buChar char="•"/>
              <a:tabLst>
                <a:tab pos="190500" algn="l"/>
              </a:tabLst>
            </a:pPr>
            <a:r>
              <a:rPr lang="en-US" sz="2000" spc="-5" dirty="0">
                <a:cs typeface="Book Antiqua"/>
              </a:rPr>
              <a:t>The footprint</a:t>
            </a:r>
            <a:r>
              <a:rPr lang="en-US" sz="2000" dirty="0">
                <a:cs typeface="Book Antiqua"/>
              </a:rPr>
              <a:t> is </a:t>
            </a:r>
            <a:r>
              <a:rPr lang="en-US" sz="2000" spc="-5" dirty="0">
                <a:cs typeface="Book Antiqua"/>
              </a:rPr>
              <a:t>perpendicular </a:t>
            </a:r>
            <a:r>
              <a:rPr lang="en-US" sz="2000" dirty="0">
                <a:cs typeface="Book Antiqua"/>
              </a:rPr>
              <a:t>to </a:t>
            </a:r>
            <a:r>
              <a:rPr lang="en-US" sz="2000" spc="-5" dirty="0">
                <a:cs typeface="Book Antiqua"/>
              </a:rPr>
              <a:t>the</a:t>
            </a:r>
            <a:r>
              <a:rPr lang="en-US" sz="2000" dirty="0">
                <a:cs typeface="Book Antiqua"/>
              </a:rPr>
              <a:t> </a:t>
            </a:r>
            <a:r>
              <a:rPr lang="en-US" sz="2000" spc="-5" dirty="0">
                <a:cs typeface="Book Antiqua"/>
              </a:rPr>
              <a:t>skin </a:t>
            </a:r>
            <a:r>
              <a:rPr lang="en-US" sz="2000" dirty="0">
                <a:cs typeface="Book Antiqua"/>
              </a:rPr>
              <a:t>with</a:t>
            </a:r>
            <a:r>
              <a:rPr lang="en-US" sz="2000" spc="-5" dirty="0">
                <a:cs typeface="Book Antiqua"/>
              </a:rPr>
              <a:t> the</a:t>
            </a:r>
            <a:r>
              <a:rPr lang="en-US" sz="2000" spc="5" dirty="0">
                <a:cs typeface="Book Antiqua"/>
              </a:rPr>
              <a:t> </a:t>
            </a:r>
            <a:r>
              <a:rPr lang="en-US" sz="2000" dirty="0">
                <a:cs typeface="Book Antiqua"/>
              </a:rPr>
              <a:t>marker</a:t>
            </a:r>
            <a:r>
              <a:rPr lang="en-US" sz="2000" spc="5" dirty="0">
                <a:cs typeface="Book Antiqua"/>
              </a:rPr>
              <a:t> </a:t>
            </a:r>
            <a:r>
              <a:rPr lang="en-US" sz="2000" dirty="0">
                <a:cs typeface="Book Antiqua"/>
              </a:rPr>
              <a:t>pointing </a:t>
            </a:r>
            <a:r>
              <a:rPr lang="en-US" sz="2000" spc="-484" dirty="0">
                <a:cs typeface="Book Antiqua"/>
              </a:rPr>
              <a:t> </a:t>
            </a:r>
            <a:r>
              <a:rPr lang="en-US" sz="2000" spc="-5" dirty="0">
                <a:cs typeface="Book Antiqua"/>
              </a:rPr>
              <a:t>cephalad</a:t>
            </a:r>
            <a:endParaRPr lang="en-US" sz="2000" dirty="0">
              <a:cs typeface="Book Antiqua"/>
            </a:endParaRPr>
          </a:p>
          <a:p>
            <a:endParaRPr lang="en-IN" dirty="0"/>
          </a:p>
        </p:txBody>
      </p:sp>
    </p:spTree>
    <p:extLst>
      <p:ext uri="{BB962C8B-B14F-4D97-AF65-F5344CB8AC3E}">
        <p14:creationId xmlns:p14="http://schemas.microsoft.com/office/powerpoint/2010/main" val="58685737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AE95-B79F-4844-94A9-139FBF8FD0FA}"/>
              </a:ext>
            </a:extLst>
          </p:cNvPr>
          <p:cNvSpPr>
            <a:spLocks noGrp="1"/>
          </p:cNvSpPr>
          <p:nvPr>
            <p:ph type="title"/>
          </p:nvPr>
        </p:nvSpPr>
        <p:spPr/>
        <p:txBody>
          <a:bodyPr>
            <a:normAutofit/>
          </a:bodyPr>
          <a:lstStyle/>
          <a:p>
            <a:r>
              <a:rPr lang="en-IN" sz="4000" spc="-5" dirty="0">
                <a:cs typeface="Arial"/>
              </a:rPr>
              <a:t>Pleural</a:t>
            </a:r>
            <a:r>
              <a:rPr lang="en-IN" sz="4000" spc="-15" dirty="0">
                <a:cs typeface="Arial"/>
              </a:rPr>
              <a:t> </a:t>
            </a:r>
            <a:r>
              <a:rPr lang="en-IN" sz="4000" spc="-5" dirty="0">
                <a:cs typeface="Arial"/>
              </a:rPr>
              <a:t>Effusion/</a:t>
            </a:r>
            <a:r>
              <a:rPr lang="en-IN" sz="4000" spc="-10" dirty="0">
                <a:cs typeface="Arial"/>
              </a:rPr>
              <a:t> </a:t>
            </a:r>
            <a:r>
              <a:rPr lang="en-IN" sz="4000" spc="-5" dirty="0" err="1">
                <a:cs typeface="Arial"/>
              </a:rPr>
              <a:t>Hemothorax</a:t>
            </a:r>
            <a:endParaRPr lang="en-IN" sz="4000" dirty="0"/>
          </a:p>
        </p:txBody>
      </p:sp>
      <p:sp>
        <p:nvSpPr>
          <p:cNvPr id="6" name="Content Placeholder 5">
            <a:extLst>
              <a:ext uri="{FF2B5EF4-FFF2-40B4-BE49-F238E27FC236}">
                <a16:creationId xmlns:a16="http://schemas.microsoft.com/office/drawing/2014/main" id="{4D6A05AE-8E75-4FEA-B4D0-C328390DB3C6}"/>
              </a:ext>
            </a:extLst>
          </p:cNvPr>
          <p:cNvSpPr>
            <a:spLocks noGrp="1"/>
          </p:cNvSpPr>
          <p:nvPr>
            <p:ph sz="half" idx="1"/>
          </p:nvPr>
        </p:nvSpPr>
        <p:spPr/>
        <p:txBody>
          <a:bodyPr>
            <a:normAutofit fontScale="77500" lnSpcReduction="20000"/>
          </a:bodyPr>
          <a:lstStyle/>
          <a:p>
            <a:pPr marL="0" marR="5080" indent="0">
              <a:spcBef>
                <a:spcPts val="100"/>
              </a:spcBef>
              <a:buNone/>
            </a:pPr>
            <a:r>
              <a:rPr lang="en-US" sz="2600" dirty="0">
                <a:cs typeface="Book Antiqua"/>
              </a:rPr>
              <a:t>Start at </a:t>
            </a:r>
            <a:r>
              <a:rPr lang="en-US" sz="2600" spc="-5" dirty="0">
                <a:cs typeface="Book Antiqua"/>
              </a:rPr>
              <a:t>the lower edge </a:t>
            </a:r>
            <a:r>
              <a:rPr lang="en-US" sz="2600" dirty="0">
                <a:cs typeface="Book Antiqua"/>
              </a:rPr>
              <a:t>of </a:t>
            </a:r>
            <a:r>
              <a:rPr lang="en-US" sz="2600" spc="-5" dirty="0">
                <a:cs typeface="Book Antiqua"/>
              </a:rPr>
              <a:t>Zone </a:t>
            </a:r>
            <a:r>
              <a:rPr lang="en-US" sz="2600" spc="-484" dirty="0">
                <a:cs typeface="Book Antiqua"/>
              </a:rPr>
              <a:t> </a:t>
            </a:r>
            <a:r>
              <a:rPr lang="en-US" sz="2600" dirty="0">
                <a:cs typeface="Book Antiqua"/>
              </a:rPr>
              <a:t>3 and </a:t>
            </a:r>
            <a:r>
              <a:rPr lang="en-US" sz="2600" spc="-5" dirty="0">
                <a:cs typeface="Book Antiqua"/>
              </a:rPr>
              <a:t>slide the transducer </a:t>
            </a:r>
            <a:r>
              <a:rPr lang="en-US" sz="2600" dirty="0">
                <a:cs typeface="Book Antiqua"/>
              </a:rPr>
              <a:t> </a:t>
            </a:r>
            <a:r>
              <a:rPr lang="en-US" sz="2600" spc="-5" dirty="0">
                <a:cs typeface="Book Antiqua"/>
              </a:rPr>
              <a:t>cephalad </a:t>
            </a:r>
            <a:r>
              <a:rPr lang="en-US" sz="2600" dirty="0">
                <a:cs typeface="Book Antiqua"/>
              </a:rPr>
              <a:t>to </a:t>
            </a:r>
            <a:r>
              <a:rPr lang="en-US" sz="2600" spc="-5" dirty="0">
                <a:cs typeface="Book Antiqua"/>
              </a:rPr>
              <a:t>detect the interface </a:t>
            </a:r>
            <a:r>
              <a:rPr lang="en-US" sz="2600" spc="-484" dirty="0">
                <a:cs typeface="Book Antiqua"/>
              </a:rPr>
              <a:t> </a:t>
            </a:r>
            <a:r>
              <a:rPr lang="en-US" sz="2600" dirty="0">
                <a:cs typeface="Book Antiqua"/>
              </a:rPr>
              <a:t>between </a:t>
            </a:r>
            <a:r>
              <a:rPr lang="en-US" sz="2600" spc="-5" dirty="0">
                <a:cs typeface="Book Antiqua"/>
              </a:rPr>
              <a:t>the Diaphragm </a:t>
            </a:r>
            <a:r>
              <a:rPr lang="en-US" sz="2600" dirty="0">
                <a:cs typeface="Book Antiqua"/>
              </a:rPr>
              <a:t>and </a:t>
            </a:r>
            <a:r>
              <a:rPr lang="en-US" sz="2600" spc="5" dirty="0">
                <a:cs typeface="Book Antiqua"/>
              </a:rPr>
              <a:t> </a:t>
            </a:r>
            <a:r>
              <a:rPr lang="en-US" sz="2600" dirty="0">
                <a:cs typeface="Book Antiqua"/>
              </a:rPr>
              <a:t>Pleural</a:t>
            </a:r>
            <a:r>
              <a:rPr lang="en-US" sz="2600" spc="-5" dirty="0">
                <a:cs typeface="Book Antiqua"/>
              </a:rPr>
              <a:t> space</a:t>
            </a:r>
            <a:endParaRPr lang="en-US" sz="2600" dirty="0">
              <a:cs typeface="Book Antiqua"/>
            </a:endParaRPr>
          </a:p>
          <a:p>
            <a:pPr>
              <a:spcBef>
                <a:spcPts val="25"/>
              </a:spcBef>
            </a:pPr>
            <a:endParaRPr lang="en-US" sz="3300" dirty="0">
              <a:cs typeface="Book Antiqua"/>
            </a:endParaRPr>
          </a:p>
          <a:p>
            <a:pPr marL="12700">
              <a:lnSpc>
                <a:spcPct val="120000"/>
              </a:lnSpc>
            </a:pPr>
            <a:r>
              <a:rPr lang="en-US" sz="3300" b="1" u="sng" spc="-5" dirty="0">
                <a:uFill>
                  <a:solidFill>
                    <a:srgbClr val="FFFFFF"/>
                  </a:solidFill>
                </a:uFill>
                <a:cs typeface="Book Antiqua Bold"/>
              </a:rPr>
              <a:t>Structures</a:t>
            </a:r>
            <a:r>
              <a:rPr lang="en-US" sz="3300" b="1" u="sng" spc="-15" dirty="0">
                <a:uFill>
                  <a:solidFill>
                    <a:srgbClr val="FFFFFF"/>
                  </a:solidFill>
                </a:uFill>
                <a:cs typeface="Book Antiqua Bold"/>
              </a:rPr>
              <a:t> </a:t>
            </a:r>
            <a:r>
              <a:rPr lang="en-US" sz="3300" b="1" u="sng" dirty="0">
                <a:uFill>
                  <a:solidFill>
                    <a:srgbClr val="FFFFFF"/>
                  </a:solidFill>
                </a:uFill>
                <a:cs typeface="Book Antiqua Bold"/>
              </a:rPr>
              <a:t>to</a:t>
            </a:r>
            <a:r>
              <a:rPr lang="en-US" sz="3300" b="1" u="sng" spc="-5" dirty="0">
                <a:uFill>
                  <a:solidFill>
                    <a:srgbClr val="FFFFFF"/>
                  </a:solidFill>
                </a:uFill>
                <a:cs typeface="Book Antiqua Bold"/>
              </a:rPr>
              <a:t> be identified</a:t>
            </a:r>
          </a:p>
          <a:p>
            <a:pPr marL="469900" lvl="1">
              <a:lnSpc>
                <a:spcPct val="120000"/>
              </a:lnSpc>
            </a:pPr>
            <a:r>
              <a:rPr lang="en-US" sz="2900" dirty="0">
                <a:cs typeface="Book Antiqua Bold"/>
              </a:rPr>
              <a:t>Chest wall</a:t>
            </a:r>
          </a:p>
          <a:p>
            <a:pPr marL="469900" lvl="1">
              <a:lnSpc>
                <a:spcPct val="120000"/>
              </a:lnSpc>
            </a:pPr>
            <a:r>
              <a:rPr lang="en-US" sz="2900" dirty="0">
                <a:cs typeface="Book Antiqua Bold"/>
              </a:rPr>
              <a:t>Diaphragm</a:t>
            </a:r>
          </a:p>
          <a:p>
            <a:pPr marL="469900" lvl="1">
              <a:lnSpc>
                <a:spcPct val="120000"/>
              </a:lnSpc>
            </a:pPr>
            <a:r>
              <a:rPr lang="en-US" sz="2900" dirty="0">
                <a:cs typeface="Book Antiqua Bold"/>
              </a:rPr>
              <a:t>Lung</a:t>
            </a:r>
          </a:p>
          <a:p>
            <a:pPr marL="469900" lvl="1">
              <a:lnSpc>
                <a:spcPct val="120000"/>
              </a:lnSpc>
            </a:pPr>
            <a:r>
              <a:rPr lang="en-US" sz="2900" dirty="0">
                <a:cs typeface="Book Antiqua Bold"/>
              </a:rPr>
              <a:t>Pleural Effusion</a:t>
            </a:r>
          </a:p>
          <a:p>
            <a:pPr marL="469900" lvl="1">
              <a:lnSpc>
                <a:spcPct val="120000"/>
              </a:lnSpc>
            </a:pPr>
            <a:r>
              <a:rPr lang="en-US" sz="2900" dirty="0">
                <a:cs typeface="Book Antiqua Bold"/>
              </a:rPr>
              <a:t>Liver or Spleen</a:t>
            </a:r>
          </a:p>
          <a:p>
            <a:pPr marL="0" indent="0">
              <a:buNone/>
            </a:pPr>
            <a:endParaRPr lang="en-IN" dirty="0"/>
          </a:p>
        </p:txBody>
      </p:sp>
      <p:pic>
        <p:nvPicPr>
          <p:cNvPr id="8" name="object 5">
            <a:extLst>
              <a:ext uri="{FF2B5EF4-FFF2-40B4-BE49-F238E27FC236}">
                <a16:creationId xmlns:a16="http://schemas.microsoft.com/office/drawing/2014/main" id="{C2538BD9-A7F0-483E-95C7-7F452B222CBB}"/>
              </a:ext>
            </a:extLst>
          </p:cNvPr>
          <p:cNvPicPr>
            <a:picLocks noGrp="1"/>
          </p:cNvPicPr>
          <p:nvPr>
            <p:ph sz="half" idx="2"/>
          </p:nvPr>
        </p:nvPicPr>
        <p:blipFill>
          <a:blip r:embed="rId3" cstate="print"/>
          <a:stretch>
            <a:fillRect/>
          </a:stretch>
        </p:blipFill>
        <p:spPr>
          <a:xfrm>
            <a:off x="7470343" y="1690688"/>
            <a:ext cx="3667027" cy="2130947"/>
          </a:xfrm>
          <a:prstGeom prst="rect">
            <a:avLst/>
          </a:prstGeom>
        </p:spPr>
      </p:pic>
      <p:pic>
        <p:nvPicPr>
          <p:cNvPr id="10" name="Picture 9">
            <a:extLst>
              <a:ext uri="{FF2B5EF4-FFF2-40B4-BE49-F238E27FC236}">
                <a16:creationId xmlns:a16="http://schemas.microsoft.com/office/drawing/2014/main" id="{113DFEB0-A6F2-4D01-BFB5-1C5CC385C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8321" y="3821635"/>
            <a:ext cx="3751073" cy="2691353"/>
          </a:xfrm>
          <a:prstGeom prst="rect">
            <a:avLst/>
          </a:prstGeom>
        </p:spPr>
      </p:pic>
    </p:spTree>
    <p:extLst>
      <p:ext uri="{BB962C8B-B14F-4D97-AF65-F5344CB8AC3E}">
        <p14:creationId xmlns:p14="http://schemas.microsoft.com/office/powerpoint/2010/main" val="5022323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4802-02DE-4FEC-AE5A-E947E85B92C5}"/>
              </a:ext>
            </a:extLst>
          </p:cNvPr>
          <p:cNvSpPr>
            <a:spLocks noGrp="1"/>
          </p:cNvSpPr>
          <p:nvPr>
            <p:ph type="title"/>
          </p:nvPr>
        </p:nvSpPr>
        <p:spPr/>
        <p:txBody>
          <a:bodyPr/>
          <a:lstStyle/>
          <a:p>
            <a:pPr algn="ctr"/>
            <a:r>
              <a:rPr lang="en-IN" spc="-5" dirty="0"/>
              <a:t>Pleural </a:t>
            </a:r>
            <a:r>
              <a:rPr lang="en-IN" dirty="0"/>
              <a:t>fluid</a:t>
            </a:r>
            <a:r>
              <a:rPr lang="en-IN" spc="-5" dirty="0"/>
              <a:t> assessment</a:t>
            </a:r>
            <a:endParaRPr lang="en-IN" dirty="0"/>
          </a:p>
        </p:txBody>
      </p:sp>
      <p:pic>
        <p:nvPicPr>
          <p:cNvPr id="5" name="Content Placeholder 4">
            <a:extLst>
              <a:ext uri="{FF2B5EF4-FFF2-40B4-BE49-F238E27FC236}">
                <a16:creationId xmlns:a16="http://schemas.microsoft.com/office/drawing/2014/main" id="{33EFD3B6-568A-4E52-9F73-8B33E0C04F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1921" y="1846263"/>
            <a:ext cx="5808483" cy="4022725"/>
          </a:xfrm>
        </p:spPr>
      </p:pic>
      <p:sp>
        <p:nvSpPr>
          <p:cNvPr id="6" name="object 9">
            <a:extLst>
              <a:ext uri="{FF2B5EF4-FFF2-40B4-BE49-F238E27FC236}">
                <a16:creationId xmlns:a16="http://schemas.microsoft.com/office/drawing/2014/main" id="{38DC1447-5CFD-4A7F-BD5D-CD5B8984D85A}"/>
              </a:ext>
            </a:extLst>
          </p:cNvPr>
          <p:cNvSpPr txBox="1"/>
          <p:nvPr/>
        </p:nvSpPr>
        <p:spPr>
          <a:xfrm>
            <a:off x="7062429" y="4876415"/>
            <a:ext cx="3648710" cy="391160"/>
          </a:xfrm>
          <a:prstGeom prst="rect">
            <a:avLst/>
          </a:prstGeom>
        </p:spPr>
        <p:txBody>
          <a:bodyPr vert="horz" wrap="square" lIns="0" tIns="12700" rIns="0" bIns="0" rtlCol="0">
            <a:spAutoFit/>
          </a:bodyPr>
          <a:lstStyle/>
          <a:p>
            <a:pPr marL="12700">
              <a:spcBef>
                <a:spcPts val="100"/>
              </a:spcBef>
            </a:pPr>
            <a:r>
              <a:rPr sz="2400" b="1" spc="-5" dirty="0">
                <a:solidFill>
                  <a:srgbClr val="FFC000"/>
                </a:solidFill>
                <a:latin typeface="Book Antiqua Bold"/>
                <a:cs typeface="Book Antiqua Bold"/>
              </a:rPr>
              <a:t>THORACIC</a:t>
            </a:r>
            <a:r>
              <a:rPr sz="2400" b="1" spc="-20" dirty="0">
                <a:solidFill>
                  <a:srgbClr val="FFC000"/>
                </a:solidFill>
                <a:latin typeface="Book Antiqua Bold"/>
                <a:cs typeface="Book Antiqua Bold"/>
              </a:rPr>
              <a:t> </a:t>
            </a:r>
            <a:r>
              <a:rPr sz="2400" b="1" spc="-5" dirty="0">
                <a:solidFill>
                  <a:srgbClr val="FFC000"/>
                </a:solidFill>
                <a:latin typeface="Book Antiqua Bold"/>
                <a:cs typeface="Book Antiqua Bold"/>
              </a:rPr>
              <a:t>SPINE</a:t>
            </a:r>
            <a:r>
              <a:rPr sz="2400" b="1" spc="-20" dirty="0">
                <a:solidFill>
                  <a:srgbClr val="FFC000"/>
                </a:solidFill>
                <a:latin typeface="Book Antiqua Bold"/>
                <a:cs typeface="Book Antiqua Bold"/>
              </a:rPr>
              <a:t> </a:t>
            </a:r>
            <a:r>
              <a:rPr sz="2400" b="1" spc="-5" dirty="0">
                <a:solidFill>
                  <a:srgbClr val="FFC000"/>
                </a:solidFill>
                <a:latin typeface="Book Antiqua Bold"/>
                <a:cs typeface="Book Antiqua Bold"/>
              </a:rPr>
              <a:t>SIGN</a:t>
            </a:r>
            <a:endParaRPr sz="2400" dirty="0">
              <a:latin typeface="Book Antiqua Bold"/>
              <a:cs typeface="Book Antiqua Bold"/>
            </a:endParaRPr>
          </a:p>
        </p:txBody>
      </p:sp>
    </p:spTree>
    <p:extLst>
      <p:ext uri="{BB962C8B-B14F-4D97-AF65-F5344CB8AC3E}">
        <p14:creationId xmlns:p14="http://schemas.microsoft.com/office/powerpoint/2010/main" val="413684423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A60A-D898-4866-A7EC-85D36C668A08}"/>
              </a:ext>
            </a:extLst>
          </p:cNvPr>
          <p:cNvSpPr>
            <a:spLocks noGrp="1"/>
          </p:cNvSpPr>
          <p:nvPr>
            <p:ph type="title"/>
          </p:nvPr>
        </p:nvSpPr>
        <p:spPr/>
        <p:txBody>
          <a:bodyPr>
            <a:normAutofit/>
          </a:bodyPr>
          <a:lstStyle/>
          <a:p>
            <a:pPr algn="ctr"/>
            <a:r>
              <a:rPr lang="en-US" sz="4000" dirty="0"/>
              <a:t>Quad Sign</a:t>
            </a:r>
            <a:endParaRPr lang="en-IN" sz="4000" dirty="0"/>
          </a:p>
        </p:txBody>
      </p:sp>
      <p:pic>
        <p:nvPicPr>
          <p:cNvPr id="4" name="Content Placeholder 3">
            <a:extLst>
              <a:ext uri="{FF2B5EF4-FFF2-40B4-BE49-F238E27FC236}">
                <a16:creationId xmlns:a16="http://schemas.microsoft.com/office/drawing/2014/main" id="{C395EC2B-E40D-4C19-9BC7-040060949019}"/>
              </a:ext>
            </a:extLst>
          </p:cNvPr>
          <p:cNvPicPr>
            <a:picLocks noGrp="1" noChangeAspect="1"/>
          </p:cNvPicPr>
          <p:nvPr>
            <p:ph idx="1"/>
          </p:nvPr>
        </p:nvPicPr>
        <p:blipFill>
          <a:blip r:embed="rId3"/>
          <a:stretch>
            <a:fillRect/>
          </a:stretch>
        </p:blipFill>
        <p:spPr>
          <a:xfrm>
            <a:off x="2790113" y="1846263"/>
            <a:ext cx="6672100" cy="4022725"/>
          </a:xfrm>
          <a:prstGeom prst="rect">
            <a:avLst/>
          </a:prstGeom>
        </p:spPr>
      </p:pic>
    </p:spTree>
    <p:extLst>
      <p:ext uri="{BB962C8B-B14F-4D97-AF65-F5344CB8AC3E}">
        <p14:creationId xmlns:p14="http://schemas.microsoft.com/office/powerpoint/2010/main" val="111967353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A583-3E6C-421C-BB7C-D2D1FA0C596B}"/>
              </a:ext>
            </a:extLst>
          </p:cNvPr>
          <p:cNvSpPr>
            <a:spLocks noGrp="1"/>
          </p:cNvSpPr>
          <p:nvPr>
            <p:ph type="title"/>
          </p:nvPr>
        </p:nvSpPr>
        <p:spPr/>
        <p:txBody>
          <a:bodyPr/>
          <a:lstStyle/>
          <a:p>
            <a:pPr algn="ctr"/>
            <a:r>
              <a:rPr lang="en-IN" dirty="0">
                <a:latin typeface="Arial"/>
                <a:cs typeface="Arial"/>
              </a:rPr>
              <a:t>Sinusoidal Sign</a:t>
            </a:r>
            <a:endParaRPr lang="en-IN" dirty="0"/>
          </a:p>
        </p:txBody>
      </p:sp>
      <p:pic>
        <p:nvPicPr>
          <p:cNvPr id="5" name="Content Placeholder 4">
            <a:extLst>
              <a:ext uri="{FF2B5EF4-FFF2-40B4-BE49-F238E27FC236}">
                <a16:creationId xmlns:a16="http://schemas.microsoft.com/office/drawing/2014/main" id="{51F4C845-5D0D-4A62-817F-30455C712A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4945" y="1846263"/>
            <a:ext cx="5642436" cy="4022725"/>
          </a:xfrm>
        </p:spPr>
      </p:pic>
    </p:spTree>
    <p:extLst>
      <p:ext uri="{BB962C8B-B14F-4D97-AF65-F5344CB8AC3E}">
        <p14:creationId xmlns:p14="http://schemas.microsoft.com/office/powerpoint/2010/main" val="59705993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EE7A-CFF7-4369-808E-2953DEA4C6C6}"/>
              </a:ext>
            </a:extLst>
          </p:cNvPr>
          <p:cNvSpPr>
            <a:spLocks noGrp="1"/>
          </p:cNvSpPr>
          <p:nvPr>
            <p:ph type="title"/>
          </p:nvPr>
        </p:nvSpPr>
        <p:spPr/>
        <p:txBody>
          <a:bodyPr>
            <a:normAutofit/>
          </a:bodyPr>
          <a:lstStyle/>
          <a:p>
            <a:pPr algn="ctr"/>
            <a:r>
              <a:rPr lang="en-IN" sz="4000" spc="-5" dirty="0">
                <a:latin typeface="+mn-lt"/>
                <a:cs typeface="Book Antiqua Bold"/>
              </a:rPr>
              <a:t>Pleural</a:t>
            </a:r>
            <a:r>
              <a:rPr lang="en-IN" sz="4000" spc="-45" dirty="0">
                <a:latin typeface="+mn-lt"/>
                <a:cs typeface="Book Antiqua Bold"/>
              </a:rPr>
              <a:t> </a:t>
            </a:r>
            <a:r>
              <a:rPr lang="en-IN" sz="4000" spc="-5" dirty="0">
                <a:latin typeface="+mn-lt"/>
                <a:cs typeface="Book Antiqua Bold"/>
              </a:rPr>
              <a:t>Effusion</a:t>
            </a:r>
            <a:endParaRPr lang="en-IN" sz="4000" dirty="0">
              <a:latin typeface="+mn-lt"/>
            </a:endParaRPr>
          </a:p>
        </p:txBody>
      </p:sp>
      <p:sp>
        <p:nvSpPr>
          <p:cNvPr id="3" name="Content Placeholder 2">
            <a:extLst>
              <a:ext uri="{FF2B5EF4-FFF2-40B4-BE49-F238E27FC236}">
                <a16:creationId xmlns:a16="http://schemas.microsoft.com/office/drawing/2014/main" id="{67AEB510-4FCF-467E-A96E-9A893A7ECF4D}"/>
              </a:ext>
            </a:extLst>
          </p:cNvPr>
          <p:cNvSpPr>
            <a:spLocks noGrp="1"/>
          </p:cNvSpPr>
          <p:nvPr>
            <p:ph idx="1"/>
          </p:nvPr>
        </p:nvSpPr>
        <p:spPr/>
        <p:txBody>
          <a:bodyPr/>
          <a:lstStyle/>
          <a:p>
            <a:pPr marL="63500">
              <a:spcBef>
                <a:spcPts val="100"/>
              </a:spcBef>
            </a:pPr>
            <a:r>
              <a:rPr lang="en-US" sz="2000" b="1" u="sng" spc="-5">
                <a:uFill>
                  <a:solidFill>
                    <a:srgbClr val="FFFFFF"/>
                  </a:solidFill>
                </a:uFill>
                <a:cs typeface="Book Antiqua Bold"/>
              </a:rPr>
              <a:t>Fluid</a:t>
            </a:r>
            <a:r>
              <a:rPr lang="en-US" sz="2000" b="1" u="sng" spc="-35">
                <a:uFill>
                  <a:solidFill>
                    <a:srgbClr val="FFFFFF"/>
                  </a:solidFill>
                </a:uFill>
                <a:cs typeface="Book Antiqua Bold"/>
              </a:rPr>
              <a:t> </a:t>
            </a:r>
            <a:r>
              <a:rPr lang="en-US" sz="2000" b="1" u="sng" spc="-5">
                <a:uFill>
                  <a:solidFill>
                    <a:srgbClr val="FFFFFF"/>
                  </a:solidFill>
                </a:uFill>
                <a:cs typeface="Book Antiqua Bold"/>
              </a:rPr>
              <a:t>Volume</a:t>
            </a:r>
            <a:endParaRPr lang="en-US" sz="2000" dirty="0">
              <a:cs typeface="Book Antiqua Bold"/>
            </a:endParaRPr>
          </a:p>
          <a:p>
            <a:pPr marL="520700" marR="501650" lvl="1"/>
            <a:r>
              <a:rPr lang="en-US" sz="2000" spc="-10" dirty="0">
                <a:cs typeface="Book Antiqua"/>
              </a:rPr>
              <a:t>Measure</a:t>
            </a:r>
            <a:r>
              <a:rPr lang="en-US" sz="2000" dirty="0">
                <a:cs typeface="Book Antiqua"/>
              </a:rPr>
              <a:t> </a:t>
            </a:r>
            <a:r>
              <a:rPr lang="en-US" sz="2000" spc="-5" dirty="0">
                <a:cs typeface="Book Antiqua"/>
              </a:rPr>
              <a:t>the </a:t>
            </a:r>
            <a:r>
              <a:rPr lang="en-US" sz="2000" dirty="0">
                <a:cs typeface="Book Antiqua"/>
              </a:rPr>
              <a:t>fluid</a:t>
            </a:r>
            <a:r>
              <a:rPr lang="en-US" sz="2000" spc="-5" dirty="0">
                <a:cs typeface="Book Antiqua"/>
              </a:rPr>
              <a:t> depth </a:t>
            </a:r>
            <a:r>
              <a:rPr lang="en-US" sz="2000" dirty="0">
                <a:cs typeface="Book Antiqua"/>
              </a:rPr>
              <a:t>at</a:t>
            </a:r>
            <a:r>
              <a:rPr lang="en-US" sz="2000" spc="5" dirty="0">
                <a:cs typeface="Book Antiqua"/>
              </a:rPr>
              <a:t> </a:t>
            </a:r>
            <a:r>
              <a:rPr lang="en-US" sz="2000" spc="-5" dirty="0">
                <a:cs typeface="Book Antiqua"/>
              </a:rPr>
              <a:t>the </a:t>
            </a:r>
            <a:r>
              <a:rPr lang="en-US" sz="2000" dirty="0">
                <a:cs typeface="Book Antiqua"/>
              </a:rPr>
              <a:t>lung </a:t>
            </a:r>
            <a:r>
              <a:rPr lang="en-US" sz="2000" spc="-5" dirty="0">
                <a:cs typeface="Book Antiqua"/>
              </a:rPr>
              <a:t>base</a:t>
            </a:r>
            <a:r>
              <a:rPr lang="en-US" sz="2000" dirty="0">
                <a:cs typeface="Book Antiqua"/>
              </a:rPr>
              <a:t> or </a:t>
            </a:r>
            <a:r>
              <a:rPr lang="en-US" sz="2000" spc="-5" dirty="0">
                <a:cs typeface="Book Antiqua"/>
              </a:rPr>
              <a:t>the level</a:t>
            </a:r>
            <a:r>
              <a:rPr lang="en-US" sz="2000" dirty="0">
                <a:cs typeface="Book Antiqua"/>
              </a:rPr>
              <a:t> of </a:t>
            </a:r>
            <a:r>
              <a:rPr lang="en-US" sz="2000" spc="-5" dirty="0">
                <a:cs typeface="Book Antiqua"/>
              </a:rPr>
              <a:t>the</a:t>
            </a:r>
            <a:r>
              <a:rPr lang="en-US" sz="2000" dirty="0">
                <a:cs typeface="Book Antiqua"/>
              </a:rPr>
              <a:t> </a:t>
            </a:r>
            <a:r>
              <a:rPr lang="en-US" sz="2000" spc="10" dirty="0">
                <a:cs typeface="Book Antiqua"/>
              </a:rPr>
              <a:t>5</a:t>
            </a:r>
            <a:r>
              <a:rPr lang="en-US" sz="2000" spc="15" baseline="25641" dirty="0">
                <a:cs typeface="Book Antiqua"/>
              </a:rPr>
              <a:t>th </a:t>
            </a:r>
            <a:r>
              <a:rPr lang="en-US" sz="2000" spc="-465" baseline="25641" dirty="0">
                <a:cs typeface="Book Antiqua"/>
              </a:rPr>
              <a:t> </a:t>
            </a:r>
            <a:r>
              <a:rPr lang="en-US" sz="2000" spc="-5" dirty="0">
                <a:cs typeface="Book Antiqua"/>
              </a:rPr>
              <a:t>intercostal space</a:t>
            </a:r>
            <a:endParaRPr lang="en-US" sz="2000" dirty="0">
              <a:cs typeface="Book Antiqua"/>
            </a:endParaRPr>
          </a:p>
          <a:p>
            <a:pPr>
              <a:spcBef>
                <a:spcPts val="45"/>
              </a:spcBef>
            </a:pPr>
            <a:endParaRPr lang="en-US" sz="2400" dirty="0">
              <a:cs typeface="Book Antiqua"/>
            </a:endParaRPr>
          </a:p>
          <a:p>
            <a:pPr marL="520700" marR="30480" lvl="1">
              <a:spcBef>
                <a:spcPts val="5"/>
              </a:spcBef>
            </a:pPr>
            <a:r>
              <a:rPr lang="en-US" sz="2000" spc="-5" dirty="0">
                <a:cs typeface="Book Antiqua"/>
              </a:rPr>
              <a:t>Measurement</a:t>
            </a:r>
            <a:r>
              <a:rPr lang="en-US" sz="2000" dirty="0">
                <a:cs typeface="Book Antiqua"/>
              </a:rPr>
              <a:t> </a:t>
            </a:r>
            <a:r>
              <a:rPr lang="en-US" sz="2000" spc="-5" dirty="0">
                <a:cs typeface="Book Antiqua"/>
              </a:rPr>
              <a:t>starts </a:t>
            </a:r>
            <a:r>
              <a:rPr lang="en-US" sz="2000" dirty="0">
                <a:cs typeface="Book Antiqua"/>
              </a:rPr>
              <a:t>3 </a:t>
            </a:r>
            <a:r>
              <a:rPr lang="en-US" sz="2000" spc="-5" dirty="0" err="1">
                <a:cs typeface="Book Antiqua"/>
              </a:rPr>
              <a:t>cms</a:t>
            </a:r>
            <a:r>
              <a:rPr lang="en-US" sz="2000" spc="-5" dirty="0">
                <a:cs typeface="Book Antiqua"/>
              </a:rPr>
              <a:t> </a:t>
            </a:r>
            <a:r>
              <a:rPr lang="en-US" sz="2000" spc="-10" dirty="0">
                <a:cs typeface="Book Antiqua"/>
              </a:rPr>
              <a:t>from</a:t>
            </a:r>
            <a:r>
              <a:rPr lang="en-US" sz="2000" dirty="0">
                <a:cs typeface="Book Antiqua"/>
              </a:rPr>
              <a:t> </a:t>
            </a:r>
            <a:r>
              <a:rPr lang="en-US" sz="2000" spc="-5" dirty="0">
                <a:cs typeface="Book Antiqua"/>
              </a:rPr>
              <a:t>the inferior</a:t>
            </a:r>
            <a:r>
              <a:rPr lang="en-US" sz="2000" dirty="0">
                <a:cs typeface="Book Antiqua"/>
              </a:rPr>
              <a:t> </a:t>
            </a:r>
            <a:r>
              <a:rPr lang="en-US" sz="2000" spc="-5" dirty="0">
                <a:cs typeface="Book Antiqua"/>
              </a:rPr>
              <a:t>pole </a:t>
            </a:r>
            <a:r>
              <a:rPr lang="en-US" sz="2000" dirty="0">
                <a:cs typeface="Book Antiqua"/>
              </a:rPr>
              <a:t>of </a:t>
            </a:r>
            <a:r>
              <a:rPr lang="en-US" sz="2000" spc="-5" dirty="0">
                <a:cs typeface="Book Antiqua"/>
              </a:rPr>
              <a:t>the </a:t>
            </a:r>
            <a:r>
              <a:rPr lang="en-US" sz="2000" dirty="0">
                <a:cs typeface="Book Antiqua"/>
              </a:rPr>
              <a:t>lung to </a:t>
            </a:r>
            <a:r>
              <a:rPr lang="en-US" sz="2000" spc="-5" dirty="0">
                <a:cs typeface="Book Antiqua"/>
              </a:rPr>
              <a:t>the </a:t>
            </a:r>
            <a:r>
              <a:rPr lang="en-US" sz="2000" spc="-484" dirty="0">
                <a:cs typeface="Book Antiqua"/>
              </a:rPr>
              <a:t> </a:t>
            </a:r>
            <a:r>
              <a:rPr lang="en-US" sz="2000" spc="-5" dirty="0">
                <a:cs typeface="Book Antiqua"/>
              </a:rPr>
              <a:t>chest </a:t>
            </a:r>
            <a:r>
              <a:rPr lang="en-US" sz="2000" dirty="0">
                <a:cs typeface="Book Antiqua"/>
              </a:rPr>
              <a:t>wall</a:t>
            </a:r>
          </a:p>
          <a:p>
            <a:pPr>
              <a:spcBef>
                <a:spcPts val="45"/>
              </a:spcBef>
            </a:pPr>
            <a:endParaRPr lang="en-US" sz="2400" dirty="0">
              <a:cs typeface="Book Antiqua"/>
            </a:endParaRPr>
          </a:p>
          <a:p>
            <a:pPr marL="520700" lvl="1"/>
            <a:r>
              <a:rPr lang="en-US" sz="2000" spc="-5" dirty="0">
                <a:cs typeface="Book Antiqua"/>
              </a:rPr>
              <a:t>&gt;5cm</a:t>
            </a:r>
            <a:r>
              <a:rPr lang="en-US" sz="2000" dirty="0">
                <a:cs typeface="Book Antiqua"/>
              </a:rPr>
              <a:t> fluid</a:t>
            </a:r>
            <a:r>
              <a:rPr lang="en-US" sz="2000" spc="-5" dirty="0">
                <a:cs typeface="Book Antiqua"/>
              </a:rPr>
              <a:t> thickness indicates pleural </a:t>
            </a:r>
            <a:r>
              <a:rPr lang="en-US" sz="2000" spc="-10" dirty="0">
                <a:cs typeface="Book Antiqua"/>
              </a:rPr>
              <a:t>effusion</a:t>
            </a:r>
            <a:r>
              <a:rPr lang="en-US" sz="2000" spc="-5" dirty="0">
                <a:cs typeface="Book Antiqua"/>
              </a:rPr>
              <a:t> </a:t>
            </a:r>
            <a:r>
              <a:rPr lang="en-US" sz="2000" dirty="0">
                <a:cs typeface="Book Antiqua"/>
              </a:rPr>
              <a:t>&gt;500 ml</a:t>
            </a:r>
          </a:p>
          <a:p>
            <a:endParaRPr lang="en-IN" dirty="0"/>
          </a:p>
        </p:txBody>
      </p:sp>
    </p:spTree>
    <p:extLst>
      <p:ext uri="{BB962C8B-B14F-4D97-AF65-F5344CB8AC3E}">
        <p14:creationId xmlns:p14="http://schemas.microsoft.com/office/powerpoint/2010/main" val="7112682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C8A2-523E-46DC-BDD7-BD3BE95D8E15}"/>
              </a:ext>
            </a:extLst>
          </p:cNvPr>
          <p:cNvSpPr>
            <a:spLocks noGrp="1"/>
          </p:cNvSpPr>
          <p:nvPr>
            <p:ph type="title"/>
          </p:nvPr>
        </p:nvSpPr>
        <p:spPr/>
        <p:txBody>
          <a:bodyPr/>
          <a:lstStyle/>
          <a:p>
            <a:r>
              <a:rPr lang="en-US" dirty="0"/>
              <a:t>Learning Objectives</a:t>
            </a:r>
            <a:endParaRPr lang="en-IN" dirty="0"/>
          </a:p>
        </p:txBody>
      </p:sp>
      <p:sp>
        <p:nvSpPr>
          <p:cNvPr id="3" name="Content Placeholder 2">
            <a:extLst>
              <a:ext uri="{FF2B5EF4-FFF2-40B4-BE49-F238E27FC236}">
                <a16:creationId xmlns:a16="http://schemas.microsoft.com/office/drawing/2014/main" id="{9A0B2B72-F032-41B5-9090-46EB3D69AA58}"/>
              </a:ext>
            </a:extLst>
          </p:cNvPr>
          <p:cNvSpPr>
            <a:spLocks noGrp="1"/>
          </p:cNvSpPr>
          <p:nvPr>
            <p:ph idx="1"/>
          </p:nvPr>
        </p:nvSpPr>
        <p:spPr/>
        <p:txBody>
          <a:bodyPr>
            <a:normAutofit/>
          </a:bodyPr>
          <a:lstStyle/>
          <a:p>
            <a:pPr>
              <a:lnSpc>
                <a:spcPct val="150000"/>
              </a:lnSpc>
            </a:pPr>
            <a:r>
              <a:rPr lang="en-US" sz="2000" dirty="0"/>
              <a:t>To learn the technique for performing pulmonary ultrasound.</a:t>
            </a:r>
          </a:p>
          <a:p>
            <a:pPr>
              <a:lnSpc>
                <a:spcPct val="150000"/>
              </a:lnSpc>
            </a:pPr>
            <a:r>
              <a:rPr lang="en-US" sz="2000" dirty="0"/>
              <a:t>To identify normal pulmonary ultrasound finding.</a:t>
            </a:r>
          </a:p>
          <a:p>
            <a:pPr>
              <a:lnSpc>
                <a:spcPct val="150000"/>
              </a:lnSpc>
            </a:pPr>
            <a:r>
              <a:rPr lang="en-US" sz="2000" dirty="0"/>
              <a:t>To identify the common pulmonary ultrasound findings in various pulmonary pathologies ( effusion, Pneumothorax, Acute Interstitial syndrome and pneumonia)</a:t>
            </a:r>
          </a:p>
          <a:p>
            <a:pPr>
              <a:lnSpc>
                <a:spcPct val="150000"/>
              </a:lnSpc>
            </a:pPr>
            <a:r>
              <a:rPr lang="en-US" sz="2000" dirty="0"/>
              <a:t>To identify the common pulmonary ultrasound findings in patient with COVID-19.</a:t>
            </a:r>
            <a:endParaRPr lang="en-IN" sz="2000" dirty="0"/>
          </a:p>
        </p:txBody>
      </p:sp>
    </p:spTree>
    <p:extLst>
      <p:ext uri="{BB962C8B-B14F-4D97-AF65-F5344CB8AC3E}">
        <p14:creationId xmlns:p14="http://schemas.microsoft.com/office/powerpoint/2010/main" val="18202619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CBFF-BDBA-40BD-8C67-3BFCDF310B8A}"/>
              </a:ext>
            </a:extLst>
          </p:cNvPr>
          <p:cNvSpPr>
            <a:spLocks noGrp="1"/>
          </p:cNvSpPr>
          <p:nvPr>
            <p:ph type="title"/>
          </p:nvPr>
        </p:nvSpPr>
        <p:spPr/>
        <p:txBody>
          <a:bodyPr>
            <a:normAutofit/>
          </a:bodyPr>
          <a:lstStyle/>
          <a:p>
            <a:pPr algn="ctr"/>
            <a:r>
              <a:rPr lang="en-IN" sz="4000" spc="-5" dirty="0">
                <a:latin typeface="+mn-lt"/>
                <a:cs typeface="Arial"/>
              </a:rPr>
              <a:t>Pneumothorax</a:t>
            </a:r>
            <a:endParaRPr lang="en-IN" sz="4000" dirty="0">
              <a:latin typeface="+mn-lt"/>
            </a:endParaRPr>
          </a:p>
        </p:txBody>
      </p:sp>
      <p:sp>
        <p:nvSpPr>
          <p:cNvPr id="3" name="Content Placeholder 2">
            <a:extLst>
              <a:ext uri="{FF2B5EF4-FFF2-40B4-BE49-F238E27FC236}">
                <a16:creationId xmlns:a16="http://schemas.microsoft.com/office/drawing/2014/main" id="{B51E65DC-97FB-43A4-895A-34C16463C40A}"/>
              </a:ext>
            </a:extLst>
          </p:cNvPr>
          <p:cNvSpPr>
            <a:spLocks noGrp="1"/>
          </p:cNvSpPr>
          <p:nvPr>
            <p:ph idx="1"/>
          </p:nvPr>
        </p:nvSpPr>
        <p:spPr>
          <a:xfrm>
            <a:off x="838200" y="1825625"/>
            <a:ext cx="10515600" cy="2397583"/>
          </a:xfrm>
        </p:spPr>
        <p:txBody>
          <a:bodyPr/>
          <a:lstStyle/>
          <a:p>
            <a:pPr marL="469900" indent="-457200">
              <a:spcBef>
                <a:spcPts val="819"/>
              </a:spcBef>
              <a:buClr>
                <a:srgbClr val="969696"/>
              </a:buClr>
              <a:buSzPct val="75000"/>
              <a:tabLst>
                <a:tab pos="355600" algn="l"/>
              </a:tabLst>
            </a:pPr>
            <a:r>
              <a:rPr lang="en-IN" sz="2400" dirty="0">
                <a:cs typeface="Book Antiqua"/>
              </a:rPr>
              <a:t>CXR</a:t>
            </a:r>
            <a:r>
              <a:rPr lang="en-IN" sz="2400" spc="-30" dirty="0">
                <a:cs typeface="Book Antiqua"/>
              </a:rPr>
              <a:t> </a:t>
            </a:r>
            <a:r>
              <a:rPr lang="en-IN" sz="2400" spc="-5" dirty="0">
                <a:cs typeface="Book Antiqua"/>
              </a:rPr>
              <a:t>vs.</a:t>
            </a:r>
            <a:r>
              <a:rPr lang="en-IN" sz="2400" spc="-25" dirty="0">
                <a:cs typeface="Book Antiqua"/>
              </a:rPr>
              <a:t> </a:t>
            </a:r>
            <a:r>
              <a:rPr lang="en-IN" sz="2400" spc="-5" dirty="0">
                <a:cs typeface="Book Antiqua"/>
              </a:rPr>
              <a:t>USG </a:t>
            </a:r>
          </a:p>
          <a:p>
            <a:pPr marL="927100" lvl="1" indent="-457200">
              <a:spcBef>
                <a:spcPts val="819"/>
              </a:spcBef>
              <a:buClr>
                <a:srgbClr val="969696"/>
              </a:buClr>
              <a:buSzPct val="75000"/>
              <a:tabLst>
                <a:tab pos="355600" algn="l"/>
              </a:tabLst>
            </a:pPr>
            <a:r>
              <a:rPr lang="en-IN" sz="2000" spc="-5" dirty="0" err="1">
                <a:cs typeface="Book Antiqua"/>
              </a:rPr>
              <a:t>PTx</a:t>
            </a:r>
            <a:r>
              <a:rPr lang="en-IN" sz="2000" spc="-5" dirty="0">
                <a:cs typeface="Book Antiqua"/>
              </a:rPr>
              <a:t> </a:t>
            </a:r>
            <a:r>
              <a:rPr lang="en-IN" sz="2000" dirty="0">
                <a:cs typeface="Book Antiqua"/>
              </a:rPr>
              <a:t>is </a:t>
            </a:r>
            <a:r>
              <a:rPr lang="en-IN" sz="2000" spc="-5" dirty="0">
                <a:cs typeface="Book Antiqua"/>
              </a:rPr>
              <a:t>misdiagnosed </a:t>
            </a:r>
            <a:r>
              <a:rPr lang="en-IN" sz="2000" dirty="0">
                <a:cs typeface="Book Antiqua"/>
              </a:rPr>
              <a:t>with CXR </a:t>
            </a:r>
            <a:r>
              <a:rPr lang="en-IN" sz="2000" spc="-5" dirty="0">
                <a:cs typeface="Book Antiqua"/>
              </a:rPr>
              <a:t>in </a:t>
            </a:r>
            <a:r>
              <a:rPr lang="en-IN" sz="2000" dirty="0">
                <a:cs typeface="Book Antiqua"/>
              </a:rPr>
              <a:t>30-40% </a:t>
            </a:r>
            <a:r>
              <a:rPr lang="en-IN" sz="2000" spc="-690" dirty="0">
                <a:cs typeface="Book Antiqua"/>
              </a:rPr>
              <a:t> </a:t>
            </a:r>
            <a:r>
              <a:rPr lang="en-IN" sz="2000" spc="-5" dirty="0">
                <a:cs typeface="Book Antiqua"/>
              </a:rPr>
              <a:t>cases</a:t>
            </a:r>
          </a:p>
          <a:p>
            <a:pPr marL="927100" lvl="1" indent="-457200">
              <a:spcBef>
                <a:spcPts val="819"/>
              </a:spcBef>
              <a:buClr>
                <a:srgbClr val="969696"/>
              </a:buClr>
              <a:buSzPct val="75000"/>
              <a:tabLst>
                <a:tab pos="355600" algn="l"/>
              </a:tabLst>
            </a:pPr>
            <a:r>
              <a:rPr lang="en-IN" sz="2000" spc="-5" dirty="0">
                <a:cs typeface="Book Antiqua"/>
              </a:rPr>
              <a:t>Half</a:t>
            </a:r>
            <a:r>
              <a:rPr lang="en-IN" sz="2000" spc="-10" dirty="0">
                <a:cs typeface="Book Antiqua"/>
              </a:rPr>
              <a:t> </a:t>
            </a:r>
            <a:r>
              <a:rPr lang="en-IN" sz="2000" dirty="0">
                <a:cs typeface="Book Antiqua"/>
              </a:rPr>
              <a:t>of</a:t>
            </a:r>
            <a:r>
              <a:rPr lang="en-IN" sz="2000" spc="-5" dirty="0">
                <a:cs typeface="Book Antiqua"/>
              </a:rPr>
              <a:t> radio-occult </a:t>
            </a:r>
            <a:r>
              <a:rPr lang="en-IN" sz="2000" spc="-5" dirty="0" err="1">
                <a:cs typeface="Book Antiqua"/>
              </a:rPr>
              <a:t>PTx</a:t>
            </a:r>
            <a:r>
              <a:rPr lang="en-IN" sz="2000" spc="-5" dirty="0">
                <a:cs typeface="Book Antiqua"/>
              </a:rPr>
              <a:t> </a:t>
            </a:r>
            <a:r>
              <a:rPr lang="en-IN" sz="2000" dirty="0">
                <a:cs typeface="Book Antiqua"/>
              </a:rPr>
              <a:t>yield</a:t>
            </a:r>
            <a:r>
              <a:rPr lang="en-IN" sz="2000" spc="-10" dirty="0">
                <a:cs typeface="Book Antiqua"/>
              </a:rPr>
              <a:t> </a:t>
            </a:r>
            <a:r>
              <a:rPr lang="en-IN" sz="2000" spc="-5" dirty="0">
                <a:cs typeface="Book Antiqua"/>
              </a:rPr>
              <a:t>tension </a:t>
            </a:r>
            <a:r>
              <a:rPr lang="en-IN" sz="2000" spc="-5" dirty="0" err="1">
                <a:cs typeface="Book Antiqua"/>
              </a:rPr>
              <a:t>PTx</a:t>
            </a:r>
            <a:r>
              <a:rPr lang="en-IN" sz="2000" dirty="0">
                <a:cs typeface="Book Antiqua"/>
              </a:rPr>
              <a:t> </a:t>
            </a:r>
          </a:p>
          <a:p>
            <a:pPr marL="927100" lvl="1" indent="-457200">
              <a:spcBef>
                <a:spcPts val="819"/>
              </a:spcBef>
              <a:buClr>
                <a:srgbClr val="969696"/>
              </a:buClr>
              <a:buSzPct val="75000"/>
              <a:tabLst>
                <a:tab pos="355600" algn="l"/>
              </a:tabLst>
            </a:pPr>
            <a:r>
              <a:rPr lang="en-IN" sz="2000" spc="-5" dirty="0">
                <a:cs typeface="Book Antiqua"/>
              </a:rPr>
              <a:t>Bedside USG </a:t>
            </a:r>
            <a:r>
              <a:rPr lang="en-IN" sz="2000" dirty="0">
                <a:cs typeface="Book Antiqua"/>
              </a:rPr>
              <a:t>is </a:t>
            </a:r>
            <a:r>
              <a:rPr lang="en-IN" sz="2000" spc="-5" dirty="0">
                <a:cs typeface="Book Antiqua"/>
              </a:rPr>
              <a:t>more sensitive than </a:t>
            </a:r>
            <a:r>
              <a:rPr lang="en-IN" sz="2000" dirty="0">
                <a:cs typeface="Book Antiqua"/>
              </a:rPr>
              <a:t>CXR </a:t>
            </a:r>
            <a:r>
              <a:rPr lang="en-IN" sz="2000" spc="-685" dirty="0">
                <a:cs typeface="Book Antiqua"/>
              </a:rPr>
              <a:t> </a:t>
            </a:r>
            <a:r>
              <a:rPr lang="en-IN" sz="2000" spc="-5" dirty="0">
                <a:cs typeface="Book Antiqua"/>
              </a:rPr>
              <a:t>for</a:t>
            </a:r>
            <a:r>
              <a:rPr lang="en-IN" sz="2000" spc="-10" dirty="0">
                <a:cs typeface="Book Antiqua"/>
              </a:rPr>
              <a:t> </a:t>
            </a:r>
            <a:r>
              <a:rPr lang="en-IN" sz="2000" spc="-5" dirty="0">
                <a:cs typeface="Book Antiqua"/>
              </a:rPr>
              <a:t>diagnosis </a:t>
            </a:r>
            <a:r>
              <a:rPr lang="en-IN" sz="2000" dirty="0">
                <a:cs typeface="Book Antiqua"/>
              </a:rPr>
              <a:t>of </a:t>
            </a:r>
            <a:r>
              <a:rPr lang="en-IN" sz="2000" spc="-5" dirty="0" err="1">
                <a:cs typeface="Book Antiqua"/>
              </a:rPr>
              <a:t>PTx</a:t>
            </a:r>
            <a:r>
              <a:rPr lang="en-IN" sz="2000" spc="-5" dirty="0">
                <a:cs typeface="Book Antiqua"/>
              </a:rPr>
              <a:t> </a:t>
            </a:r>
            <a:endParaRPr lang="en-IN" sz="2000" spc="-5" dirty="0">
              <a:cs typeface="Courier New"/>
            </a:endParaRPr>
          </a:p>
          <a:p>
            <a:pPr marL="1384300" lvl="2" indent="-457200">
              <a:spcBef>
                <a:spcPts val="819"/>
              </a:spcBef>
              <a:buClr>
                <a:srgbClr val="969696"/>
              </a:buClr>
              <a:buSzPct val="75000"/>
              <a:tabLst>
                <a:tab pos="355600" algn="l"/>
              </a:tabLst>
            </a:pPr>
            <a:r>
              <a:rPr lang="en-IN" sz="2000" spc="-1085" dirty="0">
                <a:cs typeface="Courier New"/>
              </a:rPr>
              <a:t> </a:t>
            </a:r>
            <a:r>
              <a:rPr lang="en-IN" sz="2000" dirty="0">
                <a:cs typeface="Book Antiqua"/>
              </a:rPr>
              <a:t>9 </a:t>
            </a:r>
            <a:r>
              <a:rPr lang="en-IN" sz="2000" spc="-5" dirty="0">
                <a:cs typeface="Book Antiqua"/>
              </a:rPr>
              <a:t>c</a:t>
            </a:r>
            <a:r>
              <a:rPr lang="en-IN" sz="2000" dirty="0">
                <a:cs typeface="Book Antiqua"/>
              </a:rPr>
              <a:t>omparati</a:t>
            </a:r>
            <a:r>
              <a:rPr lang="en-IN" sz="2000" spc="-5" dirty="0">
                <a:cs typeface="Book Antiqua"/>
              </a:rPr>
              <a:t>v</a:t>
            </a:r>
            <a:r>
              <a:rPr lang="en-IN" sz="2000" dirty="0">
                <a:cs typeface="Book Antiqua"/>
              </a:rPr>
              <a:t>e trials</a:t>
            </a:r>
          </a:p>
          <a:p>
            <a:endParaRPr lang="en-IN" dirty="0"/>
          </a:p>
        </p:txBody>
      </p:sp>
      <p:sp>
        <p:nvSpPr>
          <p:cNvPr id="4" name="TextBox 3">
            <a:extLst>
              <a:ext uri="{FF2B5EF4-FFF2-40B4-BE49-F238E27FC236}">
                <a16:creationId xmlns:a16="http://schemas.microsoft.com/office/drawing/2014/main" id="{27D3D4FA-E1AE-48FE-BEA8-2FB04063CB21}"/>
              </a:ext>
            </a:extLst>
          </p:cNvPr>
          <p:cNvSpPr txBox="1"/>
          <p:nvPr/>
        </p:nvSpPr>
        <p:spPr>
          <a:xfrm>
            <a:off x="484909" y="5684363"/>
            <a:ext cx="11185476" cy="579902"/>
          </a:xfrm>
          <a:prstGeom prst="rect">
            <a:avLst/>
          </a:prstGeom>
          <a:noFill/>
        </p:spPr>
        <p:txBody>
          <a:bodyPr wrap="square" rtlCol="0">
            <a:spAutoFit/>
          </a:bodyPr>
          <a:lstStyle/>
          <a:p>
            <a:pPr marL="1384935" marR="5080">
              <a:lnSpc>
                <a:spcPct val="99000"/>
              </a:lnSpc>
              <a:spcBef>
                <a:spcPts val="1185"/>
              </a:spcBef>
            </a:pPr>
            <a:r>
              <a:rPr lang="da-DK" sz="1600" i="1" spc="-5" dirty="0">
                <a:cs typeface="Book Antiqua"/>
              </a:rPr>
              <a:t>Lichtenstein </a:t>
            </a:r>
            <a:r>
              <a:rPr lang="da-DK" sz="1600" i="1" dirty="0">
                <a:cs typeface="Book Antiqua"/>
              </a:rPr>
              <a:t>et al. Crit </a:t>
            </a:r>
            <a:r>
              <a:rPr lang="da-DK" sz="1600" i="1" spc="-15" dirty="0">
                <a:cs typeface="Book Antiqua"/>
              </a:rPr>
              <a:t>Care </a:t>
            </a:r>
            <a:r>
              <a:rPr lang="da-DK" sz="1600" i="1" dirty="0">
                <a:cs typeface="Book Antiqua"/>
              </a:rPr>
              <a:t>Med 2005; 33:1231–1238 </a:t>
            </a:r>
            <a:r>
              <a:rPr lang="da-DK" sz="1600" i="1" spc="-590" dirty="0">
                <a:cs typeface="Book Antiqua"/>
              </a:rPr>
              <a:t> </a:t>
            </a:r>
            <a:r>
              <a:rPr lang="da-DK" sz="1600" i="1" spc="-5" dirty="0">
                <a:cs typeface="Book Antiqua"/>
              </a:rPr>
              <a:t>Rowan </a:t>
            </a:r>
            <a:r>
              <a:rPr lang="da-DK" sz="1600" i="1" dirty="0">
                <a:cs typeface="Book Antiqua"/>
              </a:rPr>
              <a:t>et al. </a:t>
            </a:r>
            <a:r>
              <a:rPr lang="da-DK" sz="1600" i="1" spc="-5" dirty="0">
                <a:cs typeface="Book Antiqua"/>
              </a:rPr>
              <a:t>Radiology </a:t>
            </a:r>
            <a:r>
              <a:rPr lang="da-DK" sz="1600" i="1" dirty="0">
                <a:cs typeface="Book Antiqua"/>
              </a:rPr>
              <a:t>2002; 225:210 –214 </a:t>
            </a:r>
            <a:r>
              <a:rPr lang="da-DK" sz="1600" i="1" spc="5" dirty="0">
                <a:cs typeface="Book Antiqua"/>
              </a:rPr>
              <a:t> </a:t>
            </a:r>
            <a:r>
              <a:rPr lang="da-DK" sz="1600" i="1" spc="-5" dirty="0">
                <a:cs typeface="Book Antiqua"/>
              </a:rPr>
              <a:t>Kirkpatrick</a:t>
            </a:r>
            <a:r>
              <a:rPr lang="da-DK" sz="1600" i="1" dirty="0">
                <a:cs typeface="Book Antiqua"/>
              </a:rPr>
              <a:t> et al. J </a:t>
            </a:r>
            <a:r>
              <a:rPr lang="da-DK" sz="1600" i="1" spc="-25" dirty="0">
                <a:cs typeface="Book Antiqua"/>
              </a:rPr>
              <a:t>Trauma2001;</a:t>
            </a:r>
            <a:r>
              <a:rPr lang="da-DK" sz="1600" i="1" dirty="0">
                <a:cs typeface="Book Antiqua"/>
              </a:rPr>
              <a:t> 50:750 –752</a:t>
            </a:r>
          </a:p>
        </p:txBody>
      </p:sp>
    </p:spTree>
    <p:extLst>
      <p:ext uri="{BB962C8B-B14F-4D97-AF65-F5344CB8AC3E}">
        <p14:creationId xmlns:p14="http://schemas.microsoft.com/office/powerpoint/2010/main" val="23744733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0C2D-AFB1-4BB8-AC55-3864393CA5B0}"/>
              </a:ext>
            </a:extLst>
          </p:cNvPr>
          <p:cNvSpPr>
            <a:spLocks noGrp="1"/>
          </p:cNvSpPr>
          <p:nvPr>
            <p:ph type="title"/>
          </p:nvPr>
        </p:nvSpPr>
        <p:spPr/>
        <p:txBody>
          <a:bodyPr>
            <a:normAutofit/>
          </a:bodyPr>
          <a:lstStyle/>
          <a:p>
            <a:pPr algn="ctr"/>
            <a:r>
              <a:rPr lang="en-US" sz="4000" dirty="0"/>
              <a:t>Pneumothorax</a:t>
            </a:r>
            <a:endParaRPr lang="en-IN" sz="4000" dirty="0"/>
          </a:p>
        </p:txBody>
      </p:sp>
      <p:sp>
        <p:nvSpPr>
          <p:cNvPr id="3" name="Content Placeholder 2">
            <a:extLst>
              <a:ext uri="{FF2B5EF4-FFF2-40B4-BE49-F238E27FC236}">
                <a16:creationId xmlns:a16="http://schemas.microsoft.com/office/drawing/2014/main" id="{1A06B299-2F9B-4228-BB78-A2469E472925}"/>
              </a:ext>
            </a:extLst>
          </p:cNvPr>
          <p:cNvSpPr>
            <a:spLocks noGrp="1"/>
          </p:cNvSpPr>
          <p:nvPr>
            <p:ph idx="1"/>
          </p:nvPr>
        </p:nvSpPr>
        <p:spPr/>
        <p:txBody>
          <a:bodyPr/>
          <a:lstStyle/>
          <a:p>
            <a:r>
              <a:rPr lang="en-US" sz="2400" dirty="0"/>
              <a:t>Transducer Placement:</a:t>
            </a:r>
          </a:p>
          <a:p>
            <a:pPr lvl="1"/>
            <a:r>
              <a:rPr lang="en-US" sz="2000" dirty="0"/>
              <a:t>Perpendicular to the skin, with marker pointing cranially in zones L1, L2 and L3</a:t>
            </a:r>
          </a:p>
          <a:p>
            <a:pPr lvl="1"/>
            <a:r>
              <a:rPr lang="en-US" sz="2000" dirty="0"/>
              <a:t>Examine all zones while sliding the probe from one zone to another (Lawn Mower Technique)</a:t>
            </a:r>
          </a:p>
          <a:p>
            <a:r>
              <a:rPr lang="en-US" sz="2400" dirty="0"/>
              <a:t>Structures to be identified:</a:t>
            </a:r>
          </a:p>
          <a:p>
            <a:pPr lvl="1"/>
            <a:r>
              <a:rPr lang="en-US" sz="2000" dirty="0"/>
              <a:t>Ribs, Intercostal area, Pleural, lungs.</a:t>
            </a:r>
          </a:p>
          <a:p>
            <a:pPr lvl="1"/>
            <a:r>
              <a:rPr lang="en-US" sz="2000" dirty="0"/>
              <a:t>Bat sign</a:t>
            </a:r>
          </a:p>
          <a:p>
            <a:endParaRPr lang="en-US" dirty="0"/>
          </a:p>
          <a:p>
            <a:pPr lvl="1"/>
            <a:endParaRPr lang="en-IN" dirty="0"/>
          </a:p>
        </p:txBody>
      </p:sp>
    </p:spTree>
    <p:extLst>
      <p:ext uri="{BB962C8B-B14F-4D97-AF65-F5344CB8AC3E}">
        <p14:creationId xmlns:p14="http://schemas.microsoft.com/office/powerpoint/2010/main" val="2357906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9587-61B8-43B2-A06B-B7262316A887}"/>
              </a:ext>
            </a:extLst>
          </p:cNvPr>
          <p:cNvSpPr>
            <a:spLocks noGrp="1"/>
          </p:cNvSpPr>
          <p:nvPr>
            <p:ph type="title"/>
          </p:nvPr>
        </p:nvSpPr>
        <p:spPr/>
        <p:txBody>
          <a:bodyPr>
            <a:normAutofit/>
          </a:bodyPr>
          <a:lstStyle/>
          <a:p>
            <a:pPr algn="ctr"/>
            <a:r>
              <a:rPr lang="en-IN" sz="4000" dirty="0">
                <a:cs typeface="Arial"/>
              </a:rPr>
              <a:t>Absent</a:t>
            </a:r>
            <a:r>
              <a:rPr lang="en-IN" sz="4000" spc="-5" dirty="0">
                <a:cs typeface="Arial"/>
              </a:rPr>
              <a:t> </a:t>
            </a:r>
            <a:r>
              <a:rPr lang="en-IN" sz="4000" dirty="0">
                <a:cs typeface="Arial"/>
              </a:rPr>
              <a:t>Lung Sliding Sign</a:t>
            </a:r>
            <a:endParaRPr lang="en-IN" sz="4000" dirty="0"/>
          </a:p>
        </p:txBody>
      </p:sp>
      <p:pic>
        <p:nvPicPr>
          <p:cNvPr id="3" name="object 3">
            <a:extLst>
              <a:ext uri="{FF2B5EF4-FFF2-40B4-BE49-F238E27FC236}">
                <a16:creationId xmlns:a16="http://schemas.microsoft.com/office/drawing/2014/main" id="{02988CFF-C4B6-407A-AF97-CEB9EC9A1C46}"/>
              </a:ext>
            </a:extLst>
          </p:cNvPr>
          <p:cNvPicPr/>
          <p:nvPr/>
        </p:nvPicPr>
        <p:blipFill>
          <a:blip r:embed="rId3" cstate="print"/>
          <a:stretch>
            <a:fillRect/>
          </a:stretch>
        </p:blipFill>
        <p:spPr>
          <a:xfrm>
            <a:off x="2057400" y="2317750"/>
            <a:ext cx="3810000" cy="2857500"/>
          </a:xfrm>
          <a:prstGeom prst="rect">
            <a:avLst/>
          </a:prstGeom>
        </p:spPr>
      </p:pic>
      <p:pic>
        <p:nvPicPr>
          <p:cNvPr id="4" name="object 4">
            <a:extLst>
              <a:ext uri="{FF2B5EF4-FFF2-40B4-BE49-F238E27FC236}">
                <a16:creationId xmlns:a16="http://schemas.microsoft.com/office/drawing/2014/main" id="{AE3573E1-C90A-4F68-B00B-72AF17FE04F8}"/>
              </a:ext>
            </a:extLst>
          </p:cNvPr>
          <p:cNvPicPr/>
          <p:nvPr/>
        </p:nvPicPr>
        <p:blipFill>
          <a:blip r:embed="rId4" cstate="print"/>
          <a:stretch>
            <a:fillRect/>
          </a:stretch>
        </p:blipFill>
        <p:spPr>
          <a:xfrm>
            <a:off x="6324602" y="2317750"/>
            <a:ext cx="3809998" cy="2857500"/>
          </a:xfrm>
          <a:prstGeom prst="rect">
            <a:avLst/>
          </a:prstGeom>
        </p:spPr>
      </p:pic>
    </p:spTree>
    <p:extLst>
      <p:ext uri="{BB962C8B-B14F-4D97-AF65-F5344CB8AC3E}">
        <p14:creationId xmlns:p14="http://schemas.microsoft.com/office/powerpoint/2010/main" val="109643090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AFC969-5815-4785-9D12-94EA668D54A9}"/>
              </a:ext>
            </a:extLst>
          </p:cNvPr>
          <p:cNvSpPr>
            <a:spLocks noGrp="1"/>
          </p:cNvSpPr>
          <p:nvPr>
            <p:ph type="title"/>
          </p:nvPr>
        </p:nvSpPr>
        <p:spPr>
          <a:xfrm>
            <a:off x="838200" y="228602"/>
            <a:ext cx="10515600" cy="1044018"/>
          </a:xfrm>
        </p:spPr>
        <p:txBody>
          <a:bodyPr/>
          <a:lstStyle/>
          <a:p>
            <a:pPr algn="ctr"/>
            <a:r>
              <a:rPr lang="en-IN" dirty="0">
                <a:latin typeface="Arial"/>
                <a:cs typeface="Arial"/>
              </a:rPr>
              <a:t>Lung Signs</a:t>
            </a:r>
            <a:r>
              <a:rPr lang="en-IN" spc="-75" dirty="0">
                <a:latin typeface="Arial"/>
                <a:cs typeface="Arial"/>
              </a:rPr>
              <a:t> </a:t>
            </a:r>
            <a:r>
              <a:rPr lang="en-IN" spc="-5" dirty="0">
                <a:latin typeface="Arial"/>
                <a:cs typeface="Arial"/>
              </a:rPr>
              <a:t>(cont.)</a:t>
            </a:r>
            <a:endParaRPr lang="en-IN" dirty="0"/>
          </a:p>
        </p:txBody>
      </p:sp>
      <p:sp>
        <p:nvSpPr>
          <p:cNvPr id="3" name="object 3"/>
          <p:cNvSpPr txBox="1"/>
          <p:nvPr/>
        </p:nvSpPr>
        <p:spPr>
          <a:xfrm>
            <a:off x="2161539" y="1709420"/>
            <a:ext cx="8679286" cy="997709"/>
          </a:xfrm>
          <a:prstGeom prst="rect">
            <a:avLst/>
          </a:prstGeom>
        </p:spPr>
        <p:txBody>
          <a:bodyPr vert="horz" wrap="square" lIns="0" tIns="12700" rIns="0" bIns="0" rtlCol="0">
            <a:spAutoFit/>
          </a:bodyPr>
          <a:lstStyle/>
          <a:p>
            <a:pPr marL="12700" algn="just">
              <a:spcBef>
                <a:spcPts val="100"/>
              </a:spcBef>
            </a:pPr>
            <a:r>
              <a:rPr sz="2400" u="sng" spc="-5" dirty="0">
                <a:uFill>
                  <a:solidFill>
                    <a:srgbClr val="FFFFFF"/>
                  </a:solidFill>
                </a:uFill>
                <a:cs typeface="Book Antiqua"/>
              </a:rPr>
              <a:t>Absent</a:t>
            </a:r>
            <a:r>
              <a:rPr sz="2400" u="sng" spc="470" dirty="0">
                <a:uFill>
                  <a:solidFill>
                    <a:srgbClr val="FFFFFF"/>
                  </a:solidFill>
                </a:uFill>
                <a:cs typeface="Book Antiqua"/>
              </a:rPr>
              <a:t> </a:t>
            </a:r>
            <a:r>
              <a:rPr sz="2400" u="sng" spc="-5" dirty="0">
                <a:uFill>
                  <a:solidFill>
                    <a:srgbClr val="FFFFFF"/>
                  </a:solidFill>
                </a:uFill>
                <a:cs typeface="Book Antiqua"/>
              </a:rPr>
              <a:t>Sliding</a:t>
            </a:r>
            <a:r>
              <a:rPr sz="2400" u="sng" spc="20" dirty="0">
                <a:uFill>
                  <a:solidFill>
                    <a:srgbClr val="FFFFFF"/>
                  </a:solidFill>
                </a:uFill>
                <a:cs typeface="Book Antiqua"/>
              </a:rPr>
              <a:t> </a:t>
            </a:r>
            <a:endParaRPr sz="2400" dirty="0">
              <a:cs typeface="Book Antiqua"/>
            </a:endParaRPr>
          </a:p>
          <a:p>
            <a:pPr marL="419100" marR="5080" indent="-228600" algn="just">
              <a:buFont typeface="Arial"/>
              <a:buChar char="•"/>
              <a:tabLst>
                <a:tab pos="408305" algn="l"/>
              </a:tabLst>
            </a:pPr>
            <a:r>
              <a:rPr sz="2000" dirty="0">
                <a:cs typeface="Book Antiqua"/>
              </a:rPr>
              <a:t>Can</a:t>
            </a:r>
            <a:r>
              <a:rPr sz="2000" spc="5" dirty="0">
                <a:cs typeface="Book Antiqua"/>
              </a:rPr>
              <a:t> </a:t>
            </a:r>
            <a:r>
              <a:rPr sz="2000" dirty="0">
                <a:cs typeface="Book Antiqua"/>
              </a:rPr>
              <a:t>be</a:t>
            </a:r>
            <a:r>
              <a:rPr sz="2000" spc="5" dirty="0">
                <a:cs typeface="Book Antiqua"/>
              </a:rPr>
              <a:t> </a:t>
            </a:r>
            <a:r>
              <a:rPr sz="2000" spc="-5" dirty="0">
                <a:cs typeface="Book Antiqua"/>
              </a:rPr>
              <a:t>absent</a:t>
            </a:r>
            <a:r>
              <a:rPr sz="2000" dirty="0">
                <a:cs typeface="Book Antiqua"/>
              </a:rPr>
              <a:t> </a:t>
            </a:r>
            <a:r>
              <a:rPr sz="2000" spc="-5" dirty="0">
                <a:cs typeface="Book Antiqua"/>
              </a:rPr>
              <a:t>in</a:t>
            </a:r>
            <a:r>
              <a:rPr sz="2000" dirty="0">
                <a:cs typeface="Book Antiqua"/>
              </a:rPr>
              <a:t> </a:t>
            </a:r>
            <a:r>
              <a:rPr sz="2000" spc="-5" dirty="0">
                <a:cs typeface="Book Antiqua"/>
              </a:rPr>
              <a:t>pneumothorax,</a:t>
            </a:r>
            <a:r>
              <a:rPr sz="2000" dirty="0">
                <a:cs typeface="Book Antiqua"/>
              </a:rPr>
              <a:t> </a:t>
            </a:r>
            <a:r>
              <a:rPr sz="2000" spc="-5" dirty="0">
                <a:cs typeface="Book Antiqua"/>
              </a:rPr>
              <a:t>atelectasis,</a:t>
            </a:r>
            <a:r>
              <a:rPr lang="en-US" sz="2000" spc="-5" dirty="0">
                <a:cs typeface="Book Antiqua"/>
              </a:rPr>
              <a:t> </a:t>
            </a:r>
            <a:r>
              <a:rPr sz="2000" spc="-5" dirty="0">
                <a:cs typeface="Book Antiqua"/>
              </a:rPr>
              <a:t>pleurodesis, </a:t>
            </a:r>
            <a:r>
              <a:rPr sz="2000" dirty="0">
                <a:cs typeface="Book Antiqua"/>
              </a:rPr>
              <a:t>parietal </a:t>
            </a:r>
            <a:r>
              <a:rPr sz="2000" spc="-5" dirty="0">
                <a:cs typeface="Book Antiqua"/>
              </a:rPr>
              <a:t>emphysema </a:t>
            </a:r>
            <a:r>
              <a:rPr sz="2000" dirty="0">
                <a:cs typeface="Book Antiqua"/>
              </a:rPr>
              <a:t>or any </a:t>
            </a:r>
            <a:r>
              <a:rPr sz="2000" spc="-5" dirty="0">
                <a:cs typeface="Book Antiqua"/>
              </a:rPr>
              <a:t>cause </a:t>
            </a:r>
            <a:r>
              <a:rPr sz="2000" dirty="0">
                <a:cs typeface="Book Antiqua"/>
              </a:rPr>
              <a:t> </a:t>
            </a:r>
            <a:r>
              <a:rPr sz="2000" spc="-5" dirty="0">
                <a:cs typeface="Book Antiqua"/>
              </a:rPr>
              <a:t>that interrupts normal</a:t>
            </a:r>
            <a:r>
              <a:rPr sz="2000" dirty="0">
                <a:cs typeface="Book Antiqua"/>
              </a:rPr>
              <a:t> </a:t>
            </a:r>
            <a:r>
              <a:rPr sz="2000" spc="-5" dirty="0">
                <a:cs typeface="Book Antiqua"/>
              </a:rPr>
              <a:t>pleural movement</a:t>
            </a:r>
            <a:endParaRPr sz="2000" dirty="0">
              <a:cs typeface="Book Antiqua"/>
            </a:endParaRPr>
          </a:p>
        </p:txBody>
      </p:sp>
      <p:pic>
        <p:nvPicPr>
          <p:cNvPr id="4" name="object 4"/>
          <p:cNvPicPr/>
          <p:nvPr/>
        </p:nvPicPr>
        <p:blipFill>
          <a:blip r:embed="rId3" cstate="print"/>
          <a:stretch>
            <a:fillRect/>
          </a:stretch>
        </p:blipFill>
        <p:spPr>
          <a:xfrm>
            <a:off x="4262880" y="3082374"/>
            <a:ext cx="3666239" cy="290581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135188" y="643890"/>
            <a:ext cx="4498975" cy="695960"/>
          </a:xfrm>
          <a:prstGeom prst="rect">
            <a:avLst/>
          </a:prstGeom>
        </p:spPr>
        <p:txBody>
          <a:bodyPr vert="horz" wrap="square" lIns="0" tIns="12700" rIns="0" bIns="0" rtlCol="0" anchor="ctr">
            <a:spAutoFit/>
          </a:bodyPr>
          <a:lstStyle/>
          <a:p>
            <a:pPr marL="12700">
              <a:lnSpc>
                <a:spcPct val="100000"/>
              </a:lnSpc>
              <a:spcBef>
                <a:spcPts val="100"/>
              </a:spcBef>
            </a:pPr>
            <a:r>
              <a:rPr spc="-5" dirty="0">
                <a:latin typeface="Arial"/>
                <a:cs typeface="Arial"/>
              </a:rPr>
              <a:t>Stratosphere</a:t>
            </a:r>
            <a:r>
              <a:rPr spc="-50" dirty="0">
                <a:latin typeface="Arial"/>
                <a:cs typeface="Arial"/>
              </a:rPr>
              <a:t> </a:t>
            </a:r>
            <a:r>
              <a:rPr dirty="0">
                <a:latin typeface="Arial"/>
                <a:cs typeface="Arial"/>
              </a:rPr>
              <a:t>Sign</a:t>
            </a:r>
            <a:endParaRPr>
              <a:latin typeface="Arial"/>
              <a:cs typeface="Arial"/>
            </a:endParaRPr>
          </a:p>
        </p:txBody>
      </p:sp>
      <p:pic>
        <p:nvPicPr>
          <p:cNvPr id="3" name="object 3"/>
          <p:cNvPicPr/>
          <p:nvPr/>
        </p:nvPicPr>
        <p:blipFill>
          <a:blip r:embed="rId3" cstate="print"/>
          <a:stretch>
            <a:fillRect/>
          </a:stretch>
        </p:blipFill>
        <p:spPr>
          <a:xfrm>
            <a:off x="1524000" y="1447801"/>
            <a:ext cx="9143998" cy="434339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AF22-81B0-4108-95AB-2A156E86283C}"/>
              </a:ext>
            </a:extLst>
          </p:cNvPr>
          <p:cNvSpPr>
            <a:spLocks noGrp="1"/>
          </p:cNvSpPr>
          <p:nvPr>
            <p:ph type="title"/>
          </p:nvPr>
        </p:nvSpPr>
        <p:spPr/>
        <p:txBody>
          <a:bodyPr>
            <a:normAutofit/>
          </a:bodyPr>
          <a:lstStyle/>
          <a:p>
            <a:pPr algn="ctr"/>
            <a:r>
              <a:rPr lang="en-US" sz="4000" dirty="0"/>
              <a:t>Pneumothorax</a:t>
            </a:r>
            <a:endParaRPr lang="en-IN" sz="4000" dirty="0"/>
          </a:p>
        </p:txBody>
      </p:sp>
      <p:sp>
        <p:nvSpPr>
          <p:cNvPr id="3" name="Content Placeholder 2">
            <a:extLst>
              <a:ext uri="{FF2B5EF4-FFF2-40B4-BE49-F238E27FC236}">
                <a16:creationId xmlns:a16="http://schemas.microsoft.com/office/drawing/2014/main" id="{E27E183D-12FD-4D5D-84D3-4FB0A0C9A3E2}"/>
              </a:ext>
            </a:extLst>
          </p:cNvPr>
          <p:cNvSpPr>
            <a:spLocks noGrp="1"/>
          </p:cNvSpPr>
          <p:nvPr>
            <p:ph idx="1"/>
          </p:nvPr>
        </p:nvSpPr>
        <p:spPr/>
        <p:txBody>
          <a:bodyPr/>
          <a:lstStyle/>
          <a:p>
            <a:r>
              <a:rPr lang="en-US" sz="2400" dirty="0"/>
              <a:t>Lung Point</a:t>
            </a:r>
          </a:p>
          <a:p>
            <a:pPr lvl="1"/>
            <a:r>
              <a:rPr lang="en-US" sz="2000" dirty="0"/>
              <a:t>A localized transition point from intrapleural air (Pneumothorax artifact) to intraparenchymal air- 100% specific for pneumothorax. </a:t>
            </a:r>
          </a:p>
          <a:p>
            <a:pPr lvl="1"/>
            <a:r>
              <a:rPr lang="en-US" sz="2000" dirty="0"/>
              <a:t>The transition from Seashore sign to Stratosphere sign on the M-Mode</a:t>
            </a:r>
          </a:p>
          <a:p>
            <a:pPr marL="457200" lvl="1" indent="0">
              <a:buNone/>
            </a:pPr>
            <a:endParaRPr lang="en-US" dirty="0">
              <a:latin typeface="Book Antiqua"/>
              <a:cs typeface="Book Antiqua"/>
            </a:endParaRPr>
          </a:p>
        </p:txBody>
      </p:sp>
      <p:pic>
        <p:nvPicPr>
          <p:cNvPr id="4" name="object 7">
            <a:extLst>
              <a:ext uri="{FF2B5EF4-FFF2-40B4-BE49-F238E27FC236}">
                <a16:creationId xmlns:a16="http://schemas.microsoft.com/office/drawing/2014/main" id="{A57D33D7-402E-4913-A0A5-FFB2D2C7F1E6}"/>
              </a:ext>
            </a:extLst>
          </p:cNvPr>
          <p:cNvPicPr/>
          <p:nvPr/>
        </p:nvPicPr>
        <p:blipFill>
          <a:blip r:embed="rId3" cstate="print"/>
          <a:stretch>
            <a:fillRect/>
          </a:stretch>
        </p:blipFill>
        <p:spPr>
          <a:xfrm>
            <a:off x="3124201" y="4001294"/>
            <a:ext cx="2370137" cy="2028824"/>
          </a:xfrm>
          <a:prstGeom prst="rect">
            <a:avLst/>
          </a:prstGeom>
        </p:spPr>
      </p:pic>
      <p:pic>
        <p:nvPicPr>
          <p:cNvPr id="5" name="object 8">
            <a:extLst>
              <a:ext uri="{FF2B5EF4-FFF2-40B4-BE49-F238E27FC236}">
                <a16:creationId xmlns:a16="http://schemas.microsoft.com/office/drawing/2014/main" id="{C23A8201-4674-4484-A361-63182BE5B739}"/>
              </a:ext>
            </a:extLst>
          </p:cNvPr>
          <p:cNvPicPr/>
          <p:nvPr/>
        </p:nvPicPr>
        <p:blipFill>
          <a:blip r:embed="rId4" cstate="print"/>
          <a:stretch>
            <a:fillRect/>
          </a:stretch>
        </p:blipFill>
        <p:spPr>
          <a:xfrm>
            <a:off x="7411039" y="4001294"/>
            <a:ext cx="2217736" cy="2028824"/>
          </a:xfrm>
          <a:prstGeom prst="rect">
            <a:avLst/>
          </a:prstGeom>
        </p:spPr>
      </p:pic>
    </p:spTree>
    <p:extLst>
      <p:ext uri="{BB962C8B-B14F-4D97-AF65-F5344CB8AC3E}">
        <p14:creationId xmlns:p14="http://schemas.microsoft.com/office/powerpoint/2010/main" val="14791336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598" y="769122"/>
            <a:ext cx="6095999" cy="628377"/>
          </a:xfrm>
          <a:prstGeom prst="rect">
            <a:avLst/>
          </a:prstGeom>
        </p:spPr>
        <p:txBody>
          <a:bodyPr vert="horz" wrap="square" lIns="0" tIns="12700" rIns="0" bIns="0" rtlCol="0" anchor="ctr">
            <a:spAutoFit/>
          </a:bodyPr>
          <a:lstStyle/>
          <a:p>
            <a:pPr marL="12700" algn="ctr">
              <a:lnSpc>
                <a:spcPct val="100000"/>
              </a:lnSpc>
              <a:spcBef>
                <a:spcPts val="100"/>
              </a:spcBef>
            </a:pPr>
            <a:r>
              <a:rPr sz="4000" dirty="0">
                <a:cs typeface="Arial"/>
              </a:rPr>
              <a:t>Lung</a:t>
            </a:r>
            <a:r>
              <a:rPr sz="4000" spc="-90" dirty="0">
                <a:cs typeface="Arial"/>
              </a:rPr>
              <a:t> </a:t>
            </a:r>
            <a:r>
              <a:rPr sz="4000" dirty="0">
                <a:cs typeface="Arial"/>
              </a:rPr>
              <a:t>Point</a:t>
            </a:r>
          </a:p>
        </p:txBody>
      </p:sp>
      <p:pic>
        <p:nvPicPr>
          <p:cNvPr id="3" name="object 3"/>
          <p:cNvPicPr/>
          <p:nvPr/>
        </p:nvPicPr>
        <p:blipFill>
          <a:blip r:embed="rId3" cstate="print"/>
          <a:stretch>
            <a:fillRect/>
          </a:stretch>
        </p:blipFill>
        <p:spPr>
          <a:xfrm>
            <a:off x="2895600" y="1662544"/>
            <a:ext cx="6095998" cy="436995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677681"/>
            <a:ext cx="9143998" cy="628377"/>
          </a:xfrm>
          <a:prstGeom prst="rect">
            <a:avLst/>
          </a:prstGeom>
        </p:spPr>
        <p:txBody>
          <a:bodyPr vert="horz" wrap="square" lIns="0" tIns="12700" rIns="0" bIns="0" rtlCol="0" anchor="ctr">
            <a:spAutoFit/>
          </a:bodyPr>
          <a:lstStyle/>
          <a:p>
            <a:pPr marL="12700" algn="ctr">
              <a:lnSpc>
                <a:spcPct val="100000"/>
              </a:lnSpc>
              <a:spcBef>
                <a:spcPts val="100"/>
              </a:spcBef>
              <a:tabLst>
                <a:tab pos="1969135" algn="l"/>
              </a:tabLst>
            </a:pPr>
            <a:r>
              <a:rPr sz="4000" dirty="0">
                <a:cs typeface="Arial"/>
              </a:rPr>
              <a:t>Cur</a:t>
            </a:r>
            <a:r>
              <a:rPr sz="4000" spc="-5" dirty="0">
                <a:cs typeface="Arial"/>
              </a:rPr>
              <a:t>t</a:t>
            </a:r>
            <a:r>
              <a:rPr sz="4000" dirty="0">
                <a:cs typeface="Arial"/>
              </a:rPr>
              <a:t>ain</a:t>
            </a:r>
            <a:r>
              <a:rPr lang="en-US" sz="4000" dirty="0">
                <a:cs typeface="Arial"/>
              </a:rPr>
              <a:t> </a:t>
            </a:r>
            <a:r>
              <a:rPr sz="4000" dirty="0">
                <a:cs typeface="Arial"/>
              </a:rPr>
              <a:t>Sign</a:t>
            </a:r>
          </a:p>
        </p:txBody>
      </p:sp>
      <p:grpSp>
        <p:nvGrpSpPr>
          <p:cNvPr id="3" name="object 3"/>
          <p:cNvGrpSpPr/>
          <p:nvPr/>
        </p:nvGrpSpPr>
        <p:grpSpPr>
          <a:xfrm>
            <a:off x="1979628" y="1409308"/>
            <a:ext cx="8688371" cy="4557859"/>
            <a:chOff x="0" y="1371601"/>
            <a:chExt cx="9144000" cy="5486400"/>
          </a:xfrm>
        </p:grpSpPr>
        <p:pic>
          <p:nvPicPr>
            <p:cNvPr id="4" name="object 4"/>
            <p:cNvPicPr/>
            <p:nvPr/>
          </p:nvPicPr>
          <p:blipFill>
            <a:blip r:embed="rId3" cstate="print"/>
            <a:stretch>
              <a:fillRect/>
            </a:stretch>
          </p:blipFill>
          <p:spPr>
            <a:xfrm>
              <a:off x="0" y="1371601"/>
              <a:ext cx="9143998" cy="5486398"/>
            </a:xfrm>
            <a:prstGeom prst="rect">
              <a:avLst/>
            </a:prstGeom>
          </p:spPr>
        </p:pic>
        <p:pic>
          <p:nvPicPr>
            <p:cNvPr id="5" name="object 5"/>
            <p:cNvPicPr/>
            <p:nvPr/>
          </p:nvPicPr>
          <p:blipFill>
            <a:blip r:embed="rId4" cstate="print"/>
            <a:stretch>
              <a:fillRect/>
            </a:stretch>
          </p:blipFill>
          <p:spPr>
            <a:xfrm>
              <a:off x="1219200" y="1676400"/>
              <a:ext cx="2895600" cy="1574800"/>
            </a:xfrm>
            <a:prstGeom prst="rect">
              <a:avLst/>
            </a:prstGeom>
          </p:spPr>
        </p:pic>
        <p:pic>
          <p:nvPicPr>
            <p:cNvPr id="6" name="object 6"/>
            <p:cNvPicPr/>
            <p:nvPr/>
          </p:nvPicPr>
          <p:blipFill>
            <a:blip r:embed="rId5" cstate="print"/>
            <a:stretch>
              <a:fillRect/>
            </a:stretch>
          </p:blipFill>
          <p:spPr>
            <a:xfrm>
              <a:off x="3352800" y="4495799"/>
              <a:ext cx="762000" cy="1523999"/>
            </a:xfrm>
            <a:prstGeom prst="rect">
              <a:avLst/>
            </a:prstGeom>
          </p:spPr>
        </p:pic>
        <p:sp>
          <p:nvSpPr>
            <p:cNvPr id="7" name="object 7"/>
            <p:cNvSpPr/>
            <p:nvPr/>
          </p:nvSpPr>
          <p:spPr>
            <a:xfrm>
              <a:off x="2549502" y="4507017"/>
              <a:ext cx="616585" cy="53975"/>
            </a:xfrm>
            <a:custGeom>
              <a:avLst/>
              <a:gdLst/>
              <a:ahLst/>
              <a:cxnLst/>
              <a:rect l="l" t="t" r="r" b="b"/>
              <a:pathLst>
                <a:path w="616585" h="53975">
                  <a:moveTo>
                    <a:pt x="615994" y="0"/>
                  </a:moveTo>
                  <a:lnTo>
                    <a:pt x="0" y="0"/>
                  </a:lnTo>
                  <a:lnTo>
                    <a:pt x="0" y="53765"/>
                  </a:lnTo>
                  <a:lnTo>
                    <a:pt x="615994" y="53765"/>
                  </a:lnTo>
                  <a:lnTo>
                    <a:pt x="615994" y="0"/>
                  </a:lnTo>
                  <a:close/>
                </a:path>
              </a:pathLst>
            </a:custGeom>
            <a:solidFill>
              <a:srgbClr val="FFFFFF"/>
            </a:solidFill>
          </p:spPr>
          <p:txBody>
            <a:bodyPr wrap="square" lIns="0" tIns="0" rIns="0" bIns="0" rtlCol="0"/>
            <a:lstStyle/>
            <a:p>
              <a:endParaRPr/>
            </a:p>
          </p:txBody>
        </p:sp>
        <p:sp>
          <p:nvSpPr>
            <p:cNvPr id="8" name="object 8"/>
            <p:cNvSpPr/>
            <p:nvPr/>
          </p:nvSpPr>
          <p:spPr>
            <a:xfrm>
              <a:off x="2549502" y="4507016"/>
              <a:ext cx="616585" cy="53975"/>
            </a:xfrm>
            <a:custGeom>
              <a:avLst/>
              <a:gdLst/>
              <a:ahLst/>
              <a:cxnLst/>
              <a:rect l="l" t="t" r="r" b="b"/>
              <a:pathLst>
                <a:path w="616585" h="53975">
                  <a:moveTo>
                    <a:pt x="0" y="0"/>
                  </a:moveTo>
                  <a:lnTo>
                    <a:pt x="615993" y="0"/>
                  </a:lnTo>
                  <a:lnTo>
                    <a:pt x="615993" y="53766"/>
                  </a:lnTo>
                  <a:lnTo>
                    <a:pt x="0" y="53766"/>
                  </a:lnTo>
                  <a:lnTo>
                    <a:pt x="0" y="0"/>
                  </a:lnTo>
                  <a:close/>
                </a:path>
              </a:pathLst>
            </a:custGeom>
            <a:ln w="12699">
              <a:solidFill>
                <a:srgbClr val="FFFFFF"/>
              </a:solidFill>
            </a:ln>
          </p:spPr>
          <p:txBody>
            <a:bodyPr wrap="square" lIns="0" tIns="0" rIns="0" bIns="0" rtlCol="0"/>
            <a:lstStyle/>
            <a:p>
              <a:endParaRPr/>
            </a:p>
          </p:txBody>
        </p:sp>
        <p:sp>
          <p:nvSpPr>
            <p:cNvPr id="9" name="object 9"/>
            <p:cNvSpPr/>
            <p:nvPr/>
          </p:nvSpPr>
          <p:spPr>
            <a:xfrm>
              <a:off x="2539403" y="4735618"/>
              <a:ext cx="560070" cy="53975"/>
            </a:xfrm>
            <a:custGeom>
              <a:avLst/>
              <a:gdLst/>
              <a:ahLst/>
              <a:cxnLst/>
              <a:rect l="l" t="t" r="r" b="b"/>
              <a:pathLst>
                <a:path w="560069" h="53975">
                  <a:moveTo>
                    <a:pt x="559993" y="0"/>
                  </a:moveTo>
                  <a:lnTo>
                    <a:pt x="0" y="0"/>
                  </a:lnTo>
                  <a:lnTo>
                    <a:pt x="0" y="53765"/>
                  </a:lnTo>
                  <a:lnTo>
                    <a:pt x="559993" y="53765"/>
                  </a:lnTo>
                  <a:lnTo>
                    <a:pt x="559993" y="0"/>
                  </a:lnTo>
                  <a:close/>
                </a:path>
              </a:pathLst>
            </a:custGeom>
            <a:solidFill>
              <a:srgbClr val="FFFFFF"/>
            </a:solidFill>
          </p:spPr>
          <p:txBody>
            <a:bodyPr wrap="square" lIns="0" tIns="0" rIns="0" bIns="0" rtlCol="0"/>
            <a:lstStyle/>
            <a:p>
              <a:endParaRPr/>
            </a:p>
          </p:txBody>
        </p:sp>
        <p:sp>
          <p:nvSpPr>
            <p:cNvPr id="10" name="object 10"/>
            <p:cNvSpPr/>
            <p:nvPr/>
          </p:nvSpPr>
          <p:spPr>
            <a:xfrm>
              <a:off x="2539402" y="4735616"/>
              <a:ext cx="560070" cy="53975"/>
            </a:xfrm>
            <a:custGeom>
              <a:avLst/>
              <a:gdLst/>
              <a:ahLst/>
              <a:cxnLst/>
              <a:rect l="l" t="t" r="r" b="b"/>
              <a:pathLst>
                <a:path w="560069" h="53975">
                  <a:moveTo>
                    <a:pt x="0" y="0"/>
                  </a:moveTo>
                  <a:lnTo>
                    <a:pt x="559993" y="0"/>
                  </a:lnTo>
                  <a:lnTo>
                    <a:pt x="559993" y="53766"/>
                  </a:lnTo>
                  <a:lnTo>
                    <a:pt x="0" y="53766"/>
                  </a:lnTo>
                  <a:lnTo>
                    <a:pt x="0" y="0"/>
                  </a:lnTo>
                  <a:close/>
                </a:path>
              </a:pathLst>
            </a:custGeom>
            <a:ln w="12699">
              <a:solidFill>
                <a:srgbClr val="FFFFFF"/>
              </a:solidFill>
            </a:ln>
          </p:spPr>
          <p:txBody>
            <a:bodyPr wrap="square" lIns="0" tIns="0" rIns="0" bIns="0" rtlCol="0"/>
            <a:lstStyle/>
            <a:p>
              <a:endParaRPr/>
            </a:p>
          </p:txBody>
        </p:sp>
        <p:sp>
          <p:nvSpPr>
            <p:cNvPr id="11" name="object 11"/>
            <p:cNvSpPr/>
            <p:nvPr/>
          </p:nvSpPr>
          <p:spPr>
            <a:xfrm>
              <a:off x="2727601" y="5392277"/>
              <a:ext cx="336550" cy="36195"/>
            </a:xfrm>
            <a:custGeom>
              <a:avLst/>
              <a:gdLst/>
              <a:ahLst/>
              <a:cxnLst/>
              <a:rect l="l" t="t" r="r" b="b"/>
              <a:pathLst>
                <a:path w="336550" h="36195">
                  <a:moveTo>
                    <a:pt x="335996" y="0"/>
                  </a:moveTo>
                  <a:lnTo>
                    <a:pt x="0" y="0"/>
                  </a:lnTo>
                  <a:lnTo>
                    <a:pt x="0" y="35844"/>
                  </a:lnTo>
                  <a:lnTo>
                    <a:pt x="335996" y="35844"/>
                  </a:lnTo>
                  <a:lnTo>
                    <a:pt x="335996" y="0"/>
                  </a:lnTo>
                  <a:close/>
                </a:path>
              </a:pathLst>
            </a:custGeom>
            <a:solidFill>
              <a:srgbClr val="FFFFFF"/>
            </a:solidFill>
          </p:spPr>
          <p:txBody>
            <a:bodyPr wrap="square" lIns="0" tIns="0" rIns="0" bIns="0" rtlCol="0"/>
            <a:lstStyle/>
            <a:p>
              <a:endParaRPr/>
            </a:p>
          </p:txBody>
        </p:sp>
        <p:sp>
          <p:nvSpPr>
            <p:cNvPr id="12" name="object 12"/>
            <p:cNvSpPr/>
            <p:nvPr/>
          </p:nvSpPr>
          <p:spPr>
            <a:xfrm>
              <a:off x="2727601" y="5392277"/>
              <a:ext cx="336550" cy="36195"/>
            </a:xfrm>
            <a:custGeom>
              <a:avLst/>
              <a:gdLst/>
              <a:ahLst/>
              <a:cxnLst/>
              <a:rect l="l" t="t" r="r" b="b"/>
              <a:pathLst>
                <a:path w="336550" h="36195">
                  <a:moveTo>
                    <a:pt x="0" y="0"/>
                  </a:moveTo>
                  <a:lnTo>
                    <a:pt x="335995" y="0"/>
                  </a:lnTo>
                  <a:lnTo>
                    <a:pt x="335995" y="35843"/>
                  </a:lnTo>
                  <a:lnTo>
                    <a:pt x="0" y="35843"/>
                  </a:lnTo>
                  <a:lnTo>
                    <a:pt x="0" y="0"/>
                  </a:lnTo>
                  <a:close/>
                </a:path>
              </a:pathLst>
            </a:custGeom>
            <a:ln w="12699">
              <a:solidFill>
                <a:srgbClr val="FFFFFF"/>
              </a:solidFill>
            </a:ln>
          </p:spPr>
          <p:txBody>
            <a:bodyPr wrap="square" lIns="0" tIns="0" rIns="0" bIns="0" rtlCol="0"/>
            <a:lstStyle/>
            <a:p>
              <a:endParaRPr/>
            </a:p>
          </p:txBody>
        </p:sp>
        <p:sp>
          <p:nvSpPr>
            <p:cNvPr id="13" name="object 13"/>
            <p:cNvSpPr/>
            <p:nvPr/>
          </p:nvSpPr>
          <p:spPr>
            <a:xfrm>
              <a:off x="2605502" y="4935077"/>
              <a:ext cx="504190" cy="36195"/>
            </a:xfrm>
            <a:custGeom>
              <a:avLst/>
              <a:gdLst/>
              <a:ahLst/>
              <a:cxnLst/>
              <a:rect l="l" t="t" r="r" b="b"/>
              <a:pathLst>
                <a:path w="504189" h="36195">
                  <a:moveTo>
                    <a:pt x="503993" y="0"/>
                  </a:moveTo>
                  <a:lnTo>
                    <a:pt x="0" y="0"/>
                  </a:lnTo>
                  <a:lnTo>
                    <a:pt x="0" y="35844"/>
                  </a:lnTo>
                  <a:lnTo>
                    <a:pt x="503993" y="35844"/>
                  </a:lnTo>
                  <a:lnTo>
                    <a:pt x="503993" y="0"/>
                  </a:lnTo>
                  <a:close/>
                </a:path>
              </a:pathLst>
            </a:custGeom>
            <a:solidFill>
              <a:srgbClr val="FFFFFF"/>
            </a:solidFill>
          </p:spPr>
          <p:txBody>
            <a:bodyPr wrap="square" lIns="0" tIns="0" rIns="0" bIns="0" rtlCol="0"/>
            <a:lstStyle/>
            <a:p>
              <a:endParaRPr/>
            </a:p>
          </p:txBody>
        </p:sp>
        <p:sp>
          <p:nvSpPr>
            <p:cNvPr id="14" name="object 14"/>
            <p:cNvSpPr/>
            <p:nvPr/>
          </p:nvSpPr>
          <p:spPr>
            <a:xfrm>
              <a:off x="2605502" y="4935077"/>
              <a:ext cx="504190" cy="36195"/>
            </a:xfrm>
            <a:custGeom>
              <a:avLst/>
              <a:gdLst/>
              <a:ahLst/>
              <a:cxnLst/>
              <a:rect l="l" t="t" r="r" b="b"/>
              <a:pathLst>
                <a:path w="504189" h="36195">
                  <a:moveTo>
                    <a:pt x="0" y="0"/>
                  </a:moveTo>
                  <a:lnTo>
                    <a:pt x="503993" y="0"/>
                  </a:lnTo>
                  <a:lnTo>
                    <a:pt x="503993" y="35843"/>
                  </a:lnTo>
                  <a:lnTo>
                    <a:pt x="0" y="35843"/>
                  </a:lnTo>
                  <a:lnTo>
                    <a:pt x="0" y="0"/>
                  </a:lnTo>
                  <a:close/>
                </a:path>
              </a:pathLst>
            </a:custGeom>
            <a:ln w="12699">
              <a:solidFill>
                <a:srgbClr val="FFFFFF"/>
              </a:solidFill>
            </a:ln>
          </p:spPr>
          <p:txBody>
            <a:bodyPr wrap="square" lIns="0" tIns="0" rIns="0" bIns="0" rtlCol="0"/>
            <a:lstStyle/>
            <a:p>
              <a:endParaRPr/>
            </a:p>
          </p:txBody>
        </p:sp>
        <p:sp>
          <p:nvSpPr>
            <p:cNvPr id="15" name="object 15"/>
            <p:cNvSpPr/>
            <p:nvPr/>
          </p:nvSpPr>
          <p:spPr>
            <a:xfrm>
              <a:off x="2661502" y="5163677"/>
              <a:ext cx="392430" cy="36195"/>
            </a:xfrm>
            <a:custGeom>
              <a:avLst/>
              <a:gdLst/>
              <a:ahLst/>
              <a:cxnLst/>
              <a:rect l="l" t="t" r="r" b="b"/>
              <a:pathLst>
                <a:path w="392430" h="36195">
                  <a:moveTo>
                    <a:pt x="391995" y="0"/>
                  </a:moveTo>
                  <a:lnTo>
                    <a:pt x="0" y="0"/>
                  </a:lnTo>
                  <a:lnTo>
                    <a:pt x="0" y="35844"/>
                  </a:lnTo>
                  <a:lnTo>
                    <a:pt x="391995" y="35844"/>
                  </a:lnTo>
                  <a:lnTo>
                    <a:pt x="391995" y="0"/>
                  </a:lnTo>
                  <a:close/>
                </a:path>
              </a:pathLst>
            </a:custGeom>
            <a:solidFill>
              <a:srgbClr val="FFFFFF"/>
            </a:solidFill>
          </p:spPr>
          <p:txBody>
            <a:bodyPr wrap="square" lIns="0" tIns="0" rIns="0" bIns="0" rtlCol="0"/>
            <a:lstStyle/>
            <a:p>
              <a:endParaRPr/>
            </a:p>
          </p:txBody>
        </p:sp>
        <p:sp>
          <p:nvSpPr>
            <p:cNvPr id="16" name="object 16"/>
            <p:cNvSpPr/>
            <p:nvPr/>
          </p:nvSpPr>
          <p:spPr>
            <a:xfrm>
              <a:off x="2661502" y="5163677"/>
              <a:ext cx="392430" cy="36195"/>
            </a:xfrm>
            <a:custGeom>
              <a:avLst/>
              <a:gdLst/>
              <a:ahLst/>
              <a:cxnLst/>
              <a:rect l="l" t="t" r="r" b="b"/>
              <a:pathLst>
                <a:path w="392430" h="36195">
                  <a:moveTo>
                    <a:pt x="0" y="0"/>
                  </a:moveTo>
                  <a:lnTo>
                    <a:pt x="391995" y="0"/>
                  </a:lnTo>
                  <a:lnTo>
                    <a:pt x="391995" y="35843"/>
                  </a:lnTo>
                  <a:lnTo>
                    <a:pt x="0" y="35843"/>
                  </a:lnTo>
                  <a:lnTo>
                    <a:pt x="0" y="0"/>
                  </a:lnTo>
                  <a:close/>
                </a:path>
              </a:pathLst>
            </a:custGeom>
            <a:ln w="12699">
              <a:solidFill>
                <a:srgbClr val="FFFFFF"/>
              </a:solidFill>
            </a:ln>
          </p:spPr>
          <p:txBody>
            <a:bodyPr wrap="square" lIns="0" tIns="0" rIns="0" bIns="0" rtlCol="0"/>
            <a:lstStyle/>
            <a:p>
              <a:endParaRPr/>
            </a:p>
          </p:txBody>
        </p:sp>
        <p:sp>
          <p:nvSpPr>
            <p:cNvPr id="17" name="object 17"/>
            <p:cNvSpPr/>
            <p:nvPr/>
          </p:nvSpPr>
          <p:spPr>
            <a:xfrm>
              <a:off x="4281902" y="4443564"/>
              <a:ext cx="504190" cy="62230"/>
            </a:xfrm>
            <a:custGeom>
              <a:avLst/>
              <a:gdLst/>
              <a:ahLst/>
              <a:cxnLst/>
              <a:rect l="l" t="t" r="r" b="b"/>
              <a:pathLst>
                <a:path w="504189" h="62229">
                  <a:moveTo>
                    <a:pt x="503993" y="0"/>
                  </a:moveTo>
                  <a:lnTo>
                    <a:pt x="0" y="0"/>
                  </a:lnTo>
                  <a:lnTo>
                    <a:pt x="0" y="61607"/>
                  </a:lnTo>
                  <a:lnTo>
                    <a:pt x="503993" y="61607"/>
                  </a:lnTo>
                  <a:lnTo>
                    <a:pt x="503993" y="0"/>
                  </a:lnTo>
                  <a:close/>
                </a:path>
              </a:pathLst>
            </a:custGeom>
            <a:solidFill>
              <a:srgbClr val="FFFFFF"/>
            </a:solidFill>
          </p:spPr>
          <p:txBody>
            <a:bodyPr wrap="square" lIns="0" tIns="0" rIns="0" bIns="0" rtlCol="0"/>
            <a:lstStyle/>
            <a:p>
              <a:endParaRPr/>
            </a:p>
          </p:txBody>
        </p:sp>
        <p:sp>
          <p:nvSpPr>
            <p:cNvPr id="18" name="object 18"/>
            <p:cNvSpPr/>
            <p:nvPr/>
          </p:nvSpPr>
          <p:spPr>
            <a:xfrm>
              <a:off x="4281901" y="4443565"/>
              <a:ext cx="504190" cy="62230"/>
            </a:xfrm>
            <a:custGeom>
              <a:avLst/>
              <a:gdLst/>
              <a:ahLst/>
              <a:cxnLst/>
              <a:rect l="l" t="t" r="r" b="b"/>
              <a:pathLst>
                <a:path w="504189" h="62229">
                  <a:moveTo>
                    <a:pt x="0" y="0"/>
                  </a:moveTo>
                  <a:lnTo>
                    <a:pt x="503994" y="0"/>
                  </a:lnTo>
                  <a:lnTo>
                    <a:pt x="503994" y="61607"/>
                  </a:lnTo>
                  <a:lnTo>
                    <a:pt x="0" y="61607"/>
                  </a:lnTo>
                  <a:lnTo>
                    <a:pt x="0" y="0"/>
                  </a:lnTo>
                  <a:close/>
                </a:path>
              </a:pathLst>
            </a:custGeom>
            <a:ln w="12699">
              <a:solidFill>
                <a:srgbClr val="FFFFFF"/>
              </a:solidFill>
            </a:ln>
          </p:spPr>
          <p:txBody>
            <a:bodyPr wrap="square" lIns="0" tIns="0" rIns="0" bIns="0" rtlCol="0"/>
            <a:lstStyle/>
            <a:p>
              <a:endParaRPr/>
            </a:p>
          </p:txBody>
        </p:sp>
        <p:sp>
          <p:nvSpPr>
            <p:cNvPr id="19" name="object 19"/>
            <p:cNvSpPr/>
            <p:nvPr/>
          </p:nvSpPr>
          <p:spPr>
            <a:xfrm>
              <a:off x="4273694" y="4704896"/>
              <a:ext cx="459105" cy="61594"/>
            </a:xfrm>
            <a:custGeom>
              <a:avLst/>
              <a:gdLst/>
              <a:ahLst/>
              <a:cxnLst/>
              <a:rect l="l" t="t" r="r" b="b"/>
              <a:pathLst>
                <a:path w="459104" h="61595">
                  <a:moveTo>
                    <a:pt x="458496" y="0"/>
                  </a:moveTo>
                  <a:lnTo>
                    <a:pt x="0" y="0"/>
                  </a:lnTo>
                  <a:lnTo>
                    <a:pt x="0" y="61233"/>
                  </a:lnTo>
                  <a:lnTo>
                    <a:pt x="458496" y="61233"/>
                  </a:lnTo>
                  <a:lnTo>
                    <a:pt x="458496" y="0"/>
                  </a:lnTo>
                  <a:close/>
                </a:path>
              </a:pathLst>
            </a:custGeom>
            <a:solidFill>
              <a:srgbClr val="FFFFFF"/>
            </a:solidFill>
          </p:spPr>
          <p:txBody>
            <a:bodyPr wrap="square" lIns="0" tIns="0" rIns="0" bIns="0" rtlCol="0"/>
            <a:lstStyle/>
            <a:p>
              <a:endParaRPr/>
            </a:p>
          </p:txBody>
        </p:sp>
        <p:sp>
          <p:nvSpPr>
            <p:cNvPr id="20" name="object 20"/>
            <p:cNvSpPr/>
            <p:nvPr/>
          </p:nvSpPr>
          <p:spPr>
            <a:xfrm>
              <a:off x="4273694" y="4704896"/>
              <a:ext cx="459105" cy="61594"/>
            </a:xfrm>
            <a:custGeom>
              <a:avLst/>
              <a:gdLst/>
              <a:ahLst/>
              <a:cxnLst/>
              <a:rect l="l" t="t" r="r" b="b"/>
              <a:pathLst>
                <a:path w="459104" h="61595">
                  <a:moveTo>
                    <a:pt x="0" y="0"/>
                  </a:moveTo>
                  <a:lnTo>
                    <a:pt x="458495" y="0"/>
                  </a:lnTo>
                  <a:lnTo>
                    <a:pt x="458495" y="61233"/>
                  </a:lnTo>
                  <a:lnTo>
                    <a:pt x="0" y="61233"/>
                  </a:lnTo>
                  <a:lnTo>
                    <a:pt x="0" y="0"/>
                  </a:lnTo>
                  <a:close/>
                </a:path>
              </a:pathLst>
            </a:custGeom>
            <a:ln w="12699">
              <a:solidFill>
                <a:srgbClr val="FFFFFF"/>
              </a:solidFill>
            </a:ln>
          </p:spPr>
          <p:txBody>
            <a:bodyPr wrap="square" lIns="0" tIns="0" rIns="0" bIns="0" rtlCol="0"/>
            <a:lstStyle/>
            <a:p>
              <a:endParaRPr/>
            </a:p>
          </p:txBody>
        </p:sp>
        <p:sp>
          <p:nvSpPr>
            <p:cNvPr id="21" name="object 21"/>
            <p:cNvSpPr/>
            <p:nvPr/>
          </p:nvSpPr>
          <p:spPr>
            <a:xfrm>
              <a:off x="4427775" y="5454751"/>
              <a:ext cx="274320" cy="41275"/>
            </a:xfrm>
            <a:custGeom>
              <a:avLst/>
              <a:gdLst/>
              <a:ahLst/>
              <a:cxnLst/>
              <a:rect l="l" t="t" r="r" b="b"/>
              <a:pathLst>
                <a:path w="274320" h="41275">
                  <a:moveTo>
                    <a:pt x="274162" y="0"/>
                  </a:moveTo>
                  <a:lnTo>
                    <a:pt x="0" y="0"/>
                  </a:lnTo>
                  <a:lnTo>
                    <a:pt x="0" y="41071"/>
                  </a:lnTo>
                  <a:lnTo>
                    <a:pt x="274162" y="41071"/>
                  </a:lnTo>
                  <a:lnTo>
                    <a:pt x="274162" y="0"/>
                  </a:lnTo>
                  <a:close/>
                </a:path>
              </a:pathLst>
            </a:custGeom>
            <a:solidFill>
              <a:srgbClr val="FFFFFF"/>
            </a:solidFill>
          </p:spPr>
          <p:txBody>
            <a:bodyPr wrap="square" lIns="0" tIns="0" rIns="0" bIns="0" rtlCol="0"/>
            <a:lstStyle/>
            <a:p>
              <a:endParaRPr/>
            </a:p>
          </p:txBody>
        </p:sp>
        <p:sp>
          <p:nvSpPr>
            <p:cNvPr id="22" name="object 22"/>
            <p:cNvSpPr/>
            <p:nvPr/>
          </p:nvSpPr>
          <p:spPr>
            <a:xfrm>
              <a:off x="4427774" y="5454752"/>
              <a:ext cx="274320" cy="41275"/>
            </a:xfrm>
            <a:custGeom>
              <a:avLst/>
              <a:gdLst/>
              <a:ahLst/>
              <a:cxnLst/>
              <a:rect l="l" t="t" r="r" b="b"/>
              <a:pathLst>
                <a:path w="274320" h="41275">
                  <a:moveTo>
                    <a:pt x="0" y="0"/>
                  </a:moveTo>
                  <a:lnTo>
                    <a:pt x="274162" y="0"/>
                  </a:lnTo>
                  <a:lnTo>
                    <a:pt x="274162" y="41070"/>
                  </a:lnTo>
                  <a:lnTo>
                    <a:pt x="0" y="41070"/>
                  </a:lnTo>
                  <a:lnTo>
                    <a:pt x="0" y="0"/>
                  </a:lnTo>
                  <a:close/>
                </a:path>
              </a:pathLst>
            </a:custGeom>
            <a:ln w="12699">
              <a:solidFill>
                <a:srgbClr val="FFFFFF"/>
              </a:solidFill>
            </a:ln>
          </p:spPr>
          <p:txBody>
            <a:bodyPr wrap="square" lIns="0" tIns="0" rIns="0" bIns="0" rtlCol="0"/>
            <a:lstStyle/>
            <a:p>
              <a:endParaRPr/>
            </a:p>
          </p:txBody>
        </p:sp>
        <p:sp>
          <p:nvSpPr>
            <p:cNvPr id="23" name="object 23"/>
            <p:cNvSpPr/>
            <p:nvPr/>
          </p:nvSpPr>
          <p:spPr>
            <a:xfrm>
              <a:off x="4327402" y="4932465"/>
              <a:ext cx="413384" cy="41275"/>
            </a:xfrm>
            <a:custGeom>
              <a:avLst/>
              <a:gdLst/>
              <a:ahLst/>
              <a:cxnLst/>
              <a:rect l="l" t="t" r="r" b="b"/>
              <a:pathLst>
                <a:path w="413385" h="41275">
                  <a:moveTo>
                    <a:pt x="412993" y="0"/>
                  </a:moveTo>
                  <a:lnTo>
                    <a:pt x="0" y="0"/>
                  </a:lnTo>
                  <a:lnTo>
                    <a:pt x="0" y="41070"/>
                  </a:lnTo>
                  <a:lnTo>
                    <a:pt x="412993" y="41070"/>
                  </a:lnTo>
                  <a:lnTo>
                    <a:pt x="412993" y="0"/>
                  </a:lnTo>
                  <a:close/>
                </a:path>
              </a:pathLst>
            </a:custGeom>
            <a:solidFill>
              <a:srgbClr val="FFFFFF"/>
            </a:solidFill>
          </p:spPr>
          <p:txBody>
            <a:bodyPr wrap="square" lIns="0" tIns="0" rIns="0" bIns="0" rtlCol="0"/>
            <a:lstStyle/>
            <a:p>
              <a:endParaRPr/>
            </a:p>
          </p:txBody>
        </p:sp>
        <p:sp>
          <p:nvSpPr>
            <p:cNvPr id="24" name="object 24"/>
            <p:cNvSpPr/>
            <p:nvPr/>
          </p:nvSpPr>
          <p:spPr>
            <a:xfrm>
              <a:off x="4327402" y="4932464"/>
              <a:ext cx="413384" cy="41275"/>
            </a:xfrm>
            <a:custGeom>
              <a:avLst/>
              <a:gdLst/>
              <a:ahLst/>
              <a:cxnLst/>
              <a:rect l="l" t="t" r="r" b="b"/>
              <a:pathLst>
                <a:path w="413385" h="41275">
                  <a:moveTo>
                    <a:pt x="0" y="0"/>
                  </a:moveTo>
                  <a:lnTo>
                    <a:pt x="412994" y="0"/>
                  </a:lnTo>
                  <a:lnTo>
                    <a:pt x="412994" y="41071"/>
                  </a:lnTo>
                  <a:lnTo>
                    <a:pt x="0" y="41071"/>
                  </a:lnTo>
                  <a:lnTo>
                    <a:pt x="0" y="0"/>
                  </a:lnTo>
                  <a:close/>
                </a:path>
              </a:pathLst>
            </a:custGeom>
            <a:ln w="12699">
              <a:solidFill>
                <a:srgbClr val="FFFFFF"/>
              </a:solidFill>
            </a:ln>
          </p:spPr>
          <p:txBody>
            <a:bodyPr wrap="square" lIns="0" tIns="0" rIns="0" bIns="0" rtlCol="0"/>
            <a:lstStyle/>
            <a:p>
              <a:endParaRPr/>
            </a:p>
          </p:txBody>
        </p:sp>
        <p:sp>
          <p:nvSpPr>
            <p:cNvPr id="25" name="object 25"/>
            <p:cNvSpPr/>
            <p:nvPr/>
          </p:nvSpPr>
          <p:spPr>
            <a:xfrm>
              <a:off x="4374069" y="5193794"/>
              <a:ext cx="320040" cy="41275"/>
            </a:xfrm>
            <a:custGeom>
              <a:avLst/>
              <a:gdLst/>
              <a:ahLst/>
              <a:cxnLst/>
              <a:rect l="l" t="t" r="r" b="b"/>
              <a:pathLst>
                <a:path w="320039" h="41275">
                  <a:moveTo>
                    <a:pt x="319661" y="0"/>
                  </a:moveTo>
                  <a:lnTo>
                    <a:pt x="0" y="0"/>
                  </a:lnTo>
                  <a:lnTo>
                    <a:pt x="0" y="40698"/>
                  </a:lnTo>
                  <a:lnTo>
                    <a:pt x="319661" y="40698"/>
                  </a:lnTo>
                  <a:lnTo>
                    <a:pt x="319661" y="0"/>
                  </a:lnTo>
                  <a:close/>
                </a:path>
              </a:pathLst>
            </a:custGeom>
            <a:solidFill>
              <a:srgbClr val="FFFFFF"/>
            </a:solidFill>
          </p:spPr>
          <p:txBody>
            <a:bodyPr wrap="square" lIns="0" tIns="0" rIns="0" bIns="0" rtlCol="0"/>
            <a:lstStyle/>
            <a:p>
              <a:endParaRPr/>
            </a:p>
          </p:txBody>
        </p:sp>
        <p:sp>
          <p:nvSpPr>
            <p:cNvPr id="26" name="object 26"/>
            <p:cNvSpPr/>
            <p:nvPr/>
          </p:nvSpPr>
          <p:spPr>
            <a:xfrm>
              <a:off x="4374068" y="5193795"/>
              <a:ext cx="320040" cy="41275"/>
            </a:xfrm>
            <a:custGeom>
              <a:avLst/>
              <a:gdLst/>
              <a:ahLst/>
              <a:cxnLst/>
              <a:rect l="l" t="t" r="r" b="b"/>
              <a:pathLst>
                <a:path w="320039" h="41275">
                  <a:moveTo>
                    <a:pt x="0" y="0"/>
                  </a:moveTo>
                  <a:lnTo>
                    <a:pt x="319662" y="0"/>
                  </a:lnTo>
                  <a:lnTo>
                    <a:pt x="319662" y="40698"/>
                  </a:lnTo>
                  <a:lnTo>
                    <a:pt x="0" y="40698"/>
                  </a:lnTo>
                  <a:lnTo>
                    <a:pt x="0" y="0"/>
                  </a:lnTo>
                  <a:close/>
                </a:path>
              </a:pathLst>
            </a:custGeom>
            <a:ln w="12699">
              <a:solidFill>
                <a:srgbClr val="FFFFFF"/>
              </a:solidFill>
            </a:ln>
          </p:spPr>
          <p:txBody>
            <a:bodyPr wrap="square" lIns="0" tIns="0" rIns="0" bIns="0" rtlCol="0"/>
            <a:lstStyle/>
            <a:p>
              <a:endParaRPr/>
            </a:p>
          </p:txBody>
        </p:sp>
      </p:gr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5818908"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solidFill>
                  <a:schemeClr val="tx1">
                    <a:lumMod val="75000"/>
                    <a:lumOff val="25000"/>
                  </a:schemeClr>
                </a:solidFill>
              </a:rPr>
              <a:t>Acute Interstitial Syndrome (AIS)</a:t>
            </a:r>
            <a:endParaRPr lang="en-US" sz="1375" dirty="0">
              <a:solidFill>
                <a:schemeClr val="tx1">
                  <a:lumMod val="75000"/>
                  <a:lumOff val="2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0C2D-AFB1-4BB8-AC55-3864393CA5B0}"/>
              </a:ext>
            </a:extLst>
          </p:cNvPr>
          <p:cNvSpPr>
            <a:spLocks noGrp="1"/>
          </p:cNvSpPr>
          <p:nvPr>
            <p:ph type="title"/>
          </p:nvPr>
        </p:nvSpPr>
        <p:spPr/>
        <p:txBody>
          <a:bodyPr>
            <a:normAutofit/>
          </a:bodyPr>
          <a:lstStyle/>
          <a:p>
            <a:pPr algn="ctr"/>
            <a:r>
              <a:rPr lang="en-US" sz="4000" dirty="0"/>
              <a:t>Acute Interstitial Syndrome</a:t>
            </a:r>
            <a:endParaRPr lang="en-IN" sz="4000" dirty="0"/>
          </a:p>
        </p:txBody>
      </p:sp>
      <p:sp>
        <p:nvSpPr>
          <p:cNvPr id="3" name="Content Placeholder 2">
            <a:extLst>
              <a:ext uri="{FF2B5EF4-FFF2-40B4-BE49-F238E27FC236}">
                <a16:creationId xmlns:a16="http://schemas.microsoft.com/office/drawing/2014/main" id="{1A06B299-2F9B-4228-BB78-A2469E472925}"/>
              </a:ext>
            </a:extLst>
          </p:cNvPr>
          <p:cNvSpPr>
            <a:spLocks noGrp="1"/>
          </p:cNvSpPr>
          <p:nvPr>
            <p:ph idx="1"/>
          </p:nvPr>
        </p:nvSpPr>
        <p:spPr/>
        <p:txBody>
          <a:bodyPr/>
          <a:lstStyle/>
          <a:p>
            <a:r>
              <a:rPr lang="en-US" sz="2400" dirty="0"/>
              <a:t>Transducer Placement:</a:t>
            </a:r>
          </a:p>
          <a:p>
            <a:pPr lvl="1"/>
            <a:r>
              <a:rPr lang="en-US" sz="2000" dirty="0"/>
              <a:t>Perpendicular to the skin, with marker pointing cranially in zones L1, L2 and L3</a:t>
            </a:r>
          </a:p>
          <a:p>
            <a:pPr lvl="1"/>
            <a:r>
              <a:rPr lang="en-US" sz="2000" dirty="0"/>
              <a:t>Examine all zones while sliding the probe from one zone to another (Lawn Mower Technique)</a:t>
            </a:r>
          </a:p>
          <a:p>
            <a:r>
              <a:rPr lang="en-US" sz="2400" dirty="0"/>
              <a:t>Structures to be identified:</a:t>
            </a:r>
          </a:p>
          <a:p>
            <a:pPr lvl="1"/>
            <a:r>
              <a:rPr lang="en-US" sz="2000" dirty="0"/>
              <a:t>Ribs, Intercostal area, Pleural, lungs.</a:t>
            </a:r>
          </a:p>
          <a:p>
            <a:pPr lvl="1"/>
            <a:r>
              <a:rPr lang="en-US" sz="2000" dirty="0"/>
              <a:t>Bat sign</a:t>
            </a:r>
          </a:p>
          <a:p>
            <a:endParaRPr lang="en-US" sz="2400" dirty="0"/>
          </a:p>
          <a:p>
            <a:pPr lvl="1"/>
            <a:endParaRPr lang="en-IN" sz="2000" dirty="0"/>
          </a:p>
        </p:txBody>
      </p:sp>
    </p:spTree>
    <p:extLst>
      <p:ext uri="{BB962C8B-B14F-4D97-AF65-F5344CB8AC3E}">
        <p14:creationId xmlns:p14="http://schemas.microsoft.com/office/powerpoint/2010/main" val="5130771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831C-8786-4872-87CB-19F2AC541D2E}"/>
              </a:ext>
            </a:extLst>
          </p:cNvPr>
          <p:cNvSpPr>
            <a:spLocks noGrp="1"/>
          </p:cNvSpPr>
          <p:nvPr>
            <p:ph type="title"/>
          </p:nvPr>
        </p:nvSpPr>
        <p:spPr/>
        <p:txBody>
          <a:bodyPr/>
          <a:lstStyle/>
          <a:p>
            <a:r>
              <a:rPr lang="en-US" dirty="0"/>
              <a:t>Transducers</a:t>
            </a:r>
            <a:endParaRPr lang="en-IN" dirty="0"/>
          </a:p>
        </p:txBody>
      </p:sp>
      <p:pic>
        <p:nvPicPr>
          <p:cNvPr id="5" name="Content Placeholder 4">
            <a:extLst>
              <a:ext uri="{FF2B5EF4-FFF2-40B4-BE49-F238E27FC236}">
                <a16:creationId xmlns:a16="http://schemas.microsoft.com/office/drawing/2014/main" id="{41C15D4C-995F-4236-93FE-0B2CDE6CF8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9635" y="1819373"/>
            <a:ext cx="8731995" cy="4186572"/>
          </a:xfrm>
        </p:spPr>
      </p:pic>
    </p:spTree>
    <p:extLst>
      <p:ext uri="{BB962C8B-B14F-4D97-AF65-F5344CB8AC3E}">
        <p14:creationId xmlns:p14="http://schemas.microsoft.com/office/powerpoint/2010/main" val="343922558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794ACB-71B2-46B7-A63A-DA1BCA4C8FC3}"/>
              </a:ext>
            </a:extLst>
          </p:cNvPr>
          <p:cNvSpPr>
            <a:spLocks noGrp="1"/>
          </p:cNvSpPr>
          <p:nvPr>
            <p:ph type="title"/>
          </p:nvPr>
        </p:nvSpPr>
        <p:spPr/>
        <p:txBody>
          <a:bodyPr>
            <a:normAutofit/>
          </a:bodyPr>
          <a:lstStyle/>
          <a:p>
            <a:pPr algn="ctr"/>
            <a:r>
              <a:rPr lang="en-US" sz="4000" dirty="0"/>
              <a:t>Comet Tail Artifact/B-line</a:t>
            </a:r>
            <a:endParaRPr lang="en-IN" sz="4000" dirty="0"/>
          </a:p>
        </p:txBody>
      </p:sp>
      <p:sp>
        <p:nvSpPr>
          <p:cNvPr id="5" name="Content Placeholder 4">
            <a:extLst>
              <a:ext uri="{FF2B5EF4-FFF2-40B4-BE49-F238E27FC236}">
                <a16:creationId xmlns:a16="http://schemas.microsoft.com/office/drawing/2014/main" id="{EF091190-51EB-4EB2-9508-DA5DDC8E79CF}"/>
              </a:ext>
            </a:extLst>
          </p:cNvPr>
          <p:cNvSpPr>
            <a:spLocks noGrp="1"/>
          </p:cNvSpPr>
          <p:nvPr>
            <p:ph sz="half" idx="1"/>
          </p:nvPr>
        </p:nvSpPr>
        <p:spPr/>
        <p:txBody>
          <a:bodyPr/>
          <a:lstStyle/>
          <a:p>
            <a:pPr marL="469265" marR="5080" indent="-457200">
              <a:lnSpc>
                <a:spcPct val="150000"/>
              </a:lnSpc>
              <a:spcBef>
                <a:spcPts val="260"/>
              </a:spcBef>
              <a:buClr>
                <a:srgbClr val="969696"/>
              </a:buClr>
              <a:buSzPct val="75000"/>
              <a:tabLst>
                <a:tab pos="526415" algn="l"/>
                <a:tab pos="527050" algn="l"/>
              </a:tabLst>
            </a:pPr>
            <a:r>
              <a:rPr lang="en-US" sz="2000" dirty="0">
                <a:cs typeface="Book Antiqua"/>
              </a:rPr>
              <a:t>Laser Like vertical lines </a:t>
            </a:r>
          </a:p>
          <a:p>
            <a:pPr marL="469265" marR="5080" indent="-457200">
              <a:lnSpc>
                <a:spcPct val="100000"/>
              </a:lnSpc>
              <a:spcBef>
                <a:spcPts val="260"/>
              </a:spcBef>
              <a:buClr>
                <a:srgbClr val="969696"/>
              </a:buClr>
              <a:buSzPct val="75000"/>
              <a:tabLst>
                <a:tab pos="526415" algn="l"/>
                <a:tab pos="527050" algn="l"/>
              </a:tabLst>
            </a:pPr>
            <a:r>
              <a:rPr lang="en-US" sz="2000" dirty="0">
                <a:cs typeface="Book Antiqua"/>
              </a:rPr>
              <a:t>Extending from the Pleural line </a:t>
            </a:r>
            <a:r>
              <a:rPr lang="en-US" sz="2000" dirty="0" err="1">
                <a:cs typeface="Book Antiqua"/>
              </a:rPr>
              <a:t>upto</a:t>
            </a:r>
            <a:r>
              <a:rPr lang="en-US" sz="2000" dirty="0">
                <a:cs typeface="Book Antiqua"/>
              </a:rPr>
              <a:t> the edge of screen without fading.</a:t>
            </a:r>
          </a:p>
          <a:p>
            <a:pPr marL="469265" marR="5080" indent="-457200">
              <a:lnSpc>
                <a:spcPct val="150000"/>
              </a:lnSpc>
              <a:spcBef>
                <a:spcPts val="260"/>
              </a:spcBef>
              <a:buClr>
                <a:srgbClr val="969696"/>
              </a:buClr>
              <a:buSzPct val="75000"/>
              <a:tabLst>
                <a:tab pos="526415" algn="l"/>
                <a:tab pos="527050" algn="l"/>
              </a:tabLst>
            </a:pPr>
            <a:r>
              <a:rPr lang="en-US" sz="2000" dirty="0">
                <a:cs typeface="Book Antiqua"/>
              </a:rPr>
              <a:t>Synchronized with lung sliding</a:t>
            </a:r>
          </a:p>
          <a:p>
            <a:pPr marL="469265" marR="5080" indent="-457200">
              <a:lnSpc>
                <a:spcPct val="150000"/>
              </a:lnSpc>
              <a:spcBef>
                <a:spcPts val="260"/>
              </a:spcBef>
              <a:buClr>
                <a:srgbClr val="969696"/>
              </a:buClr>
              <a:buSzPct val="75000"/>
              <a:tabLst>
                <a:tab pos="526415" algn="l"/>
                <a:tab pos="527050" algn="l"/>
              </a:tabLst>
            </a:pPr>
            <a:r>
              <a:rPr lang="en-US" sz="2000" dirty="0">
                <a:cs typeface="Book Antiqua"/>
              </a:rPr>
              <a:t>Overshadow the A lines.</a:t>
            </a:r>
          </a:p>
        </p:txBody>
      </p:sp>
      <p:pic>
        <p:nvPicPr>
          <p:cNvPr id="7" name="object 4">
            <a:extLst>
              <a:ext uri="{FF2B5EF4-FFF2-40B4-BE49-F238E27FC236}">
                <a16:creationId xmlns:a16="http://schemas.microsoft.com/office/drawing/2014/main" id="{3F5560BC-39A8-4740-8DFC-43F5650D56DF}"/>
              </a:ext>
            </a:extLst>
          </p:cNvPr>
          <p:cNvPicPr>
            <a:picLocks noGrp="1"/>
          </p:cNvPicPr>
          <p:nvPr>
            <p:ph sz="half" idx="2"/>
          </p:nvPr>
        </p:nvPicPr>
        <p:blipFill>
          <a:blip r:embed="rId3" cstate="print"/>
          <a:stretch>
            <a:fillRect/>
          </a:stretch>
        </p:blipFill>
        <p:spPr>
          <a:xfrm>
            <a:off x="6218238" y="2083346"/>
            <a:ext cx="4937125" cy="3548558"/>
          </a:xfrm>
          <a:prstGeom prst="rect">
            <a:avLst/>
          </a:prstGeom>
        </p:spPr>
      </p:pic>
    </p:spTree>
    <p:extLst>
      <p:ext uri="{BB962C8B-B14F-4D97-AF65-F5344CB8AC3E}">
        <p14:creationId xmlns:p14="http://schemas.microsoft.com/office/powerpoint/2010/main" val="426300315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133600" y="304801"/>
            <a:ext cx="7924798" cy="1828798"/>
          </a:xfrm>
          <a:prstGeom prst="rect">
            <a:avLst/>
          </a:prstGeom>
        </p:spPr>
      </p:pic>
      <p:grpSp>
        <p:nvGrpSpPr>
          <p:cNvPr id="3" name="object 3"/>
          <p:cNvGrpSpPr/>
          <p:nvPr/>
        </p:nvGrpSpPr>
        <p:grpSpPr>
          <a:xfrm>
            <a:off x="1828800" y="2895600"/>
            <a:ext cx="8534400" cy="2895600"/>
            <a:chOff x="304800" y="2895600"/>
            <a:chExt cx="8534400" cy="2895600"/>
          </a:xfrm>
        </p:grpSpPr>
        <p:pic>
          <p:nvPicPr>
            <p:cNvPr id="4" name="object 4"/>
            <p:cNvPicPr/>
            <p:nvPr/>
          </p:nvPicPr>
          <p:blipFill>
            <a:blip r:embed="rId4" cstate="print"/>
            <a:stretch>
              <a:fillRect/>
            </a:stretch>
          </p:blipFill>
          <p:spPr>
            <a:xfrm>
              <a:off x="304800" y="2895600"/>
              <a:ext cx="8534398" cy="2895599"/>
            </a:xfrm>
            <a:prstGeom prst="rect">
              <a:avLst/>
            </a:prstGeom>
          </p:spPr>
        </p:pic>
        <p:sp>
          <p:nvSpPr>
            <p:cNvPr id="5" name="object 5"/>
            <p:cNvSpPr/>
            <p:nvPr/>
          </p:nvSpPr>
          <p:spPr>
            <a:xfrm>
              <a:off x="2438400" y="3733800"/>
              <a:ext cx="5715000" cy="457200"/>
            </a:xfrm>
            <a:custGeom>
              <a:avLst/>
              <a:gdLst/>
              <a:ahLst/>
              <a:cxnLst/>
              <a:rect l="l" t="t" r="r" b="b"/>
              <a:pathLst>
                <a:path w="5715000" h="457200">
                  <a:moveTo>
                    <a:pt x="5714998" y="0"/>
                  </a:moveTo>
                  <a:lnTo>
                    <a:pt x="0" y="0"/>
                  </a:lnTo>
                  <a:lnTo>
                    <a:pt x="0" y="457200"/>
                  </a:lnTo>
                  <a:lnTo>
                    <a:pt x="5714998" y="457200"/>
                  </a:lnTo>
                  <a:lnTo>
                    <a:pt x="5714998" y="0"/>
                  </a:lnTo>
                  <a:close/>
                </a:path>
              </a:pathLst>
            </a:custGeom>
            <a:solidFill>
              <a:srgbClr val="FF2600">
                <a:alpha val="27839"/>
              </a:srgbClr>
            </a:solidFill>
          </p:spPr>
          <p:txBody>
            <a:bodyPr wrap="square" lIns="0" tIns="0" rIns="0" bIns="0" rtlCol="0"/>
            <a:lstStyle/>
            <a:p>
              <a:endParaRPr/>
            </a:p>
          </p:txBody>
        </p:sp>
        <p:sp>
          <p:nvSpPr>
            <p:cNvPr id="6" name="object 6"/>
            <p:cNvSpPr/>
            <p:nvPr/>
          </p:nvSpPr>
          <p:spPr>
            <a:xfrm>
              <a:off x="2438400" y="3733800"/>
              <a:ext cx="5715000" cy="457200"/>
            </a:xfrm>
            <a:custGeom>
              <a:avLst/>
              <a:gdLst/>
              <a:ahLst/>
              <a:cxnLst/>
              <a:rect l="l" t="t" r="r" b="b"/>
              <a:pathLst>
                <a:path w="5715000" h="457200">
                  <a:moveTo>
                    <a:pt x="0" y="0"/>
                  </a:moveTo>
                  <a:lnTo>
                    <a:pt x="5714998" y="0"/>
                  </a:lnTo>
                  <a:lnTo>
                    <a:pt x="5714998" y="457199"/>
                  </a:lnTo>
                  <a:lnTo>
                    <a:pt x="0" y="457199"/>
                  </a:lnTo>
                  <a:lnTo>
                    <a:pt x="0" y="0"/>
                  </a:lnTo>
                  <a:close/>
                </a:path>
              </a:pathLst>
            </a:custGeom>
            <a:ln w="12699">
              <a:solidFill>
                <a:srgbClr val="FFFFFF"/>
              </a:solidFill>
            </a:ln>
          </p:spPr>
          <p:txBody>
            <a:bodyPr wrap="square" lIns="0" tIns="0" rIns="0" bIns="0" rtlCol="0"/>
            <a:lstStyle/>
            <a:p>
              <a:endParaRPr/>
            </a:p>
          </p:txBody>
        </p:sp>
        <p:sp>
          <p:nvSpPr>
            <p:cNvPr id="7" name="object 7"/>
            <p:cNvSpPr/>
            <p:nvPr/>
          </p:nvSpPr>
          <p:spPr>
            <a:xfrm>
              <a:off x="4190998" y="4191000"/>
              <a:ext cx="2895600" cy="381000"/>
            </a:xfrm>
            <a:custGeom>
              <a:avLst/>
              <a:gdLst/>
              <a:ahLst/>
              <a:cxnLst/>
              <a:rect l="l" t="t" r="r" b="b"/>
              <a:pathLst>
                <a:path w="2895600" h="381000">
                  <a:moveTo>
                    <a:pt x="2895600" y="0"/>
                  </a:moveTo>
                  <a:lnTo>
                    <a:pt x="0" y="0"/>
                  </a:lnTo>
                  <a:lnTo>
                    <a:pt x="0" y="381000"/>
                  </a:lnTo>
                  <a:lnTo>
                    <a:pt x="2895600" y="381000"/>
                  </a:lnTo>
                  <a:lnTo>
                    <a:pt x="2895600" y="0"/>
                  </a:lnTo>
                  <a:close/>
                </a:path>
              </a:pathLst>
            </a:custGeom>
            <a:solidFill>
              <a:srgbClr val="FF2600">
                <a:alpha val="34899"/>
              </a:srgbClr>
            </a:solidFill>
          </p:spPr>
          <p:txBody>
            <a:bodyPr wrap="square" lIns="0" tIns="0" rIns="0" bIns="0" rtlCol="0"/>
            <a:lstStyle/>
            <a:p>
              <a:endParaRPr/>
            </a:p>
          </p:txBody>
        </p:sp>
        <p:sp>
          <p:nvSpPr>
            <p:cNvPr id="8" name="object 8"/>
            <p:cNvSpPr/>
            <p:nvPr/>
          </p:nvSpPr>
          <p:spPr>
            <a:xfrm>
              <a:off x="4190998" y="4191000"/>
              <a:ext cx="2895600" cy="381000"/>
            </a:xfrm>
            <a:custGeom>
              <a:avLst/>
              <a:gdLst/>
              <a:ahLst/>
              <a:cxnLst/>
              <a:rect l="l" t="t" r="r" b="b"/>
              <a:pathLst>
                <a:path w="2895600" h="381000">
                  <a:moveTo>
                    <a:pt x="0" y="0"/>
                  </a:moveTo>
                  <a:lnTo>
                    <a:pt x="2895599" y="0"/>
                  </a:lnTo>
                  <a:lnTo>
                    <a:pt x="2895599" y="380999"/>
                  </a:lnTo>
                  <a:lnTo>
                    <a:pt x="0" y="380999"/>
                  </a:lnTo>
                  <a:lnTo>
                    <a:pt x="0" y="0"/>
                  </a:lnTo>
                  <a:close/>
                </a:path>
              </a:pathLst>
            </a:custGeom>
            <a:ln w="12699">
              <a:solidFill>
                <a:srgbClr val="FFFFFF"/>
              </a:solidFill>
            </a:ln>
          </p:spPr>
          <p:txBody>
            <a:bodyPr wrap="square" lIns="0" tIns="0" rIns="0" bIns="0" rtlCol="0"/>
            <a:lstStyle/>
            <a:p>
              <a:endParaRPr/>
            </a:p>
          </p:txBody>
        </p:sp>
      </p:gr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135188" y="643890"/>
            <a:ext cx="1641475" cy="695960"/>
          </a:xfrm>
          <a:prstGeom prst="rect">
            <a:avLst/>
          </a:prstGeom>
        </p:spPr>
        <p:txBody>
          <a:bodyPr vert="horz" wrap="square" lIns="0" tIns="12700" rIns="0" bIns="0" rtlCol="0" anchor="ctr">
            <a:spAutoFit/>
          </a:bodyPr>
          <a:lstStyle/>
          <a:p>
            <a:pPr marL="12700">
              <a:lnSpc>
                <a:spcPct val="100000"/>
              </a:lnSpc>
              <a:spcBef>
                <a:spcPts val="100"/>
              </a:spcBef>
            </a:pPr>
            <a:r>
              <a:rPr dirty="0">
                <a:latin typeface="Arial"/>
                <a:cs typeface="Arial"/>
              </a:rPr>
              <a:t>B-Line</a:t>
            </a:r>
            <a:endParaRPr>
              <a:latin typeface="Arial"/>
              <a:cs typeface="Arial"/>
            </a:endParaRPr>
          </a:p>
        </p:txBody>
      </p:sp>
      <p:pic>
        <p:nvPicPr>
          <p:cNvPr id="3" name="object 3"/>
          <p:cNvPicPr/>
          <p:nvPr/>
        </p:nvPicPr>
        <p:blipFill>
          <a:blip r:embed="rId3" cstate="print"/>
          <a:stretch>
            <a:fillRect/>
          </a:stretch>
        </p:blipFill>
        <p:spPr>
          <a:xfrm>
            <a:off x="1752601" y="1635184"/>
            <a:ext cx="8686798" cy="457892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1358-13A0-4B49-888B-7152A56BE592}"/>
              </a:ext>
            </a:extLst>
          </p:cNvPr>
          <p:cNvSpPr>
            <a:spLocks noGrp="1"/>
          </p:cNvSpPr>
          <p:nvPr>
            <p:ph type="title"/>
          </p:nvPr>
        </p:nvSpPr>
        <p:spPr/>
        <p:txBody>
          <a:bodyPr>
            <a:normAutofit/>
          </a:bodyPr>
          <a:lstStyle/>
          <a:p>
            <a:pPr algn="ctr"/>
            <a:r>
              <a:rPr lang="en-IN" sz="4000" dirty="0">
                <a:cs typeface="Arial"/>
              </a:rPr>
              <a:t>Pneumonia</a:t>
            </a:r>
            <a:endParaRPr lang="en-IN" sz="4000" dirty="0"/>
          </a:p>
        </p:txBody>
      </p:sp>
      <p:sp>
        <p:nvSpPr>
          <p:cNvPr id="3" name="Content Placeholder 2">
            <a:extLst>
              <a:ext uri="{FF2B5EF4-FFF2-40B4-BE49-F238E27FC236}">
                <a16:creationId xmlns:a16="http://schemas.microsoft.com/office/drawing/2014/main" id="{AF76A509-6F69-4069-9097-BD74E892228A}"/>
              </a:ext>
            </a:extLst>
          </p:cNvPr>
          <p:cNvSpPr>
            <a:spLocks noGrp="1"/>
          </p:cNvSpPr>
          <p:nvPr>
            <p:ph idx="1"/>
          </p:nvPr>
        </p:nvSpPr>
        <p:spPr/>
        <p:txBody>
          <a:bodyPr>
            <a:normAutofit/>
          </a:bodyPr>
          <a:lstStyle/>
          <a:p>
            <a:pPr marL="12700">
              <a:spcBef>
                <a:spcPts val="580"/>
              </a:spcBef>
            </a:pPr>
            <a:r>
              <a:rPr lang="en-US" sz="2000" b="1" u="sng" spc="-5" dirty="0">
                <a:uFill>
                  <a:solidFill>
                    <a:srgbClr val="FFFFFF"/>
                  </a:solidFill>
                </a:uFill>
                <a:cs typeface="Book Antiqua Bold"/>
              </a:rPr>
              <a:t>Patient</a:t>
            </a:r>
            <a:r>
              <a:rPr lang="en-US" sz="2000" b="1" u="sng" spc="-20" dirty="0">
                <a:uFill>
                  <a:solidFill>
                    <a:srgbClr val="FFFFFF"/>
                  </a:solidFill>
                </a:uFill>
                <a:cs typeface="Book Antiqua Bold"/>
              </a:rPr>
              <a:t> </a:t>
            </a:r>
            <a:r>
              <a:rPr lang="en-US" sz="2000" b="1" spc="-5" dirty="0">
                <a:uFill>
                  <a:solidFill>
                    <a:srgbClr val="FFFFFF"/>
                  </a:solidFill>
                </a:uFill>
                <a:cs typeface="Book Antiqua Bold"/>
              </a:rPr>
              <a:t>Position</a:t>
            </a:r>
            <a:endParaRPr lang="en-US" sz="2000" dirty="0">
              <a:cs typeface="Book Antiqua Bold"/>
            </a:endParaRPr>
          </a:p>
          <a:p>
            <a:pPr marL="469900" lvl="1">
              <a:spcBef>
                <a:spcPts val="480"/>
              </a:spcBef>
            </a:pPr>
            <a:r>
              <a:rPr lang="en-US" sz="2000" spc="-5" dirty="0">
                <a:cs typeface="Book Antiqua"/>
              </a:rPr>
              <a:t>Supine</a:t>
            </a:r>
            <a:endParaRPr lang="en-US" sz="2000" dirty="0">
              <a:cs typeface="Book Antiqua"/>
            </a:endParaRPr>
          </a:p>
          <a:p>
            <a:pPr>
              <a:spcBef>
                <a:spcPts val="45"/>
              </a:spcBef>
            </a:pPr>
            <a:endParaRPr lang="en-US" sz="2000" dirty="0">
              <a:cs typeface="Book Antiqua"/>
            </a:endParaRPr>
          </a:p>
          <a:p>
            <a:pPr marL="12700"/>
            <a:r>
              <a:rPr lang="en-US" sz="2000" b="1" u="sng" spc="-5" dirty="0">
                <a:uFill>
                  <a:solidFill>
                    <a:srgbClr val="FFFFFF"/>
                  </a:solidFill>
                </a:uFill>
                <a:cs typeface="Book Antiqua Bold"/>
              </a:rPr>
              <a:t>Pulmonary</a:t>
            </a:r>
            <a:r>
              <a:rPr lang="en-US" sz="2000" b="1" u="sng" spc="-20" dirty="0">
                <a:uFill>
                  <a:solidFill>
                    <a:srgbClr val="FFFFFF"/>
                  </a:solidFill>
                </a:uFill>
                <a:cs typeface="Book Antiqua Bold"/>
              </a:rPr>
              <a:t> </a:t>
            </a:r>
            <a:r>
              <a:rPr lang="en-US" sz="2000" b="1" spc="-5" dirty="0">
                <a:uFill>
                  <a:solidFill>
                    <a:srgbClr val="FFFFFF"/>
                  </a:solidFill>
                </a:uFill>
                <a:cs typeface="Book Antiqua Bold"/>
              </a:rPr>
              <a:t>regions</a:t>
            </a:r>
            <a:endParaRPr lang="en-US" sz="2000" dirty="0">
              <a:cs typeface="Book Antiqua Bold"/>
            </a:endParaRPr>
          </a:p>
          <a:p>
            <a:pPr marL="469900" lvl="1"/>
            <a:r>
              <a:rPr lang="en-US" sz="2000" spc="-5" dirty="0">
                <a:cs typeface="Book Antiqua"/>
              </a:rPr>
              <a:t>Lung</a:t>
            </a:r>
            <a:r>
              <a:rPr lang="en-US" sz="2000" spc="-20" dirty="0">
                <a:cs typeface="Book Antiqua"/>
              </a:rPr>
              <a:t> </a:t>
            </a:r>
            <a:r>
              <a:rPr lang="en-US" sz="2000" spc="-5" dirty="0">
                <a:cs typeface="Book Antiqua"/>
              </a:rPr>
              <a:t>Zones</a:t>
            </a:r>
            <a:r>
              <a:rPr lang="en-US" sz="2000" spc="-20" dirty="0">
                <a:cs typeface="Book Antiqua"/>
              </a:rPr>
              <a:t> </a:t>
            </a:r>
            <a:r>
              <a:rPr lang="en-US" sz="2000" spc="-5" dirty="0">
                <a:cs typeface="Book Antiqua"/>
              </a:rPr>
              <a:t>L3,</a:t>
            </a:r>
            <a:r>
              <a:rPr lang="en-US" sz="2000" spc="-15" dirty="0">
                <a:cs typeface="Book Antiqua"/>
              </a:rPr>
              <a:t> </a:t>
            </a:r>
            <a:r>
              <a:rPr lang="en-US" sz="2000" spc="-5" dirty="0">
                <a:cs typeface="Book Antiqua"/>
              </a:rPr>
              <a:t>L4</a:t>
            </a:r>
            <a:endParaRPr lang="en-US" sz="2000" dirty="0">
              <a:cs typeface="Book Antiqua"/>
            </a:endParaRPr>
          </a:p>
          <a:p>
            <a:pPr>
              <a:spcBef>
                <a:spcPts val="20"/>
              </a:spcBef>
            </a:pPr>
            <a:endParaRPr lang="en-US" sz="2000" dirty="0">
              <a:cs typeface="Book Antiqua"/>
            </a:endParaRPr>
          </a:p>
          <a:p>
            <a:pPr marL="12700">
              <a:spcBef>
                <a:spcPts val="5"/>
              </a:spcBef>
            </a:pPr>
            <a:r>
              <a:rPr lang="en-US" sz="2000" b="1" u="sng" spc="-5" dirty="0">
                <a:uFill>
                  <a:solidFill>
                    <a:srgbClr val="FFFFFF"/>
                  </a:solidFill>
                </a:uFill>
                <a:cs typeface="Book Antiqua Bold"/>
              </a:rPr>
              <a:t>Transducer Type and</a:t>
            </a:r>
            <a:r>
              <a:rPr lang="en-US" sz="2000" b="1" u="sng" spc="-10" dirty="0">
                <a:uFill>
                  <a:solidFill>
                    <a:srgbClr val="FFFFFF"/>
                  </a:solidFill>
                </a:uFill>
                <a:cs typeface="Book Antiqua Bold"/>
              </a:rPr>
              <a:t> </a:t>
            </a:r>
            <a:r>
              <a:rPr lang="en-US" sz="2000" b="1" u="sng" spc="-5" dirty="0">
                <a:uFill>
                  <a:solidFill>
                    <a:srgbClr val="FFFFFF"/>
                  </a:solidFill>
                </a:uFill>
                <a:cs typeface="Book Antiqua Bold"/>
              </a:rPr>
              <a:t>Placement</a:t>
            </a:r>
            <a:endParaRPr lang="en-US" sz="2000" dirty="0">
              <a:cs typeface="Book Antiqua Bold"/>
            </a:endParaRPr>
          </a:p>
          <a:p>
            <a:pPr marL="600075" lvl="1" indent="-130810">
              <a:spcBef>
                <a:spcPts val="400"/>
              </a:spcBef>
              <a:buClr>
                <a:srgbClr val="969696"/>
              </a:buClr>
              <a:buSzPct val="75000"/>
              <a:buFont typeface="Arial"/>
              <a:buChar char="•"/>
              <a:tabLst>
                <a:tab pos="143510" algn="l"/>
              </a:tabLst>
            </a:pPr>
            <a:r>
              <a:rPr lang="en-US" sz="2000" spc="-5" dirty="0">
                <a:cs typeface="Book Antiqua"/>
              </a:rPr>
              <a:t>Phased</a:t>
            </a:r>
            <a:r>
              <a:rPr lang="en-US" sz="2000" spc="-20" dirty="0">
                <a:cs typeface="Book Antiqua"/>
              </a:rPr>
              <a:t> </a:t>
            </a:r>
            <a:r>
              <a:rPr lang="en-US" sz="2000" spc="-5" dirty="0">
                <a:cs typeface="Book Antiqua"/>
              </a:rPr>
              <a:t>Array</a:t>
            </a:r>
            <a:r>
              <a:rPr lang="en-US" sz="2000" spc="-15" dirty="0">
                <a:cs typeface="Book Antiqua"/>
              </a:rPr>
              <a:t> </a:t>
            </a:r>
            <a:r>
              <a:rPr lang="en-US" sz="2000" dirty="0">
                <a:cs typeface="Book Antiqua"/>
              </a:rPr>
              <a:t>or</a:t>
            </a:r>
            <a:r>
              <a:rPr lang="en-US" sz="2000" spc="-15" dirty="0">
                <a:cs typeface="Book Antiqua"/>
              </a:rPr>
              <a:t> </a:t>
            </a:r>
            <a:r>
              <a:rPr lang="en-US" sz="2000" spc="-5" dirty="0">
                <a:cs typeface="Book Antiqua"/>
              </a:rPr>
              <a:t>curvilinear</a:t>
            </a:r>
            <a:endParaRPr lang="en-US" sz="2000" dirty="0">
              <a:cs typeface="Book Antiqua"/>
            </a:endParaRPr>
          </a:p>
          <a:p>
            <a:pPr marL="647700" marR="5080" lvl="1" indent="-177800">
              <a:lnSpc>
                <a:spcPct val="100800"/>
              </a:lnSpc>
              <a:spcBef>
                <a:spcPts val="480"/>
              </a:spcBef>
              <a:buClr>
                <a:srgbClr val="969696"/>
              </a:buClr>
              <a:buSzPct val="75000"/>
              <a:buFont typeface="Arial"/>
              <a:buChar char="•"/>
              <a:tabLst>
                <a:tab pos="190500" algn="l"/>
              </a:tabLst>
            </a:pPr>
            <a:r>
              <a:rPr lang="en-US" sz="2000" spc="-5" dirty="0">
                <a:cs typeface="Book Antiqua"/>
              </a:rPr>
              <a:t>The footprint</a:t>
            </a:r>
            <a:r>
              <a:rPr lang="en-US" sz="2000" dirty="0">
                <a:cs typeface="Book Antiqua"/>
              </a:rPr>
              <a:t> is </a:t>
            </a:r>
            <a:r>
              <a:rPr lang="en-US" sz="2000" spc="-5" dirty="0">
                <a:cs typeface="Book Antiqua"/>
              </a:rPr>
              <a:t>perpendicular </a:t>
            </a:r>
            <a:r>
              <a:rPr lang="en-US" sz="2000" dirty="0">
                <a:cs typeface="Book Antiqua"/>
              </a:rPr>
              <a:t>to </a:t>
            </a:r>
            <a:r>
              <a:rPr lang="en-US" sz="2000" spc="-5" dirty="0">
                <a:cs typeface="Book Antiqua"/>
              </a:rPr>
              <a:t>the</a:t>
            </a:r>
            <a:r>
              <a:rPr lang="en-US" sz="2000" dirty="0">
                <a:cs typeface="Book Antiqua"/>
              </a:rPr>
              <a:t> </a:t>
            </a:r>
            <a:r>
              <a:rPr lang="en-US" sz="2000" spc="-5" dirty="0">
                <a:cs typeface="Book Antiqua"/>
              </a:rPr>
              <a:t>skin </a:t>
            </a:r>
            <a:r>
              <a:rPr lang="en-US" sz="2000" dirty="0">
                <a:cs typeface="Book Antiqua"/>
              </a:rPr>
              <a:t>with</a:t>
            </a:r>
            <a:r>
              <a:rPr lang="en-US" sz="2000" spc="-5" dirty="0">
                <a:cs typeface="Book Antiqua"/>
              </a:rPr>
              <a:t> the</a:t>
            </a:r>
            <a:r>
              <a:rPr lang="en-US" sz="2000" spc="5" dirty="0">
                <a:cs typeface="Book Antiqua"/>
              </a:rPr>
              <a:t> </a:t>
            </a:r>
            <a:r>
              <a:rPr lang="en-US" sz="2000" dirty="0">
                <a:cs typeface="Book Antiqua"/>
              </a:rPr>
              <a:t>marker</a:t>
            </a:r>
            <a:r>
              <a:rPr lang="en-US" sz="2000" spc="5" dirty="0">
                <a:cs typeface="Book Antiqua"/>
              </a:rPr>
              <a:t> </a:t>
            </a:r>
            <a:r>
              <a:rPr lang="en-US" sz="2000" dirty="0">
                <a:cs typeface="Book Antiqua"/>
              </a:rPr>
              <a:t>pointing </a:t>
            </a:r>
            <a:r>
              <a:rPr lang="en-US" sz="2000" spc="-484" dirty="0">
                <a:cs typeface="Book Antiqua"/>
              </a:rPr>
              <a:t> </a:t>
            </a:r>
            <a:r>
              <a:rPr lang="en-US" sz="2000" spc="-5" dirty="0">
                <a:cs typeface="Book Antiqua"/>
              </a:rPr>
              <a:t>cephalad</a:t>
            </a:r>
            <a:endParaRPr lang="en-US" sz="2000" dirty="0">
              <a:cs typeface="Book Antiqua"/>
            </a:endParaRPr>
          </a:p>
          <a:p>
            <a:endParaRPr lang="en-IN" dirty="0"/>
          </a:p>
        </p:txBody>
      </p:sp>
    </p:spTree>
    <p:extLst>
      <p:ext uri="{BB962C8B-B14F-4D97-AF65-F5344CB8AC3E}">
        <p14:creationId xmlns:p14="http://schemas.microsoft.com/office/powerpoint/2010/main" val="198730281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3327-189B-4FA9-8C34-C09DE32508F5}"/>
              </a:ext>
            </a:extLst>
          </p:cNvPr>
          <p:cNvSpPr>
            <a:spLocks noGrp="1"/>
          </p:cNvSpPr>
          <p:nvPr>
            <p:ph type="title"/>
          </p:nvPr>
        </p:nvSpPr>
        <p:spPr/>
        <p:txBody>
          <a:bodyPr/>
          <a:lstStyle/>
          <a:p>
            <a:pPr algn="ctr"/>
            <a:r>
              <a:rPr lang="en-US" dirty="0"/>
              <a:t>Pneumonia</a:t>
            </a:r>
            <a:endParaRPr lang="en-IN" dirty="0"/>
          </a:p>
        </p:txBody>
      </p:sp>
      <p:sp>
        <p:nvSpPr>
          <p:cNvPr id="3" name="Content Placeholder 2">
            <a:extLst>
              <a:ext uri="{FF2B5EF4-FFF2-40B4-BE49-F238E27FC236}">
                <a16:creationId xmlns:a16="http://schemas.microsoft.com/office/drawing/2014/main" id="{CA66563F-5464-4923-B317-A449CE322DCA}"/>
              </a:ext>
            </a:extLst>
          </p:cNvPr>
          <p:cNvSpPr>
            <a:spLocks noGrp="1"/>
          </p:cNvSpPr>
          <p:nvPr>
            <p:ph sz="half" idx="1"/>
          </p:nvPr>
        </p:nvSpPr>
        <p:spPr>
          <a:xfrm>
            <a:off x="838200" y="1825625"/>
            <a:ext cx="5392918" cy="4351338"/>
          </a:xfrm>
        </p:spPr>
        <p:txBody>
          <a:bodyPr/>
          <a:lstStyle/>
          <a:p>
            <a:r>
              <a:rPr lang="en-US" sz="2400" dirty="0"/>
              <a:t>Early pneumonia maybe seen as localized B-lines</a:t>
            </a:r>
          </a:p>
          <a:p>
            <a:r>
              <a:rPr lang="en-US" sz="2400" dirty="0"/>
              <a:t>Bacterial pneumonia typically displays ‘hepatization’ with increased consolidation. ( Tissue like sign)</a:t>
            </a:r>
          </a:p>
          <a:p>
            <a:r>
              <a:rPr lang="en-US" sz="2400" dirty="0"/>
              <a:t>Other visible signs:</a:t>
            </a:r>
          </a:p>
          <a:p>
            <a:pPr lvl="1"/>
            <a:r>
              <a:rPr lang="en-US" sz="2000" dirty="0"/>
              <a:t>Air Bronchogram</a:t>
            </a:r>
          </a:p>
          <a:p>
            <a:pPr lvl="1"/>
            <a:r>
              <a:rPr lang="en-US" sz="2000" dirty="0"/>
              <a:t>Shred Sign</a:t>
            </a:r>
          </a:p>
        </p:txBody>
      </p:sp>
      <p:pic>
        <p:nvPicPr>
          <p:cNvPr id="5" name="object 3">
            <a:extLst>
              <a:ext uri="{FF2B5EF4-FFF2-40B4-BE49-F238E27FC236}">
                <a16:creationId xmlns:a16="http://schemas.microsoft.com/office/drawing/2014/main" id="{EDE33B33-D61D-435A-A988-C1F072188A92}"/>
              </a:ext>
            </a:extLst>
          </p:cNvPr>
          <p:cNvPicPr>
            <a:picLocks noGrp="1"/>
          </p:cNvPicPr>
          <p:nvPr>
            <p:ph sz="half" idx="2"/>
          </p:nvPr>
        </p:nvPicPr>
        <p:blipFill>
          <a:blip r:embed="rId3" cstate="print"/>
          <a:stretch>
            <a:fillRect/>
          </a:stretch>
        </p:blipFill>
        <p:spPr>
          <a:xfrm>
            <a:off x="6218238" y="2106489"/>
            <a:ext cx="4937125" cy="3502273"/>
          </a:xfrm>
          <a:prstGeom prst="rect">
            <a:avLst/>
          </a:prstGeom>
        </p:spPr>
      </p:pic>
    </p:spTree>
    <p:extLst>
      <p:ext uri="{BB962C8B-B14F-4D97-AF65-F5344CB8AC3E}">
        <p14:creationId xmlns:p14="http://schemas.microsoft.com/office/powerpoint/2010/main" val="87557820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A9A7-5997-4593-97B9-9409E0B1335A}"/>
              </a:ext>
            </a:extLst>
          </p:cNvPr>
          <p:cNvSpPr>
            <a:spLocks noGrp="1"/>
          </p:cNvSpPr>
          <p:nvPr>
            <p:ph type="title"/>
          </p:nvPr>
        </p:nvSpPr>
        <p:spPr>
          <a:xfrm>
            <a:off x="838200" y="317992"/>
            <a:ext cx="10515600" cy="1001762"/>
          </a:xfrm>
        </p:spPr>
        <p:txBody>
          <a:bodyPr/>
          <a:lstStyle/>
          <a:p>
            <a:pPr algn="ctr"/>
            <a:r>
              <a:rPr lang="en-US" dirty="0"/>
              <a:t>Summary</a:t>
            </a:r>
            <a:endParaRPr lang="en-IN" dirty="0"/>
          </a:p>
        </p:txBody>
      </p:sp>
      <p:pic>
        <p:nvPicPr>
          <p:cNvPr id="4" name="Picture 3">
            <a:extLst>
              <a:ext uri="{FF2B5EF4-FFF2-40B4-BE49-F238E27FC236}">
                <a16:creationId xmlns:a16="http://schemas.microsoft.com/office/drawing/2014/main" id="{962300C4-CE58-4B64-87E1-3C9A74FC4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528" y="1783307"/>
            <a:ext cx="8308942" cy="4447809"/>
          </a:xfrm>
          <a:prstGeom prst="rect">
            <a:avLst/>
          </a:prstGeom>
        </p:spPr>
      </p:pic>
      <p:sp>
        <p:nvSpPr>
          <p:cNvPr id="5" name="TextBox 4">
            <a:extLst>
              <a:ext uri="{FF2B5EF4-FFF2-40B4-BE49-F238E27FC236}">
                <a16:creationId xmlns:a16="http://schemas.microsoft.com/office/drawing/2014/main" id="{5A191731-4895-4A69-B8D5-EBBC69192A2A}"/>
              </a:ext>
            </a:extLst>
          </p:cNvPr>
          <p:cNvSpPr txBox="1"/>
          <p:nvPr/>
        </p:nvSpPr>
        <p:spPr>
          <a:xfrm>
            <a:off x="1915212" y="1058144"/>
            <a:ext cx="8361575" cy="523220"/>
          </a:xfrm>
          <a:prstGeom prst="rect">
            <a:avLst/>
          </a:prstGeom>
          <a:noFill/>
        </p:spPr>
        <p:txBody>
          <a:bodyPr wrap="square" rtlCol="0">
            <a:spAutoFit/>
          </a:bodyPr>
          <a:lstStyle/>
          <a:p>
            <a:pPr algn="ctr"/>
            <a:r>
              <a:rPr lang="en-US" sz="2800" dirty="0"/>
              <a:t>Assessment of a patient with Breathlessness</a:t>
            </a:r>
            <a:endParaRPr lang="en-IN" sz="2800" dirty="0"/>
          </a:p>
        </p:txBody>
      </p:sp>
    </p:spTree>
    <p:extLst>
      <p:ext uri="{BB962C8B-B14F-4D97-AF65-F5344CB8AC3E}">
        <p14:creationId xmlns:p14="http://schemas.microsoft.com/office/powerpoint/2010/main" val="233736456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D7405-52B9-49F2-91EE-406F27E0FAC0}"/>
              </a:ext>
            </a:extLst>
          </p:cNvPr>
          <p:cNvSpPr>
            <a:spLocks noGrp="1"/>
          </p:cNvSpPr>
          <p:nvPr>
            <p:ph type="title"/>
          </p:nvPr>
        </p:nvSpPr>
        <p:spPr/>
        <p:txBody>
          <a:bodyPr/>
          <a:lstStyle/>
          <a:p>
            <a:pPr algn="ctr"/>
            <a:r>
              <a:rPr lang="en-US" dirty="0"/>
              <a:t>Summary</a:t>
            </a:r>
            <a:endParaRPr lang="en-IN" dirty="0"/>
          </a:p>
        </p:txBody>
      </p:sp>
      <p:pic>
        <p:nvPicPr>
          <p:cNvPr id="6" name="Content Placeholder 5">
            <a:extLst>
              <a:ext uri="{FF2B5EF4-FFF2-40B4-BE49-F238E27FC236}">
                <a16:creationId xmlns:a16="http://schemas.microsoft.com/office/drawing/2014/main" id="{AF1B7397-D21B-4F79-B714-12DBF5A5E1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5167" y="1847761"/>
            <a:ext cx="9209988" cy="4543581"/>
          </a:xfrm>
        </p:spPr>
      </p:pic>
    </p:spTree>
    <p:extLst>
      <p:ext uri="{BB962C8B-B14F-4D97-AF65-F5344CB8AC3E}">
        <p14:creationId xmlns:p14="http://schemas.microsoft.com/office/powerpoint/2010/main" val="190095198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7938-F9C2-4286-87C3-BD76401EC81C}"/>
              </a:ext>
            </a:extLst>
          </p:cNvPr>
          <p:cNvSpPr>
            <a:spLocks noGrp="1"/>
          </p:cNvSpPr>
          <p:nvPr>
            <p:ph idx="1"/>
          </p:nvPr>
        </p:nvSpPr>
        <p:spPr>
          <a:xfrm>
            <a:off x="4876801" y="2438400"/>
            <a:ext cx="4868863" cy="1257300"/>
          </a:xfrm>
        </p:spPr>
        <p:txBody>
          <a:bodyPr rtlCol="0">
            <a:noAutofit/>
          </a:bodyPr>
          <a:lstStyle/>
          <a:p>
            <a:pPr marL="0" indent="0" algn="ctr" eaLnBrk="1" fontAlgn="auto" hangingPunct="1">
              <a:lnSpc>
                <a:spcPct val="110000"/>
              </a:lnSpc>
              <a:spcBef>
                <a:spcPts val="0"/>
              </a:spcBef>
              <a:spcAft>
                <a:spcPts val="0"/>
              </a:spcAft>
              <a:buNone/>
              <a:defRPr/>
            </a:pPr>
            <a:r>
              <a:rPr lang="en-US" sz="3600" dirty="0"/>
              <a:t>POCUS in COVID 19 pandemic</a:t>
            </a:r>
            <a:br>
              <a:rPr lang="en-US" sz="3600" dirty="0"/>
            </a:br>
            <a:endParaRPr lang="en-US" sz="1375" dirty="0">
              <a:solidFill>
                <a:schemeClr val="tx1">
                  <a:lumMod val="75000"/>
                  <a:lumOff val="2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414" y="0"/>
            <a:ext cx="7072362" cy="6858000"/>
          </a:xfrm>
          <a:prstGeom prst="rect">
            <a:avLst/>
          </a:prstGeom>
        </p:spPr>
      </p:pic>
    </p:spTree>
    <p:extLst>
      <p:ext uri="{BB962C8B-B14F-4D97-AF65-F5344CB8AC3E}">
        <p14:creationId xmlns:p14="http://schemas.microsoft.com/office/powerpoint/2010/main" val="2012732733"/>
      </p:ext>
    </p:extLst>
  </p:cSld>
  <p:clrMapOvr>
    <a:overrideClrMapping bg1="lt1" tx1="dk1" bg2="lt2" tx2="dk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b="52083"/>
          <a:stretch>
            <a:fillRect/>
          </a:stretch>
        </p:blipFill>
        <p:spPr>
          <a:xfrm>
            <a:off x="2095473" y="857232"/>
            <a:ext cx="8138215" cy="5110342"/>
          </a:xfrm>
          <a:prstGeom prst="rect">
            <a:avLst/>
          </a:prstGeom>
        </p:spPr>
      </p:pic>
    </p:spTree>
    <p:extLst>
      <p:ext uri="{BB962C8B-B14F-4D97-AF65-F5344CB8AC3E}">
        <p14:creationId xmlns:p14="http://schemas.microsoft.com/office/powerpoint/2010/main" val="746056950"/>
      </p:ext>
    </p:extLst>
  </p:cSld>
  <p:clrMapOvr>
    <a:overrideClrMapping bg1="lt1" tx1="dk1" bg2="lt2" tx2="dk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62CB-912E-498C-BD80-516F343DE72A}"/>
              </a:ext>
            </a:extLst>
          </p:cNvPr>
          <p:cNvSpPr>
            <a:spLocks noGrp="1"/>
          </p:cNvSpPr>
          <p:nvPr>
            <p:ph type="title"/>
          </p:nvPr>
        </p:nvSpPr>
        <p:spPr/>
        <p:txBody>
          <a:bodyPr/>
          <a:lstStyle/>
          <a:p>
            <a:endParaRPr lang="en-IN"/>
          </a:p>
        </p:txBody>
      </p:sp>
      <p:graphicFrame>
        <p:nvGraphicFramePr>
          <p:cNvPr id="5" name="Content Placeholder 4">
            <a:extLst>
              <a:ext uri="{FF2B5EF4-FFF2-40B4-BE49-F238E27FC236}">
                <a16:creationId xmlns:a16="http://schemas.microsoft.com/office/drawing/2014/main" id="{F059D665-4353-4099-ADBB-1DCF7AD02831}"/>
              </a:ext>
            </a:extLst>
          </p:cNvPr>
          <p:cNvGraphicFramePr>
            <a:graphicFrameLocks noGrp="1"/>
          </p:cNvGraphicFramePr>
          <p:nvPr>
            <p:ph idx="1"/>
            <p:extLst>
              <p:ext uri="{D42A27DB-BD31-4B8C-83A1-F6EECF244321}">
                <p14:modId xmlns:p14="http://schemas.microsoft.com/office/powerpoint/2010/main" val="525195068"/>
              </p:ext>
            </p:extLst>
          </p:nvPr>
        </p:nvGraphicFramePr>
        <p:xfrm>
          <a:off x="1037167" y="1012032"/>
          <a:ext cx="10515600" cy="4551742"/>
        </p:xfrm>
        <a:graphic>
          <a:graphicData uri="http://schemas.openxmlformats.org/drawingml/2006/table">
            <a:tbl>
              <a:tblPr firstRow="1" bandRow="1">
                <a:tableStyleId>{5C22544A-7EE6-4342-B048-85BDC9FD1C3A}</a:tableStyleId>
              </a:tblPr>
              <a:tblGrid>
                <a:gridCol w="2415002">
                  <a:extLst>
                    <a:ext uri="{9D8B030D-6E8A-4147-A177-3AD203B41FA5}">
                      <a16:colId xmlns:a16="http://schemas.microsoft.com/office/drawing/2014/main" val="2090235790"/>
                    </a:ext>
                  </a:extLst>
                </a:gridCol>
                <a:gridCol w="3920596">
                  <a:extLst>
                    <a:ext uri="{9D8B030D-6E8A-4147-A177-3AD203B41FA5}">
                      <a16:colId xmlns:a16="http://schemas.microsoft.com/office/drawing/2014/main" val="2495509832"/>
                    </a:ext>
                  </a:extLst>
                </a:gridCol>
                <a:gridCol w="4180002">
                  <a:extLst>
                    <a:ext uri="{9D8B030D-6E8A-4147-A177-3AD203B41FA5}">
                      <a16:colId xmlns:a16="http://schemas.microsoft.com/office/drawing/2014/main" val="1063837399"/>
                    </a:ext>
                  </a:extLst>
                </a:gridCol>
              </a:tblGrid>
              <a:tr h="691409">
                <a:tc>
                  <a:txBody>
                    <a:bodyPr/>
                    <a:lstStyle/>
                    <a:p>
                      <a:pPr algn="ctr"/>
                      <a:r>
                        <a:rPr lang="en-US" sz="2000" dirty="0" err="1"/>
                        <a:t>Tansducer</a:t>
                      </a:r>
                      <a:r>
                        <a:rPr lang="en-US" sz="2000" dirty="0"/>
                        <a:t> Type</a:t>
                      </a:r>
                      <a:endParaRPr lang="en-IN" sz="2000" dirty="0"/>
                    </a:p>
                  </a:txBody>
                  <a:tcPr/>
                </a:tc>
                <a:tc>
                  <a:txBody>
                    <a:bodyPr/>
                    <a:lstStyle/>
                    <a:p>
                      <a:pPr algn="ctr"/>
                      <a:r>
                        <a:rPr lang="en-US" sz="2000" dirty="0"/>
                        <a:t>Pros</a:t>
                      </a:r>
                      <a:endParaRPr lang="en-IN" sz="2000" dirty="0"/>
                    </a:p>
                  </a:txBody>
                  <a:tcPr/>
                </a:tc>
                <a:tc>
                  <a:txBody>
                    <a:bodyPr/>
                    <a:lstStyle/>
                    <a:p>
                      <a:pPr algn="ctr"/>
                      <a:r>
                        <a:rPr lang="en-US" sz="2000" dirty="0"/>
                        <a:t>Cons</a:t>
                      </a:r>
                      <a:endParaRPr lang="en-IN" sz="2000" dirty="0"/>
                    </a:p>
                  </a:txBody>
                  <a:tcPr/>
                </a:tc>
                <a:extLst>
                  <a:ext uri="{0D108BD9-81ED-4DB2-BD59-A6C34878D82A}">
                    <a16:rowId xmlns:a16="http://schemas.microsoft.com/office/drawing/2014/main" val="2637574374"/>
                  </a:ext>
                </a:extLst>
              </a:tr>
              <a:tr h="1482893">
                <a:tc>
                  <a:txBody>
                    <a:bodyPr/>
                    <a:lstStyle/>
                    <a:p>
                      <a:r>
                        <a:rPr lang="en-US" sz="2000" dirty="0"/>
                        <a:t>Curvilinear</a:t>
                      </a:r>
                      <a:endParaRPr lang="en-IN" sz="2000" dirty="0"/>
                    </a:p>
                  </a:txBody>
                  <a:tcPr/>
                </a:tc>
                <a:tc>
                  <a:txBody>
                    <a:bodyPr/>
                    <a:lstStyle/>
                    <a:p>
                      <a:pPr marL="285750" indent="-285750">
                        <a:buFont typeface="Arial" panose="020B0604020202020204" pitchFamily="34" charset="0"/>
                        <a:buChar char="•"/>
                      </a:pPr>
                      <a:r>
                        <a:rPr lang="en-US" sz="1600" dirty="0"/>
                        <a:t>Ideal for Lung Ultrasound</a:t>
                      </a:r>
                    </a:p>
                    <a:p>
                      <a:pPr marL="285750" indent="-285750">
                        <a:buFont typeface="Arial" panose="020B0604020202020204" pitchFamily="34" charset="0"/>
                        <a:buChar char="•"/>
                      </a:pPr>
                      <a:r>
                        <a:rPr lang="en-US" sz="1600" dirty="0"/>
                        <a:t>Good Combination of Resolution and Depth</a:t>
                      </a:r>
                    </a:p>
                    <a:p>
                      <a:pPr marL="285750" indent="-285750">
                        <a:buFont typeface="Arial" panose="020B0604020202020204" pitchFamily="34" charset="0"/>
                        <a:buChar char="•"/>
                      </a:pPr>
                      <a:r>
                        <a:rPr lang="en-US" sz="1600" dirty="0"/>
                        <a:t>Large field of view to see multiple spaces</a:t>
                      </a:r>
                      <a:endParaRPr lang="en-IN" sz="1600" dirty="0"/>
                    </a:p>
                  </a:txBody>
                  <a:tcPr/>
                </a:tc>
                <a:tc>
                  <a:txBody>
                    <a:bodyPr/>
                    <a:lstStyle/>
                    <a:p>
                      <a:pPr marL="285750" indent="-285750">
                        <a:buFont typeface="Arial" panose="020B0604020202020204" pitchFamily="34" charset="0"/>
                        <a:buChar char="•"/>
                      </a:pPr>
                      <a:r>
                        <a:rPr lang="en-US" sz="1600" dirty="0"/>
                        <a:t>Large foot print can make it difficult to visualize through a single rib space.</a:t>
                      </a:r>
                    </a:p>
                    <a:p>
                      <a:pPr marL="285750" indent="-285750">
                        <a:buFont typeface="Arial" panose="020B0604020202020204" pitchFamily="34" charset="0"/>
                        <a:buChar char="•"/>
                      </a:pPr>
                      <a:r>
                        <a:rPr lang="en-US" sz="1600" dirty="0"/>
                        <a:t>May need to switch for cardiac imaging</a:t>
                      </a:r>
                    </a:p>
                    <a:p>
                      <a:pPr marL="285750" indent="-285750">
                        <a:buFont typeface="Arial" panose="020B0604020202020204" pitchFamily="34" charset="0"/>
                        <a:buChar char="•"/>
                      </a:pPr>
                      <a:r>
                        <a:rPr lang="en-US" sz="1600" dirty="0"/>
                        <a:t>Near field resolution may not be as optimal as with linear probe.</a:t>
                      </a:r>
                      <a:endParaRPr lang="en-IN" sz="1600" dirty="0"/>
                    </a:p>
                  </a:txBody>
                  <a:tcPr/>
                </a:tc>
                <a:extLst>
                  <a:ext uri="{0D108BD9-81ED-4DB2-BD59-A6C34878D82A}">
                    <a16:rowId xmlns:a16="http://schemas.microsoft.com/office/drawing/2014/main" val="1973510487"/>
                  </a:ext>
                </a:extLst>
              </a:tr>
              <a:tr h="240009">
                <a:tc>
                  <a:txBody>
                    <a:bodyPr/>
                    <a:lstStyle/>
                    <a:p>
                      <a:r>
                        <a:rPr lang="en-US" sz="1600" dirty="0"/>
                        <a:t>Phased Array</a:t>
                      </a:r>
                      <a:endParaRPr lang="en-IN" sz="1600" dirty="0"/>
                    </a:p>
                  </a:txBody>
                  <a:tcPr/>
                </a:tc>
                <a:tc>
                  <a:txBody>
                    <a:bodyPr/>
                    <a:lstStyle/>
                    <a:p>
                      <a:pPr marL="285750" indent="-285750">
                        <a:buFont typeface="Arial" panose="020B0604020202020204" pitchFamily="34" charset="0"/>
                        <a:buChar char="•"/>
                      </a:pPr>
                      <a:r>
                        <a:rPr lang="en-US" sz="1600" dirty="0"/>
                        <a:t>Deep penetration </a:t>
                      </a:r>
                    </a:p>
                    <a:p>
                      <a:pPr marL="285750" indent="-285750">
                        <a:buFont typeface="Arial" panose="020B0604020202020204" pitchFamily="34" charset="0"/>
                        <a:buChar char="•"/>
                      </a:pPr>
                      <a:r>
                        <a:rPr lang="en-US" sz="1600" dirty="0"/>
                        <a:t>Small footprint to examine between  single intercostal space</a:t>
                      </a:r>
                    </a:p>
                    <a:p>
                      <a:pPr marL="285750" indent="-285750">
                        <a:buFont typeface="Arial" panose="020B0604020202020204" pitchFamily="34" charset="0"/>
                        <a:buChar char="•"/>
                      </a:pPr>
                      <a:r>
                        <a:rPr lang="en-US" sz="1600" dirty="0"/>
                        <a:t>Useful when also doing cardiac exam</a:t>
                      </a:r>
                    </a:p>
                  </a:txBody>
                  <a:tcPr/>
                </a:tc>
                <a:tc>
                  <a:txBody>
                    <a:bodyPr/>
                    <a:lstStyle/>
                    <a:p>
                      <a:pPr marL="285750" indent="-285750">
                        <a:buFont typeface="Arial" panose="020B0604020202020204" pitchFamily="34" charset="0"/>
                        <a:buChar char="•"/>
                      </a:pPr>
                      <a:r>
                        <a:rPr lang="en-US" sz="1600" dirty="0"/>
                        <a:t>Difficult to get precise definition of pleural line</a:t>
                      </a:r>
                    </a:p>
                    <a:p>
                      <a:pPr marL="285750" indent="-285750">
                        <a:buFont typeface="Arial" panose="020B0604020202020204" pitchFamily="34" charset="0"/>
                        <a:buChar char="•"/>
                      </a:pPr>
                      <a:r>
                        <a:rPr lang="en-US" sz="1600" dirty="0"/>
                        <a:t>Near field resolution not as optimal as linear probe</a:t>
                      </a:r>
                      <a:endParaRPr lang="en-IN" sz="1600" dirty="0"/>
                    </a:p>
                  </a:txBody>
                  <a:tcPr/>
                </a:tc>
                <a:extLst>
                  <a:ext uri="{0D108BD9-81ED-4DB2-BD59-A6C34878D82A}">
                    <a16:rowId xmlns:a16="http://schemas.microsoft.com/office/drawing/2014/main" val="679826222"/>
                  </a:ext>
                </a:extLst>
              </a:tr>
              <a:tr h="400579">
                <a:tc>
                  <a:txBody>
                    <a:bodyPr/>
                    <a:lstStyle/>
                    <a:p>
                      <a:r>
                        <a:rPr lang="en-US" sz="1600" dirty="0"/>
                        <a:t>Linear Probe</a:t>
                      </a:r>
                      <a:endParaRPr lang="en-IN" sz="1600" dirty="0"/>
                    </a:p>
                  </a:txBody>
                  <a:tcPr/>
                </a:tc>
                <a:tc>
                  <a:txBody>
                    <a:bodyPr/>
                    <a:lstStyle/>
                    <a:p>
                      <a:pPr marL="285750" indent="-285750">
                        <a:buFont typeface="Arial" panose="020B0604020202020204" pitchFamily="34" charset="0"/>
                        <a:buChar char="•"/>
                      </a:pPr>
                      <a:r>
                        <a:rPr lang="en-US" sz="1600" dirty="0"/>
                        <a:t>High resolution, resulting in precise definition of pleural line. </a:t>
                      </a:r>
                    </a:p>
                    <a:p>
                      <a:pPr marL="285750" indent="-285750">
                        <a:buFont typeface="Arial" panose="020B0604020202020204" pitchFamily="34" charset="0"/>
                        <a:buChar char="•"/>
                      </a:pPr>
                      <a:r>
                        <a:rPr lang="en-US" sz="1600" dirty="0"/>
                        <a:t>Great for evaluating pleural line and subpleural consolidations</a:t>
                      </a:r>
                      <a:endParaRPr lang="en-IN" sz="1600" dirty="0"/>
                    </a:p>
                  </a:txBody>
                  <a:tcPr/>
                </a:tc>
                <a:tc>
                  <a:txBody>
                    <a:bodyPr/>
                    <a:lstStyle/>
                    <a:p>
                      <a:pPr marL="285750" indent="-285750">
                        <a:buFont typeface="Arial" panose="020B0604020202020204" pitchFamily="34" charset="0"/>
                        <a:buChar char="•"/>
                      </a:pPr>
                      <a:r>
                        <a:rPr lang="en-US" sz="1600" dirty="0"/>
                        <a:t>Due to the higher frequency, linear transducers are not ideal for visualizing structures past 6 cm </a:t>
                      </a:r>
                    </a:p>
                    <a:p>
                      <a:pPr marL="285750" indent="-285750">
                        <a:buFont typeface="Arial" panose="020B0604020202020204" pitchFamily="34" charset="0"/>
                        <a:buChar char="•"/>
                      </a:pPr>
                      <a:r>
                        <a:rPr lang="en-US" sz="1600" dirty="0"/>
                        <a:t>Might miss pleural effusions and deep consolidations</a:t>
                      </a:r>
                      <a:endParaRPr lang="en-IN" sz="1600" dirty="0"/>
                    </a:p>
                  </a:txBody>
                  <a:tcPr/>
                </a:tc>
                <a:extLst>
                  <a:ext uri="{0D108BD9-81ED-4DB2-BD59-A6C34878D82A}">
                    <a16:rowId xmlns:a16="http://schemas.microsoft.com/office/drawing/2014/main" val="3964784515"/>
                  </a:ext>
                </a:extLst>
              </a:tr>
            </a:tbl>
          </a:graphicData>
        </a:graphic>
      </p:graphicFrame>
    </p:spTree>
    <p:extLst>
      <p:ext uri="{BB962C8B-B14F-4D97-AF65-F5344CB8AC3E}">
        <p14:creationId xmlns:p14="http://schemas.microsoft.com/office/powerpoint/2010/main" val="384782703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048" y="356739"/>
            <a:ext cx="9404723" cy="1400530"/>
          </a:xfrm>
        </p:spPr>
        <p:txBody>
          <a:bodyPr/>
          <a:lstStyle/>
          <a:p>
            <a:r>
              <a:rPr lang="en-US" dirty="0"/>
              <a:t>Triage area </a:t>
            </a:r>
          </a:p>
        </p:txBody>
      </p:sp>
      <p:pic>
        <p:nvPicPr>
          <p:cNvPr id="24" name="Content Placeholder 3">
            <a:extLst>
              <a:ext uri="{FF2B5EF4-FFF2-40B4-BE49-F238E27FC236}">
                <a16:creationId xmlns:a16="http://schemas.microsoft.com/office/drawing/2014/main" id="{A41DDB94-455D-4657-A2E2-B0B50EDBB7F7}"/>
              </a:ext>
            </a:extLst>
          </p:cNvPr>
          <p:cNvPicPr>
            <a:picLocks noGrp="1" noChangeAspect="1"/>
          </p:cNvPicPr>
          <p:nvPr>
            <p:ph idx="1"/>
          </p:nvPr>
        </p:nvPicPr>
        <p:blipFill rotWithShape="1">
          <a:blip r:embed="rId3"/>
          <a:stretch/>
        </p:blipFill>
        <p:spPr>
          <a:xfrm>
            <a:off x="6320267" y="2856769"/>
            <a:ext cx="2676177" cy="2137806"/>
          </a:xfrm>
          <a:prstGeom prst="rect">
            <a:avLst/>
          </a:prstGeom>
        </p:spPr>
      </p:pic>
      <p:pic>
        <p:nvPicPr>
          <p:cNvPr id="25" name="Picture 24">
            <a:extLst>
              <a:ext uri="{FF2B5EF4-FFF2-40B4-BE49-F238E27FC236}">
                <a16:creationId xmlns:a16="http://schemas.microsoft.com/office/drawing/2014/main" id="{80127237-331B-47BA-8E26-42AD92588744}"/>
              </a:ext>
            </a:extLst>
          </p:cNvPr>
          <p:cNvPicPr>
            <a:picLocks noChangeAspect="1"/>
          </p:cNvPicPr>
          <p:nvPr/>
        </p:nvPicPr>
        <p:blipFill>
          <a:blip r:embed="rId4"/>
          <a:stretch>
            <a:fillRect/>
          </a:stretch>
        </p:blipFill>
        <p:spPr>
          <a:xfrm>
            <a:off x="9083935" y="2842874"/>
            <a:ext cx="2263140" cy="2226669"/>
          </a:xfrm>
          <a:prstGeom prst="rect">
            <a:avLst/>
          </a:prstGeom>
        </p:spPr>
      </p:pic>
      <p:pic>
        <p:nvPicPr>
          <p:cNvPr id="26" name="Picture 25">
            <a:extLst>
              <a:ext uri="{FF2B5EF4-FFF2-40B4-BE49-F238E27FC236}">
                <a16:creationId xmlns:a16="http://schemas.microsoft.com/office/drawing/2014/main" id="{0DC586A8-ABAF-4503-9526-8950C051D2C3}"/>
              </a:ext>
            </a:extLst>
          </p:cNvPr>
          <p:cNvPicPr>
            <a:picLocks noChangeAspect="1"/>
          </p:cNvPicPr>
          <p:nvPr/>
        </p:nvPicPr>
        <p:blipFill>
          <a:blip r:embed="rId5"/>
          <a:stretch>
            <a:fillRect/>
          </a:stretch>
        </p:blipFill>
        <p:spPr>
          <a:xfrm>
            <a:off x="3293525" y="2882748"/>
            <a:ext cx="1996259" cy="2118907"/>
          </a:xfrm>
          <a:prstGeom prst="rect">
            <a:avLst/>
          </a:prstGeom>
        </p:spPr>
      </p:pic>
      <p:pic>
        <p:nvPicPr>
          <p:cNvPr id="27" name="Picture 26">
            <a:extLst>
              <a:ext uri="{FF2B5EF4-FFF2-40B4-BE49-F238E27FC236}">
                <a16:creationId xmlns:a16="http://schemas.microsoft.com/office/drawing/2014/main" id="{7CF35D3C-B9C8-4B93-B010-889EAD6C2AF7}"/>
              </a:ext>
            </a:extLst>
          </p:cNvPr>
          <p:cNvPicPr>
            <a:picLocks noChangeAspect="1"/>
          </p:cNvPicPr>
          <p:nvPr/>
        </p:nvPicPr>
        <p:blipFill>
          <a:blip r:embed="rId6">
            <a:extLst/>
          </a:blip>
          <a:stretch>
            <a:fillRect/>
          </a:stretch>
        </p:blipFill>
        <p:spPr>
          <a:xfrm>
            <a:off x="5533996" y="-165780"/>
            <a:ext cx="1124008" cy="1671050"/>
          </a:xfrm>
          <a:prstGeom prst="rect">
            <a:avLst/>
          </a:prstGeom>
        </p:spPr>
      </p:pic>
      <p:cxnSp>
        <p:nvCxnSpPr>
          <p:cNvPr id="28" name="Straight Arrow Connector 27">
            <a:extLst>
              <a:ext uri="{FF2B5EF4-FFF2-40B4-BE49-F238E27FC236}">
                <a16:creationId xmlns:a16="http://schemas.microsoft.com/office/drawing/2014/main" id="{5CB03AB3-6722-4F6E-AFEC-EC4E4C65BC58}"/>
              </a:ext>
            </a:extLst>
          </p:cNvPr>
          <p:cNvCxnSpPr/>
          <p:nvPr/>
        </p:nvCxnSpPr>
        <p:spPr>
          <a:xfrm flipH="1">
            <a:off x="5032571" y="1364578"/>
            <a:ext cx="617220" cy="548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5CF090E-EB1E-408D-89FC-8C616C96F563}"/>
              </a:ext>
            </a:extLst>
          </p:cNvPr>
          <p:cNvCxnSpPr/>
          <p:nvPr/>
        </p:nvCxnSpPr>
        <p:spPr>
          <a:xfrm>
            <a:off x="6629575" y="1398728"/>
            <a:ext cx="609824" cy="536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9773329-6A5A-407A-86E2-7DE34962ACCF}"/>
              </a:ext>
            </a:extLst>
          </p:cNvPr>
          <p:cNvSpPr/>
          <p:nvPr/>
        </p:nvSpPr>
        <p:spPr>
          <a:xfrm>
            <a:off x="3398754" y="2012001"/>
            <a:ext cx="1633817" cy="797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 scan </a:t>
            </a:r>
          </a:p>
        </p:txBody>
      </p:sp>
      <p:sp>
        <p:nvSpPr>
          <p:cNvPr id="31" name="Rectangle 30">
            <a:extLst>
              <a:ext uri="{FF2B5EF4-FFF2-40B4-BE49-F238E27FC236}">
                <a16:creationId xmlns:a16="http://schemas.microsoft.com/office/drawing/2014/main" id="{C124C9BF-CEE8-47EB-A819-6D4BD6830747}"/>
              </a:ext>
            </a:extLst>
          </p:cNvPr>
          <p:cNvSpPr/>
          <p:nvPr/>
        </p:nvSpPr>
        <p:spPr>
          <a:xfrm>
            <a:off x="7658355" y="1964074"/>
            <a:ext cx="1904793" cy="654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Abnormal scan </a:t>
            </a:r>
          </a:p>
        </p:txBody>
      </p:sp>
      <p:sp>
        <p:nvSpPr>
          <p:cNvPr id="32" name="Rectangle 31">
            <a:extLst>
              <a:ext uri="{FF2B5EF4-FFF2-40B4-BE49-F238E27FC236}">
                <a16:creationId xmlns:a16="http://schemas.microsoft.com/office/drawing/2014/main" id="{445DE516-CB60-4B2C-B676-E914D5273B17}"/>
              </a:ext>
            </a:extLst>
          </p:cNvPr>
          <p:cNvSpPr/>
          <p:nvPr/>
        </p:nvSpPr>
        <p:spPr>
          <a:xfrm>
            <a:off x="3634264" y="5183763"/>
            <a:ext cx="1633817" cy="714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profile </a:t>
            </a:r>
          </a:p>
        </p:txBody>
      </p:sp>
      <p:sp>
        <p:nvSpPr>
          <p:cNvPr id="33" name="Rectangle 32">
            <a:extLst>
              <a:ext uri="{FF2B5EF4-FFF2-40B4-BE49-F238E27FC236}">
                <a16:creationId xmlns:a16="http://schemas.microsoft.com/office/drawing/2014/main" id="{35B3FFD5-8140-4184-BC77-9374E835AD4E}"/>
              </a:ext>
            </a:extLst>
          </p:cNvPr>
          <p:cNvSpPr/>
          <p:nvPr/>
        </p:nvSpPr>
        <p:spPr>
          <a:xfrm>
            <a:off x="9398597" y="5183762"/>
            <a:ext cx="1633817" cy="7196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Pleural shredding </a:t>
            </a:r>
          </a:p>
        </p:txBody>
      </p:sp>
      <p:sp>
        <p:nvSpPr>
          <p:cNvPr id="34" name="Rectangle 33">
            <a:extLst>
              <a:ext uri="{FF2B5EF4-FFF2-40B4-BE49-F238E27FC236}">
                <a16:creationId xmlns:a16="http://schemas.microsoft.com/office/drawing/2014/main" id="{624BD399-EFA2-4AB6-BBFC-01182819EF5F}"/>
              </a:ext>
            </a:extLst>
          </p:cNvPr>
          <p:cNvSpPr/>
          <p:nvPr/>
        </p:nvSpPr>
        <p:spPr>
          <a:xfrm>
            <a:off x="7088645" y="5255200"/>
            <a:ext cx="1633817" cy="6482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 profile </a:t>
            </a:r>
          </a:p>
        </p:txBody>
      </p:sp>
      <p:sp>
        <p:nvSpPr>
          <p:cNvPr id="35" name="Down Arrow 18">
            <a:extLst>
              <a:ext uri="{FF2B5EF4-FFF2-40B4-BE49-F238E27FC236}">
                <a16:creationId xmlns:a16="http://schemas.microsoft.com/office/drawing/2014/main" id="{C78BD682-3B7C-4EA4-94C6-6BD1E04CD505}"/>
              </a:ext>
            </a:extLst>
          </p:cNvPr>
          <p:cNvSpPr/>
          <p:nvPr/>
        </p:nvSpPr>
        <p:spPr>
          <a:xfrm>
            <a:off x="4210973" y="5903444"/>
            <a:ext cx="80682" cy="4535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19">
            <a:extLst>
              <a:ext uri="{FF2B5EF4-FFF2-40B4-BE49-F238E27FC236}">
                <a16:creationId xmlns:a16="http://schemas.microsoft.com/office/drawing/2014/main" id="{333C8F0F-3D68-43E2-B4BB-17F293701AC7}"/>
              </a:ext>
            </a:extLst>
          </p:cNvPr>
          <p:cNvSpPr/>
          <p:nvPr/>
        </p:nvSpPr>
        <p:spPr>
          <a:xfrm>
            <a:off x="7794656" y="5903444"/>
            <a:ext cx="80682" cy="4535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20">
            <a:extLst>
              <a:ext uri="{FF2B5EF4-FFF2-40B4-BE49-F238E27FC236}">
                <a16:creationId xmlns:a16="http://schemas.microsoft.com/office/drawing/2014/main" id="{91481F4A-D940-4EC2-9861-2B9F91BE0A57}"/>
              </a:ext>
            </a:extLst>
          </p:cNvPr>
          <p:cNvSpPr/>
          <p:nvPr/>
        </p:nvSpPr>
        <p:spPr>
          <a:xfrm>
            <a:off x="10135073" y="5903444"/>
            <a:ext cx="80682" cy="4535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A97B92E-2F5A-4694-8BA0-B5F43DADA8DD}"/>
              </a:ext>
            </a:extLst>
          </p:cNvPr>
          <p:cNvSpPr/>
          <p:nvPr/>
        </p:nvSpPr>
        <p:spPr>
          <a:xfrm>
            <a:off x="3755647" y="6370049"/>
            <a:ext cx="1404170" cy="456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Quarantine </a:t>
            </a:r>
          </a:p>
        </p:txBody>
      </p:sp>
      <p:sp>
        <p:nvSpPr>
          <p:cNvPr id="39" name="Rectangle 38">
            <a:extLst>
              <a:ext uri="{FF2B5EF4-FFF2-40B4-BE49-F238E27FC236}">
                <a16:creationId xmlns:a16="http://schemas.microsoft.com/office/drawing/2014/main" id="{AA6D9083-652B-4E54-AC8B-8DD55DFDE41B}"/>
              </a:ext>
            </a:extLst>
          </p:cNvPr>
          <p:cNvSpPr/>
          <p:nvPr/>
        </p:nvSpPr>
        <p:spPr>
          <a:xfrm>
            <a:off x="7690400" y="6183893"/>
            <a:ext cx="2612091" cy="6429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Shift to Emergency Department </a:t>
            </a:r>
          </a:p>
        </p:txBody>
      </p:sp>
    </p:spTree>
    <p:extLst>
      <p:ext uri="{BB962C8B-B14F-4D97-AF65-F5344CB8AC3E}">
        <p14:creationId xmlns:p14="http://schemas.microsoft.com/office/powerpoint/2010/main" val="4205973845"/>
      </p:ext>
    </p:extLst>
  </p:cSld>
  <p:clrMapOvr>
    <a:overrideClrMapping bg1="lt1" tx1="dk1" bg2="lt2" tx2="dk2" accent1="accent1" accent2="accent2" accent3="accent3" accent4="accent4" accent5="accent5" accent6="accent6" hlink="hlink" folHlink="folHlink"/>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15598-DCD7-499B-B068-1BB851A0E551}"/>
              </a:ext>
            </a:extLst>
          </p:cNvPr>
          <p:cNvSpPr>
            <a:spLocks noGrp="1"/>
          </p:cNvSpPr>
          <p:nvPr>
            <p:ph type="title"/>
          </p:nvPr>
        </p:nvSpPr>
        <p:spPr/>
        <p:txBody>
          <a:bodyPr/>
          <a:lstStyle/>
          <a:p>
            <a:r>
              <a:rPr lang="en-IN" sz="3600" dirty="0"/>
              <a:t>Lung ultrasound findings</a:t>
            </a:r>
          </a:p>
        </p:txBody>
      </p:sp>
      <p:sp>
        <p:nvSpPr>
          <p:cNvPr id="3" name="Content Placeholder 2">
            <a:extLst>
              <a:ext uri="{FF2B5EF4-FFF2-40B4-BE49-F238E27FC236}">
                <a16:creationId xmlns:a16="http://schemas.microsoft.com/office/drawing/2014/main" id="{0B1AD028-DB00-4378-97ED-FEDF7849B575}"/>
              </a:ext>
            </a:extLst>
          </p:cNvPr>
          <p:cNvSpPr>
            <a:spLocks noGrp="1"/>
          </p:cNvSpPr>
          <p:nvPr>
            <p:ph idx="1"/>
          </p:nvPr>
        </p:nvSpPr>
        <p:spPr/>
        <p:txBody>
          <a:bodyPr/>
          <a:lstStyle/>
          <a:p>
            <a:r>
              <a:rPr lang="en-IN" sz="2000" dirty="0"/>
              <a:t>Pleural line irregularities</a:t>
            </a:r>
          </a:p>
          <a:p>
            <a:r>
              <a:rPr lang="en-IN" sz="2000" dirty="0"/>
              <a:t>Patchy sub-pleural consolidation</a:t>
            </a:r>
          </a:p>
          <a:p>
            <a:r>
              <a:rPr lang="en-IN" sz="2000" dirty="0"/>
              <a:t>Tissue like patterns with static or dynamic air-bronchogram</a:t>
            </a:r>
          </a:p>
        </p:txBody>
      </p:sp>
      <p:pic>
        <p:nvPicPr>
          <p:cNvPr id="6" name="Picture 5">
            <a:extLst>
              <a:ext uri="{FF2B5EF4-FFF2-40B4-BE49-F238E27FC236}">
                <a16:creationId xmlns:a16="http://schemas.microsoft.com/office/drawing/2014/main" id="{D19F68B8-3CE7-4618-ABF0-77BC869EDCA0}"/>
              </a:ext>
            </a:extLst>
          </p:cNvPr>
          <p:cNvPicPr>
            <a:picLocks noChangeAspect="1"/>
          </p:cNvPicPr>
          <p:nvPr/>
        </p:nvPicPr>
        <p:blipFill rotWithShape="1">
          <a:blip r:embed="rId3"/>
          <a:srcRect r="51087"/>
          <a:stretch/>
        </p:blipFill>
        <p:spPr>
          <a:xfrm>
            <a:off x="7886129" y="3389332"/>
            <a:ext cx="1789043" cy="2539998"/>
          </a:xfrm>
          <a:prstGeom prst="rect">
            <a:avLst/>
          </a:prstGeom>
        </p:spPr>
      </p:pic>
      <p:pic>
        <p:nvPicPr>
          <p:cNvPr id="8" name="Picture 7">
            <a:extLst>
              <a:ext uri="{FF2B5EF4-FFF2-40B4-BE49-F238E27FC236}">
                <a16:creationId xmlns:a16="http://schemas.microsoft.com/office/drawing/2014/main" id="{FB7DEBB6-4E85-4024-84D9-D2B4D4929396}"/>
              </a:ext>
            </a:extLst>
          </p:cNvPr>
          <p:cNvPicPr>
            <a:picLocks noChangeAspect="1"/>
          </p:cNvPicPr>
          <p:nvPr/>
        </p:nvPicPr>
        <p:blipFill>
          <a:blip r:embed="rId4"/>
          <a:stretch>
            <a:fillRect/>
          </a:stretch>
        </p:blipFill>
        <p:spPr>
          <a:xfrm>
            <a:off x="2411327" y="3904950"/>
            <a:ext cx="2111495" cy="1809853"/>
          </a:xfrm>
          <a:prstGeom prst="rect">
            <a:avLst/>
          </a:prstGeom>
        </p:spPr>
      </p:pic>
      <p:sp>
        <p:nvSpPr>
          <p:cNvPr id="9" name="Arrow: Right 8">
            <a:extLst>
              <a:ext uri="{FF2B5EF4-FFF2-40B4-BE49-F238E27FC236}">
                <a16:creationId xmlns:a16="http://schemas.microsoft.com/office/drawing/2014/main" id="{3F45B8A5-9CFE-4D25-B3E9-5249D103B5CE}"/>
              </a:ext>
            </a:extLst>
          </p:cNvPr>
          <p:cNvSpPr/>
          <p:nvPr/>
        </p:nvSpPr>
        <p:spPr>
          <a:xfrm rot="18101845">
            <a:off x="3253005" y="4658251"/>
            <a:ext cx="495778" cy="1092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D558B8A7-35F3-40F6-937B-2337858523EA}"/>
              </a:ext>
            </a:extLst>
          </p:cNvPr>
          <p:cNvSpPr txBox="1"/>
          <p:nvPr/>
        </p:nvSpPr>
        <p:spPr>
          <a:xfrm>
            <a:off x="2788258" y="5714803"/>
            <a:ext cx="1736106" cy="646331"/>
          </a:xfrm>
          <a:prstGeom prst="rect">
            <a:avLst/>
          </a:prstGeom>
          <a:noFill/>
        </p:spPr>
        <p:txBody>
          <a:bodyPr wrap="square" rtlCol="0">
            <a:spAutoFit/>
          </a:bodyPr>
          <a:lstStyle/>
          <a:p>
            <a:pPr algn="ctr"/>
            <a:r>
              <a:rPr lang="en-IN" dirty="0"/>
              <a:t>Normal pleural line</a:t>
            </a:r>
          </a:p>
        </p:txBody>
      </p:sp>
      <p:pic>
        <p:nvPicPr>
          <p:cNvPr id="11" name="Picture 10">
            <a:extLst>
              <a:ext uri="{FF2B5EF4-FFF2-40B4-BE49-F238E27FC236}">
                <a16:creationId xmlns:a16="http://schemas.microsoft.com/office/drawing/2014/main" id="{24A1A0E6-8DD5-461C-8E04-379D7144ECC7}"/>
              </a:ext>
            </a:extLst>
          </p:cNvPr>
          <p:cNvPicPr>
            <a:picLocks noChangeAspect="1"/>
          </p:cNvPicPr>
          <p:nvPr/>
        </p:nvPicPr>
        <p:blipFill rotWithShape="1">
          <a:blip r:embed="rId5"/>
          <a:srcRect l="300" t="3582" r="1" b="14128"/>
          <a:stretch/>
        </p:blipFill>
        <p:spPr>
          <a:xfrm>
            <a:off x="4725147" y="3611599"/>
            <a:ext cx="2663749" cy="2202511"/>
          </a:xfrm>
          <a:prstGeom prst="rect">
            <a:avLst/>
          </a:prstGeom>
        </p:spPr>
      </p:pic>
      <p:sp>
        <p:nvSpPr>
          <p:cNvPr id="12" name="TextBox 11">
            <a:extLst>
              <a:ext uri="{FF2B5EF4-FFF2-40B4-BE49-F238E27FC236}">
                <a16:creationId xmlns:a16="http://schemas.microsoft.com/office/drawing/2014/main" id="{DB04B76A-492F-4702-9F1E-74D6071C6D05}"/>
              </a:ext>
            </a:extLst>
          </p:cNvPr>
          <p:cNvSpPr txBox="1"/>
          <p:nvPr/>
        </p:nvSpPr>
        <p:spPr>
          <a:xfrm>
            <a:off x="5222378" y="5804394"/>
            <a:ext cx="2230944" cy="646331"/>
          </a:xfrm>
          <a:prstGeom prst="rect">
            <a:avLst/>
          </a:prstGeom>
          <a:noFill/>
        </p:spPr>
        <p:txBody>
          <a:bodyPr wrap="square" rtlCol="0">
            <a:spAutoFit/>
          </a:bodyPr>
          <a:lstStyle/>
          <a:p>
            <a:r>
              <a:rPr lang="en-IN" dirty="0"/>
              <a:t>Disrupted pleural lines</a:t>
            </a:r>
          </a:p>
        </p:txBody>
      </p:sp>
    </p:spTree>
    <p:extLst>
      <p:ext uri="{BB962C8B-B14F-4D97-AF65-F5344CB8AC3E}">
        <p14:creationId xmlns:p14="http://schemas.microsoft.com/office/powerpoint/2010/main" val="2112333530"/>
      </p:ext>
    </p:extLst>
  </p:cSld>
  <p:clrMapOvr>
    <a:overrideClrMapping bg1="lt1" tx1="dk1" bg2="lt2" tx2="dk2" accent1="accent1" accent2="accent2" accent3="accent3" accent4="accent4" accent5="accent5" accent6="accent6" hlink="hlink" folHlink="folHlink"/>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findings </a:t>
            </a:r>
          </a:p>
        </p:txBody>
      </p:sp>
      <p:sp>
        <p:nvSpPr>
          <p:cNvPr id="3" name="Content Placeholder 2"/>
          <p:cNvSpPr>
            <a:spLocks noGrp="1"/>
          </p:cNvSpPr>
          <p:nvPr>
            <p:ph idx="1"/>
          </p:nvPr>
        </p:nvSpPr>
        <p:spPr>
          <a:xfrm>
            <a:off x="1096433" y="1898072"/>
            <a:ext cx="10058400" cy="3691501"/>
          </a:xfrm>
        </p:spPr>
        <p:txBody>
          <a:bodyPr>
            <a:noAutofit/>
          </a:bodyPr>
          <a:lstStyle/>
          <a:p>
            <a:pPr>
              <a:lnSpc>
                <a:spcPct val="150000"/>
              </a:lnSpc>
            </a:pPr>
            <a:r>
              <a:rPr lang="en-US" sz="2000" dirty="0"/>
              <a:t>Thickening of the pleural line with pleural line irregularity</a:t>
            </a:r>
          </a:p>
          <a:p>
            <a:pPr>
              <a:lnSpc>
                <a:spcPct val="150000"/>
              </a:lnSpc>
            </a:pPr>
            <a:r>
              <a:rPr lang="en-US" sz="2000" dirty="0"/>
              <a:t>B lines in a variety of patterns including focal, multifocal, and confluent</a:t>
            </a:r>
          </a:p>
          <a:p>
            <a:pPr>
              <a:lnSpc>
                <a:spcPct val="150000"/>
              </a:lnSpc>
            </a:pPr>
            <a:r>
              <a:rPr lang="en-US" sz="2000" dirty="0"/>
              <a:t>Consolidations in a variety of patterns including multifocal small, non-translobar, and translobar with occasional mobile air bronchograms</a:t>
            </a:r>
          </a:p>
          <a:p>
            <a:pPr>
              <a:lnSpc>
                <a:spcPct val="150000"/>
              </a:lnSpc>
            </a:pPr>
            <a:r>
              <a:rPr lang="en-US" sz="2000" dirty="0"/>
              <a:t>Appearance of A lines during recovery phase</a:t>
            </a:r>
          </a:p>
          <a:p>
            <a:pPr>
              <a:lnSpc>
                <a:spcPct val="150000"/>
              </a:lnSpc>
            </a:pPr>
            <a:r>
              <a:rPr lang="en-US" sz="2000" dirty="0"/>
              <a:t>Pleural effusions are uncommon</a:t>
            </a:r>
          </a:p>
        </p:txBody>
      </p:sp>
    </p:spTree>
    <p:extLst>
      <p:ext uri="{BB962C8B-B14F-4D97-AF65-F5344CB8AC3E}">
        <p14:creationId xmlns:p14="http://schemas.microsoft.com/office/powerpoint/2010/main" val="1587475682"/>
      </p:ext>
    </p:extLst>
  </p:cSld>
  <p:clrMapOvr>
    <a:overrideClrMapping bg1="lt1" tx1="dk1" bg2="lt2" tx2="dk2" accent1="accent1" accent2="accent2" accent3="accent3" accent4="accent4" accent5="accent5" accent6="accent6" hlink="hlink" folHlink="folHlink"/>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12-13 at 12.53.4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328" t="7908" r="4738" b="20261"/>
          <a:stretch/>
        </p:blipFill>
        <p:spPr>
          <a:xfrm>
            <a:off x="2008536" y="1100499"/>
            <a:ext cx="8436637" cy="4075544"/>
          </a:xfrm>
        </p:spPr>
      </p:pic>
    </p:spTree>
    <p:extLst>
      <p:ext uri="{BB962C8B-B14F-4D97-AF65-F5344CB8AC3E}">
        <p14:creationId xmlns:p14="http://schemas.microsoft.com/office/powerpoint/2010/main" val="257392542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creen Shot 2020-12-13 at 12.57.19 AM.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9438" y="1417637"/>
            <a:ext cx="6436360" cy="4022725"/>
          </a:xfrm>
        </p:spPr>
      </p:pic>
      <p:sp>
        <p:nvSpPr>
          <p:cNvPr id="5" name="TextBox 4"/>
          <p:cNvSpPr txBox="1"/>
          <p:nvPr/>
        </p:nvSpPr>
        <p:spPr>
          <a:xfrm>
            <a:off x="3575721" y="6309320"/>
            <a:ext cx="3423501" cy="369332"/>
          </a:xfrm>
          <a:prstGeom prst="rect">
            <a:avLst/>
          </a:prstGeom>
          <a:noFill/>
        </p:spPr>
        <p:txBody>
          <a:bodyPr wrap="none" rtlCol="0">
            <a:spAutoFit/>
          </a:bodyPr>
          <a:lstStyle/>
          <a:p>
            <a:r>
              <a:rPr lang="en-US" dirty="0"/>
              <a:t>BMJ-Postgraduate Medical Journal</a:t>
            </a:r>
          </a:p>
        </p:txBody>
      </p:sp>
    </p:spTree>
    <p:extLst>
      <p:ext uri="{BB962C8B-B14F-4D97-AF65-F5344CB8AC3E}">
        <p14:creationId xmlns:p14="http://schemas.microsoft.com/office/powerpoint/2010/main" val="1618583176"/>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Screen Shot 2020-12-13 at 12.58.52 AM.p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2314278"/>
            <a:ext cx="4938712" cy="3086695"/>
          </a:xfrm>
        </p:spPr>
      </p:pic>
      <p:pic>
        <p:nvPicPr>
          <p:cNvPr id="9" name="Content Placeholder 8" descr="Screen Shot 2020-12-13 at 12.59.04 AM.p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18238" y="2314774"/>
            <a:ext cx="4937125" cy="3085703"/>
          </a:xfrm>
        </p:spPr>
      </p:pic>
      <p:sp>
        <p:nvSpPr>
          <p:cNvPr id="4" name="TextBox 3"/>
          <p:cNvSpPr txBox="1"/>
          <p:nvPr/>
        </p:nvSpPr>
        <p:spPr>
          <a:xfrm>
            <a:off x="3575721" y="6309320"/>
            <a:ext cx="3423501" cy="369332"/>
          </a:xfrm>
          <a:prstGeom prst="rect">
            <a:avLst/>
          </a:prstGeom>
          <a:noFill/>
        </p:spPr>
        <p:txBody>
          <a:bodyPr wrap="none" rtlCol="0">
            <a:spAutoFit/>
          </a:bodyPr>
          <a:lstStyle/>
          <a:p>
            <a:r>
              <a:rPr lang="en-US" dirty="0"/>
              <a:t>BMJ-Postgraduate Medical Journal</a:t>
            </a:r>
          </a:p>
        </p:txBody>
      </p:sp>
    </p:spTree>
    <p:extLst>
      <p:ext uri="{BB962C8B-B14F-4D97-AF65-F5344CB8AC3E}">
        <p14:creationId xmlns:p14="http://schemas.microsoft.com/office/powerpoint/2010/main" val="1174016703"/>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2297113" y="1506539"/>
            <a:ext cx="7543800" cy="1500187"/>
          </a:xfrm>
        </p:spPr>
        <p:txBody>
          <a:bodyPr/>
          <a:lstStyle/>
          <a:p>
            <a:pPr algn="ctr" eaLnBrk="1" fontAlgn="auto" hangingPunct="1">
              <a:spcAft>
                <a:spcPts val="0"/>
              </a:spcAft>
              <a:defRPr/>
            </a:pPr>
            <a:r>
              <a:rPr lang="en-US" sz="3000" b="1" dirty="0"/>
              <a:t>Thank You!</a:t>
            </a:r>
          </a:p>
        </p:txBody>
      </p:sp>
      <p:sp>
        <p:nvSpPr>
          <p:cNvPr id="3" name="Text Placeholder 2">
            <a:extLst>
              <a:ext uri="{FF2B5EF4-FFF2-40B4-BE49-F238E27FC236}">
                <a16:creationId xmlns:a16="http://schemas.microsoft.com/office/drawing/2014/main" id="{3DDC4C97-4694-4FA3-A1C6-32E6107E510E}"/>
              </a:ext>
            </a:extLst>
          </p:cNvPr>
          <p:cNvSpPr>
            <a:spLocks noGrp="1"/>
          </p:cNvSpPr>
          <p:nvPr>
            <p:ph type="body" idx="1"/>
          </p:nvPr>
        </p:nvSpPr>
        <p:spPr>
          <a:xfrm>
            <a:off x="2346325" y="4452938"/>
            <a:ext cx="7543800" cy="1719262"/>
          </a:xfrm>
        </p:spPr>
        <p:txBody>
          <a:bodyPr rtlCol="0">
            <a:normAutofit fontScale="25000" lnSpcReduction="20000"/>
          </a:bodyPr>
          <a:lstStyle/>
          <a:p>
            <a:pPr eaLnBrk="1" fontAlgn="auto" hangingPunct="1">
              <a:lnSpc>
                <a:spcPct val="170000"/>
              </a:lnSpc>
              <a:defRPr/>
            </a:pPr>
            <a:r>
              <a:rPr lang="en-US" sz="48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eaLnBrk="1" fontAlgn="auto" hangingPunct="1">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83C2-39A9-4ACB-8D94-87608CF2AB38}"/>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8CC7C92F-2F77-491E-A8AE-067DE341A21C}"/>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93202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38136-06C7-4F20-8149-E57C45EA0C06}"/>
              </a:ext>
            </a:extLst>
          </p:cNvPr>
          <p:cNvSpPr>
            <a:spLocks noGrp="1"/>
          </p:cNvSpPr>
          <p:nvPr>
            <p:ph type="title"/>
          </p:nvPr>
        </p:nvSpPr>
        <p:spPr/>
        <p:txBody>
          <a:bodyPr>
            <a:normAutofit/>
          </a:bodyPr>
          <a:lstStyle/>
          <a:p>
            <a:r>
              <a:rPr lang="en-US" sz="4000" dirty="0"/>
              <a:t>Lung Examination</a:t>
            </a:r>
            <a:endParaRPr lang="en-IN" sz="4000" dirty="0"/>
          </a:p>
        </p:txBody>
      </p:sp>
      <p:sp>
        <p:nvSpPr>
          <p:cNvPr id="6" name="Text Placeholder 5">
            <a:extLst>
              <a:ext uri="{FF2B5EF4-FFF2-40B4-BE49-F238E27FC236}">
                <a16:creationId xmlns:a16="http://schemas.microsoft.com/office/drawing/2014/main" id="{8D6BF0DB-2D7B-46E8-B9F2-8C19F6EC08CB}"/>
              </a:ext>
            </a:extLst>
          </p:cNvPr>
          <p:cNvSpPr>
            <a:spLocks noGrp="1"/>
          </p:cNvSpPr>
          <p:nvPr>
            <p:ph sz="half" idx="1"/>
          </p:nvPr>
        </p:nvSpPr>
        <p:spPr/>
        <p:txBody>
          <a:bodyPr>
            <a:normAutofit/>
          </a:bodyPr>
          <a:lstStyle/>
          <a:p>
            <a:pPr marL="285750" indent="-285750">
              <a:buFont typeface="Arial" panose="020B0604020202020204" pitchFamily="34" charset="0"/>
              <a:buChar char="•"/>
            </a:pPr>
            <a:r>
              <a:rPr lang="en-US" sz="2800" dirty="0"/>
              <a:t>Patient position: Usually Supine</a:t>
            </a:r>
          </a:p>
          <a:p>
            <a:pPr marL="285750" indent="-285750">
              <a:buFont typeface="Arial" panose="020B0604020202020204" pitchFamily="34" charset="0"/>
              <a:buChar char="•"/>
            </a:pPr>
            <a:r>
              <a:rPr lang="en-US" sz="2400" dirty="0"/>
              <a:t>Transducer Type: </a:t>
            </a:r>
          </a:p>
          <a:p>
            <a:pPr marL="742950" lvl="1" indent="-285750"/>
            <a:r>
              <a:rPr lang="en-US" sz="2000" dirty="0"/>
              <a:t>Linear: For superficial Structures</a:t>
            </a:r>
          </a:p>
          <a:p>
            <a:pPr marL="742950" lvl="1" indent="-285750"/>
            <a:r>
              <a:rPr lang="en-US" sz="2000" dirty="0"/>
              <a:t>Curvilinear: Deeper structures</a:t>
            </a:r>
          </a:p>
          <a:p>
            <a:pPr marL="285750" indent="-285750"/>
            <a:r>
              <a:rPr lang="en-US" sz="2400" dirty="0"/>
              <a:t>Procedure</a:t>
            </a:r>
          </a:p>
          <a:p>
            <a:pPr marL="742950" lvl="1" indent="-285750"/>
            <a:r>
              <a:rPr lang="en-US" sz="2000" dirty="0"/>
              <a:t>Always examine both lungs.</a:t>
            </a:r>
          </a:p>
          <a:p>
            <a:pPr marL="742950" lvl="1" indent="-285750"/>
            <a:r>
              <a:rPr lang="en-US" sz="2000" dirty="0"/>
              <a:t>Probe is placed perpendicular on the chest wall with the pointer oriented cranially. </a:t>
            </a:r>
          </a:p>
          <a:p>
            <a:pPr marL="742950" lvl="1" indent="-285750"/>
            <a:r>
              <a:rPr lang="en-US" sz="2000" dirty="0"/>
              <a:t>Lawn mower technique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IN" sz="2800" dirty="0"/>
          </a:p>
        </p:txBody>
      </p:sp>
      <p:pic>
        <p:nvPicPr>
          <p:cNvPr id="3" name="Content Placeholder 2">
            <a:extLst>
              <a:ext uri="{FF2B5EF4-FFF2-40B4-BE49-F238E27FC236}">
                <a16:creationId xmlns:a16="http://schemas.microsoft.com/office/drawing/2014/main" id="{D29EE5DB-ECAA-4BD2-9FF0-E621FD683A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56216" y="1846263"/>
            <a:ext cx="3861169" cy="4022725"/>
          </a:xfrm>
        </p:spPr>
      </p:pic>
    </p:spTree>
    <p:extLst>
      <p:ext uri="{BB962C8B-B14F-4D97-AF65-F5344CB8AC3E}">
        <p14:creationId xmlns:p14="http://schemas.microsoft.com/office/powerpoint/2010/main" val="44834753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00127-4100-4167-813C-67707B0695C9}"/>
              </a:ext>
            </a:extLst>
          </p:cNvPr>
          <p:cNvSpPr>
            <a:spLocks noGrp="1"/>
          </p:cNvSpPr>
          <p:nvPr>
            <p:ph type="title"/>
          </p:nvPr>
        </p:nvSpPr>
        <p:spPr/>
        <p:txBody>
          <a:bodyPr/>
          <a:lstStyle/>
          <a:p>
            <a:r>
              <a:rPr lang="en-US" dirty="0"/>
              <a:t>Lung Examination Zones</a:t>
            </a:r>
            <a:endParaRPr lang="en-IN" dirty="0"/>
          </a:p>
        </p:txBody>
      </p:sp>
      <p:sp>
        <p:nvSpPr>
          <p:cNvPr id="5" name="Content Placeholder 4">
            <a:extLst>
              <a:ext uri="{FF2B5EF4-FFF2-40B4-BE49-F238E27FC236}">
                <a16:creationId xmlns:a16="http://schemas.microsoft.com/office/drawing/2014/main" id="{2E7FD481-4940-4614-8776-51B99A803A11}"/>
              </a:ext>
            </a:extLst>
          </p:cNvPr>
          <p:cNvSpPr>
            <a:spLocks noGrp="1"/>
          </p:cNvSpPr>
          <p:nvPr>
            <p:ph sz="half" idx="1"/>
          </p:nvPr>
        </p:nvSpPr>
        <p:spPr/>
        <p:txBody>
          <a:bodyPr/>
          <a:lstStyle/>
          <a:p>
            <a:r>
              <a:rPr lang="en-US" sz="2400" dirty="0"/>
              <a:t>Lung Zone 1/ L1</a:t>
            </a:r>
            <a:endParaRPr lang="en-US" sz="2400" baseline="30000" dirty="0"/>
          </a:p>
          <a:p>
            <a:pPr lvl="1"/>
            <a:r>
              <a:rPr lang="en-US" sz="2000" dirty="0"/>
              <a:t>2</a:t>
            </a:r>
            <a:r>
              <a:rPr lang="en-US" sz="2000" baseline="30000" dirty="0"/>
              <a:t>nd</a:t>
            </a:r>
            <a:r>
              <a:rPr lang="en-US" sz="2000" dirty="0"/>
              <a:t> 3</a:t>
            </a:r>
            <a:r>
              <a:rPr lang="en-US" sz="2000" baseline="30000" dirty="0"/>
              <a:t>rd</a:t>
            </a:r>
            <a:r>
              <a:rPr lang="en-US" sz="2000" dirty="0"/>
              <a:t> and 4</a:t>
            </a:r>
            <a:r>
              <a:rPr lang="en-US" sz="2000" baseline="30000" dirty="0"/>
              <a:t>th</a:t>
            </a:r>
            <a:r>
              <a:rPr lang="en-US" sz="2000" dirty="0"/>
              <a:t> intercostal spaces, anterior chest wall. </a:t>
            </a:r>
          </a:p>
          <a:p>
            <a:r>
              <a:rPr lang="en-US" sz="2400" dirty="0"/>
              <a:t>Lung Zone 2/L2</a:t>
            </a:r>
          </a:p>
          <a:p>
            <a:pPr lvl="1"/>
            <a:r>
              <a:rPr lang="en-US" sz="2000" dirty="0"/>
              <a:t>5th- 8</a:t>
            </a:r>
            <a:r>
              <a:rPr lang="en-US" sz="2000" baseline="30000" dirty="0"/>
              <a:t>th</a:t>
            </a:r>
            <a:r>
              <a:rPr lang="en-US" sz="2000" dirty="0"/>
              <a:t> intercostal spaces, anterior chest wall</a:t>
            </a:r>
          </a:p>
          <a:p>
            <a:r>
              <a:rPr lang="en-US" sz="2400" dirty="0"/>
              <a:t>Lung Zone 3/L3</a:t>
            </a:r>
          </a:p>
          <a:p>
            <a:pPr lvl="1"/>
            <a:r>
              <a:rPr lang="en-US" sz="2000" dirty="0"/>
              <a:t>4</a:t>
            </a:r>
            <a:r>
              <a:rPr lang="en-US" sz="2000" baseline="30000" dirty="0"/>
              <a:t>th</a:t>
            </a:r>
            <a:r>
              <a:rPr lang="en-US" sz="2000" dirty="0"/>
              <a:t> -10</a:t>
            </a:r>
            <a:r>
              <a:rPr lang="en-US" sz="2000" baseline="30000" dirty="0"/>
              <a:t>th</a:t>
            </a:r>
            <a:r>
              <a:rPr lang="en-US" sz="2000" dirty="0"/>
              <a:t> intercostal spaces between the anterior and posterior axillary lines.</a:t>
            </a:r>
          </a:p>
          <a:p>
            <a:pPr lvl="1"/>
            <a:endParaRPr lang="en-US" dirty="0"/>
          </a:p>
          <a:p>
            <a:pPr lvl="1"/>
            <a:endParaRPr lang="en-US" dirty="0"/>
          </a:p>
        </p:txBody>
      </p:sp>
      <p:pic>
        <p:nvPicPr>
          <p:cNvPr id="7" name="object 10">
            <a:extLst>
              <a:ext uri="{FF2B5EF4-FFF2-40B4-BE49-F238E27FC236}">
                <a16:creationId xmlns:a16="http://schemas.microsoft.com/office/drawing/2014/main" id="{ABF73E45-DD3A-494B-A46F-82C65DDD817C}"/>
              </a:ext>
            </a:extLst>
          </p:cNvPr>
          <p:cNvPicPr>
            <a:picLocks noGrp="1"/>
          </p:cNvPicPr>
          <p:nvPr>
            <p:ph sz="half" idx="2"/>
          </p:nvPr>
        </p:nvPicPr>
        <p:blipFill>
          <a:blip r:embed="rId3" cstate="print"/>
          <a:stretch>
            <a:fillRect/>
          </a:stretch>
        </p:blipFill>
        <p:spPr>
          <a:xfrm>
            <a:off x="6838816" y="1846263"/>
            <a:ext cx="3695969" cy="4022725"/>
          </a:xfrm>
          <a:prstGeom prst="rect">
            <a:avLst/>
          </a:prstGeom>
        </p:spPr>
      </p:pic>
    </p:spTree>
    <p:extLst>
      <p:ext uri="{BB962C8B-B14F-4D97-AF65-F5344CB8AC3E}">
        <p14:creationId xmlns:p14="http://schemas.microsoft.com/office/powerpoint/2010/main" val="14987674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522802" y="172053"/>
            <a:ext cx="3146395" cy="628377"/>
          </a:xfrm>
          <a:prstGeom prst="rect">
            <a:avLst/>
          </a:prstGeom>
        </p:spPr>
        <p:txBody>
          <a:bodyPr vert="horz" wrap="square" lIns="0" tIns="12700" rIns="0" bIns="0" rtlCol="0" anchor="ctr">
            <a:spAutoFit/>
          </a:bodyPr>
          <a:lstStyle/>
          <a:p>
            <a:pPr marL="12700">
              <a:lnSpc>
                <a:spcPct val="100000"/>
              </a:lnSpc>
              <a:spcBef>
                <a:spcPts val="100"/>
              </a:spcBef>
              <a:tabLst>
                <a:tab pos="1410970" algn="l"/>
              </a:tabLst>
            </a:pPr>
            <a:r>
              <a:rPr sz="4000" dirty="0">
                <a:cs typeface="Arial"/>
              </a:rPr>
              <a:t>Lung</a:t>
            </a:r>
            <a:r>
              <a:rPr lang="en-US" sz="4000" dirty="0">
                <a:cs typeface="Arial"/>
              </a:rPr>
              <a:t> </a:t>
            </a:r>
            <a:r>
              <a:rPr sz="4000" dirty="0">
                <a:cs typeface="Arial"/>
              </a:rPr>
              <a:t>Signs</a:t>
            </a:r>
          </a:p>
        </p:txBody>
      </p:sp>
      <p:sp>
        <p:nvSpPr>
          <p:cNvPr id="3" name="object 3"/>
          <p:cNvSpPr txBox="1"/>
          <p:nvPr/>
        </p:nvSpPr>
        <p:spPr>
          <a:xfrm>
            <a:off x="2105763" y="1282230"/>
            <a:ext cx="7519670" cy="1969770"/>
          </a:xfrm>
          <a:prstGeom prst="rect">
            <a:avLst/>
          </a:prstGeom>
        </p:spPr>
        <p:txBody>
          <a:bodyPr vert="horz" wrap="square" lIns="0" tIns="12700" rIns="0" bIns="0" rtlCol="0">
            <a:spAutoFit/>
          </a:bodyPr>
          <a:lstStyle/>
          <a:p>
            <a:pPr marL="12700">
              <a:spcBef>
                <a:spcPts val="100"/>
              </a:spcBef>
            </a:pPr>
            <a:r>
              <a:rPr sz="2800" dirty="0">
                <a:cs typeface="Book Antiqua Bold Italic"/>
              </a:rPr>
              <a:t>Bat</a:t>
            </a:r>
            <a:r>
              <a:rPr sz="2800" spc="-25" dirty="0">
                <a:cs typeface="Book Antiqua Bold Italic"/>
              </a:rPr>
              <a:t> </a:t>
            </a:r>
            <a:r>
              <a:rPr sz="2800" spc="-5" dirty="0">
                <a:cs typeface="Book Antiqua Bold Italic"/>
              </a:rPr>
              <a:t>Sign/Normal</a:t>
            </a:r>
            <a:endParaRPr sz="2800" dirty="0">
              <a:cs typeface="Book Antiqua Bold Italic"/>
            </a:endParaRPr>
          </a:p>
          <a:p>
            <a:pPr marL="482600" indent="-153035">
              <a:spcBef>
                <a:spcPts val="2320"/>
              </a:spcBef>
              <a:buFont typeface="Arial"/>
              <a:buChar char="•"/>
              <a:tabLst>
                <a:tab pos="483234" algn="l"/>
              </a:tabLst>
            </a:pPr>
            <a:r>
              <a:rPr sz="2000" spc="-20" dirty="0">
                <a:cs typeface="Book Antiqua"/>
              </a:rPr>
              <a:t>Transducer</a:t>
            </a:r>
            <a:r>
              <a:rPr sz="2000" spc="-10" dirty="0">
                <a:cs typeface="Book Antiqua"/>
              </a:rPr>
              <a:t> </a:t>
            </a:r>
            <a:r>
              <a:rPr sz="2000" dirty="0">
                <a:cs typeface="Book Antiqua"/>
              </a:rPr>
              <a:t>at</a:t>
            </a:r>
            <a:r>
              <a:rPr sz="2000" spc="-10" dirty="0">
                <a:cs typeface="Book Antiqua"/>
              </a:rPr>
              <a:t> </a:t>
            </a:r>
            <a:r>
              <a:rPr sz="2000" spc="-5" dirty="0">
                <a:cs typeface="Book Antiqua"/>
              </a:rPr>
              <a:t>L1,</a:t>
            </a:r>
            <a:r>
              <a:rPr sz="2000" spc="-10" dirty="0">
                <a:cs typeface="Book Antiqua"/>
              </a:rPr>
              <a:t> </a:t>
            </a:r>
            <a:r>
              <a:rPr sz="2000" dirty="0">
                <a:cs typeface="Book Antiqua"/>
              </a:rPr>
              <a:t>with</a:t>
            </a:r>
            <a:r>
              <a:rPr sz="2000" spc="-15" dirty="0">
                <a:cs typeface="Book Antiqua"/>
              </a:rPr>
              <a:t> </a:t>
            </a:r>
            <a:r>
              <a:rPr sz="2000" spc="-5" dirty="0">
                <a:cs typeface="Book Antiqua"/>
              </a:rPr>
              <a:t>the</a:t>
            </a:r>
            <a:r>
              <a:rPr sz="2000" spc="-10" dirty="0">
                <a:cs typeface="Book Antiqua"/>
              </a:rPr>
              <a:t> </a:t>
            </a:r>
            <a:r>
              <a:rPr sz="2000" dirty="0">
                <a:cs typeface="Book Antiqua"/>
              </a:rPr>
              <a:t>marker</a:t>
            </a:r>
            <a:r>
              <a:rPr sz="2000" spc="-10" dirty="0">
                <a:cs typeface="Book Antiqua"/>
              </a:rPr>
              <a:t> </a:t>
            </a:r>
            <a:r>
              <a:rPr sz="2000" spc="-5" dirty="0">
                <a:cs typeface="Book Antiqua"/>
              </a:rPr>
              <a:t>Cephalad</a:t>
            </a:r>
            <a:endParaRPr sz="2000" dirty="0">
              <a:cs typeface="Book Antiqua"/>
            </a:endParaRPr>
          </a:p>
          <a:p>
            <a:pPr marL="495300" marR="5080" indent="-228600">
              <a:buFont typeface="Arial"/>
              <a:buChar char="•"/>
              <a:tabLst>
                <a:tab pos="483870" algn="l"/>
                <a:tab pos="484505" algn="l"/>
              </a:tabLst>
            </a:pPr>
            <a:r>
              <a:rPr sz="2000" spc="-5" dirty="0">
                <a:cs typeface="Book Antiqua"/>
              </a:rPr>
              <a:t>The sign </a:t>
            </a:r>
            <a:r>
              <a:rPr sz="2000" dirty="0">
                <a:cs typeface="Book Antiqua"/>
              </a:rPr>
              <a:t>is </a:t>
            </a:r>
            <a:r>
              <a:rPr sz="2000" spc="-5" dirty="0">
                <a:cs typeface="Book Antiqua"/>
              </a:rPr>
              <a:t>formed </a:t>
            </a:r>
            <a:r>
              <a:rPr sz="2000" dirty="0">
                <a:cs typeface="Book Antiqua"/>
              </a:rPr>
              <a:t>by </a:t>
            </a:r>
            <a:r>
              <a:rPr sz="2000" spc="-5" dirty="0">
                <a:cs typeface="Book Antiqua"/>
              </a:rPr>
              <a:t>shadows </a:t>
            </a:r>
            <a:r>
              <a:rPr sz="2000" dirty="0">
                <a:cs typeface="Book Antiqua"/>
              </a:rPr>
              <a:t>of two ribs and </a:t>
            </a:r>
            <a:r>
              <a:rPr sz="2000" spc="-5" dirty="0">
                <a:cs typeface="Book Antiqua"/>
              </a:rPr>
              <a:t>the pleural line </a:t>
            </a:r>
            <a:r>
              <a:rPr sz="2000" spc="-484" dirty="0">
                <a:cs typeface="Book Antiqua"/>
              </a:rPr>
              <a:t> </a:t>
            </a:r>
            <a:r>
              <a:rPr sz="2000" spc="-5" dirty="0">
                <a:cs typeface="Book Antiqua"/>
              </a:rPr>
              <a:t>(looks</a:t>
            </a:r>
            <a:r>
              <a:rPr sz="2000" spc="-10" dirty="0">
                <a:cs typeface="Book Antiqua"/>
              </a:rPr>
              <a:t> </a:t>
            </a:r>
            <a:r>
              <a:rPr sz="2000" dirty="0">
                <a:cs typeface="Book Antiqua"/>
              </a:rPr>
              <a:t>like a bat flying </a:t>
            </a:r>
            <a:r>
              <a:rPr sz="2000" spc="-10" dirty="0">
                <a:cs typeface="Book Antiqua"/>
              </a:rPr>
              <a:t>towards</a:t>
            </a:r>
            <a:r>
              <a:rPr sz="2000" spc="-5" dirty="0">
                <a:cs typeface="Book Antiqua"/>
              </a:rPr>
              <a:t> you)</a:t>
            </a:r>
            <a:endParaRPr sz="2000" dirty="0">
              <a:cs typeface="Book Antiqua"/>
            </a:endParaRPr>
          </a:p>
          <a:p>
            <a:pPr marL="482600" lvl="1" indent="-153035">
              <a:buFont typeface="Arial"/>
              <a:buChar char="•"/>
              <a:tabLst>
                <a:tab pos="483234" algn="l"/>
              </a:tabLst>
            </a:pPr>
            <a:r>
              <a:rPr sz="2000" spc="-60" dirty="0">
                <a:cs typeface="Book Antiqua"/>
              </a:rPr>
              <a:t>Try</a:t>
            </a:r>
            <a:r>
              <a:rPr sz="2000" dirty="0">
                <a:cs typeface="Book Antiqua"/>
              </a:rPr>
              <a:t> to obtain </a:t>
            </a:r>
            <a:r>
              <a:rPr sz="2000" spc="-5" dirty="0">
                <a:cs typeface="Book Antiqua"/>
              </a:rPr>
              <a:t>this</a:t>
            </a:r>
            <a:r>
              <a:rPr sz="2000" dirty="0">
                <a:cs typeface="Book Antiqua"/>
              </a:rPr>
              <a:t> </a:t>
            </a:r>
            <a:r>
              <a:rPr sz="2000" spc="-5" dirty="0">
                <a:cs typeface="Book Antiqua"/>
              </a:rPr>
              <a:t>image</a:t>
            </a:r>
            <a:r>
              <a:rPr sz="2000" dirty="0">
                <a:cs typeface="Book Antiqua"/>
              </a:rPr>
              <a:t> </a:t>
            </a:r>
            <a:r>
              <a:rPr sz="2000" spc="-25" dirty="0">
                <a:cs typeface="Book Antiqua"/>
              </a:rPr>
              <a:t>initially,</a:t>
            </a:r>
            <a:r>
              <a:rPr sz="2000" dirty="0">
                <a:cs typeface="Book Antiqua"/>
              </a:rPr>
              <a:t> to</a:t>
            </a:r>
            <a:r>
              <a:rPr sz="2000" spc="5" dirty="0">
                <a:cs typeface="Book Antiqua"/>
              </a:rPr>
              <a:t> </a:t>
            </a:r>
            <a:r>
              <a:rPr sz="2000" spc="-5" dirty="0">
                <a:cs typeface="Book Antiqua"/>
              </a:rPr>
              <a:t>avoid artifacts</a:t>
            </a:r>
            <a:endParaRPr sz="2000" dirty="0">
              <a:cs typeface="Book Antiqua"/>
            </a:endParaRPr>
          </a:p>
        </p:txBody>
      </p:sp>
      <p:pic>
        <p:nvPicPr>
          <p:cNvPr id="4" name="object 4"/>
          <p:cNvPicPr/>
          <p:nvPr/>
        </p:nvPicPr>
        <p:blipFill>
          <a:blip r:embed="rId3" cstate="print"/>
          <a:stretch>
            <a:fillRect/>
          </a:stretch>
        </p:blipFill>
        <p:spPr>
          <a:xfrm>
            <a:off x="3502926" y="3733800"/>
            <a:ext cx="4421872" cy="251459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object 2"/>
          <p:cNvGrpSpPr/>
          <p:nvPr/>
        </p:nvGrpSpPr>
        <p:grpSpPr>
          <a:xfrm>
            <a:off x="2184400" y="1346200"/>
            <a:ext cx="7594600" cy="4711700"/>
            <a:chOff x="660400" y="1346200"/>
            <a:chExt cx="7594600" cy="4711700"/>
          </a:xfrm>
        </p:grpSpPr>
        <p:pic>
          <p:nvPicPr>
            <p:cNvPr id="3" name="object 3"/>
            <p:cNvPicPr/>
            <p:nvPr/>
          </p:nvPicPr>
          <p:blipFill>
            <a:blip r:embed="rId3" cstate="print"/>
            <a:stretch>
              <a:fillRect/>
            </a:stretch>
          </p:blipFill>
          <p:spPr>
            <a:xfrm>
              <a:off x="685799" y="1371600"/>
              <a:ext cx="7543798" cy="4660899"/>
            </a:xfrm>
            <a:prstGeom prst="rect">
              <a:avLst/>
            </a:prstGeom>
          </p:spPr>
        </p:pic>
        <p:sp>
          <p:nvSpPr>
            <p:cNvPr id="4" name="object 4"/>
            <p:cNvSpPr/>
            <p:nvPr/>
          </p:nvSpPr>
          <p:spPr>
            <a:xfrm>
              <a:off x="673099" y="1358900"/>
              <a:ext cx="7569200" cy="4686300"/>
            </a:xfrm>
            <a:custGeom>
              <a:avLst/>
              <a:gdLst/>
              <a:ahLst/>
              <a:cxnLst/>
              <a:rect l="l" t="t" r="r" b="b"/>
              <a:pathLst>
                <a:path w="7569200" h="4686300">
                  <a:moveTo>
                    <a:pt x="0" y="0"/>
                  </a:moveTo>
                  <a:lnTo>
                    <a:pt x="7569199" y="0"/>
                  </a:lnTo>
                  <a:lnTo>
                    <a:pt x="7569199" y="4686299"/>
                  </a:lnTo>
                  <a:lnTo>
                    <a:pt x="0" y="4686299"/>
                  </a:lnTo>
                  <a:lnTo>
                    <a:pt x="0" y="0"/>
                  </a:lnTo>
                  <a:close/>
                </a:path>
              </a:pathLst>
            </a:custGeom>
            <a:ln w="25399">
              <a:solidFill>
                <a:srgbClr val="FFFFFF"/>
              </a:solidFill>
            </a:ln>
          </p:spPr>
          <p:txBody>
            <a:bodyPr wrap="square" lIns="0" tIns="0" rIns="0" bIns="0" rtlCol="0"/>
            <a:lstStyle/>
            <a:p>
              <a:endParaRPr/>
            </a:p>
          </p:txBody>
        </p:sp>
        <p:sp>
          <p:nvSpPr>
            <p:cNvPr id="5" name="object 5"/>
            <p:cNvSpPr/>
            <p:nvPr/>
          </p:nvSpPr>
          <p:spPr>
            <a:xfrm>
              <a:off x="4648200" y="1828800"/>
              <a:ext cx="1371600" cy="228600"/>
            </a:xfrm>
            <a:custGeom>
              <a:avLst/>
              <a:gdLst/>
              <a:ahLst/>
              <a:cxnLst/>
              <a:rect l="l" t="t" r="r" b="b"/>
              <a:pathLst>
                <a:path w="1371600" h="228600">
                  <a:moveTo>
                    <a:pt x="685800" y="0"/>
                  </a:moveTo>
                  <a:lnTo>
                    <a:pt x="615680" y="1180"/>
                  </a:lnTo>
                  <a:lnTo>
                    <a:pt x="547587" y="4644"/>
                  </a:lnTo>
                  <a:lnTo>
                    <a:pt x="481863" y="10277"/>
                  </a:lnTo>
                  <a:lnTo>
                    <a:pt x="418855" y="17964"/>
                  </a:lnTo>
                  <a:lnTo>
                    <a:pt x="358906" y="27590"/>
                  </a:lnTo>
                  <a:lnTo>
                    <a:pt x="302362" y="39041"/>
                  </a:lnTo>
                  <a:lnTo>
                    <a:pt x="249567" y="52201"/>
                  </a:lnTo>
                  <a:lnTo>
                    <a:pt x="200866" y="66955"/>
                  </a:lnTo>
                  <a:lnTo>
                    <a:pt x="156603" y="83189"/>
                  </a:lnTo>
                  <a:lnTo>
                    <a:pt x="117123" y="100787"/>
                  </a:lnTo>
                  <a:lnTo>
                    <a:pt x="82772" y="119635"/>
                  </a:lnTo>
                  <a:lnTo>
                    <a:pt x="30832" y="160621"/>
                  </a:lnTo>
                  <a:lnTo>
                    <a:pt x="3540" y="205227"/>
                  </a:lnTo>
                  <a:lnTo>
                    <a:pt x="0" y="228600"/>
                  </a:lnTo>
                  <a:lnTo>
                    <a:pt x="114300" y="228600"/>
                  </a:lnTo>
                  <a:lnTo>
                    <a:pt x="118752" y="214262"/>
                  </a:lnTo>
                  <a:lnTo>
                    <a:pt x="131754" y="200456"/>
                  </a:lnTo>
                  <a:lnTo>
                    <a:pt x="181260" y="174867"/>
                  </a:lnTo>
                  <a:lnTo>
                    <a:pt x="258533" y="152689"/>
                  </a:lnTo>
                  <a:lnTo>
                    <a:pt x="306244" y="143146"/>
                  </a:lnTo>
                  <a:lnTo>
                    <a:pt x="359289" y="134778"/>
                  </a:lnTo>
                  <a:lnTo>
                    <a:pt x="417135" y="127692"/>
                  </a:lnTo>
                  <a:lnTo>
                    <a:pt x="479244" y="121993"/>
                  </a:lnTo>
                  <a:lnTo>
                    <a:pt x="545081" y="117790"/>
                  </a:lnTo>
                  <a:lnTo>
                    <a:pt x="614112" y="115190"/>
                  </a:lnTo>
                  <a:lnTo>
                    <a:pt x="685800" y="114300"/>
                  </a:lnTo>
                  <a:lnTo>
                    <a:pt x="757487" y="115190"/>
                  </a:lnTo>
                  <a:lnTo>
                    <a:pt x="826518" y="117790"/>
                  </a:lnTo>
                  <a:lnTo>
                    <a:pt x="892355" y="121993"/>
                  </a:lnTo>
                  <a:lnTo>
                    <a:pt x="954464" y="127692"/>
                  </a:lnTo>
                  <a:lnTo>
                    <a:pt x="1012309" y="134778"/>
                  </a:lnTo>
                  <a:lnTo>
                    <a:pt x="1065355" y="143146"/>
                  </a:lnTo>
                  <a:lnTo>
                    <a:pt x="1113065" y="152689"/>
                  </a:lnTo>
                  <a:lnTo>
                    <a:pt x="1154905" y="163298"/>
                  </a:lnTo>
                  <a:lnTo>
                    <a:pt x="1218830" y="187289"/>
                  </a:lnTo>
                  <a:lnTo>
                    <a:pt x="1252845" y="214262"/>
                  </a:lnTo>
                  <a:lnTo>
                    <a:pt x="1257298" y="228600"/>
                  </a:lnTo>
                  <a:lnTo>
                    <a:pt x="1371598" y="228600"/>
                  </a:lnTo>
                  <a:lnTo>
                    <a:pt x="1357665" y="182529"/>
                  </a:lnTo>
                  <a:lnTo>
                    <a:pt x="1317705" y="139618"/>
                  </a:lnTo>
                  <a:lnTo>
                    <a:pt x="1254475" y="100787"/>
                  </a:lnTo>
                  <a:lnTo>
                    <a:pt x="1214995" y="83189"/>
                  </a:lnTo>
                  <a:lnTo>
                    <a:pt x="1170732" y="66955"/>
                  </a:lnTo>
                  <a:lnTo>
                    <a:pt x="1122031" y="52201"/>
                  </a:lnTo>
                  <a:lnTo>
                    <a:pt x="1069236" y="39041"/>
                  </a:lnTo>
                  <a:lnTo>
                    <a:pt x="1012692" y="27590"/>
                  </a:lnTo>
                  <a:lnTo>
                    <a:pt x="952743" y="17964"/>
                  </a:lnTo>
                  <a:lnTo>
                    <a:pt x="889735" y="10277"/>
                  </a:lnTo>
                  <a:lnTo>
                    <a:pt x="824012" y="4644"/>
                  </a:lnTo>
                  <a:lnTo>
                    <a:pt x="755918" y="1180"/>
                  </a:lnTo>
                  <a:lnTo>
                    <a:pt x="685800" y="0"/>
                  </a:lnTo>
                  <a:close/>
                </a:path>
              </a:pathLst>
            </a:custGeom>
            <a:solidFill>
              <a:srgbClr val="FFA900"/>
            </a:solidFill>
          </p:spPr>
          <p:txBody>
            <a:bodyPr wrap="square" lIns="0" tIns="0" rIns="0" bIns="0" rtlCol="0"/>
            <a:lstStyle/>
            <a:p>
              <a:endParaRPr/>
            </a:p>
          </p:txBody>
        </p:sp>
        <p:sp>
          <p:nvSpPr>
            <p:cNvPr id="6" name="object 6"/>
            <p:cNvSpPr/>
            <p:nvPr/>
          </p:nvSpPr>
          <p:spPr>
            <a:xfrm>
              <a:off x="4648200" y="1828800"/>
              <a:ext cx="1371600" cy="228600"/>
            </a:xfrm>
            <a:custGeom>
              <a:avLst/>
              <a:gdLst/>
              <a:ahLst/>
              <a:cxnLst/>
              <a:rect l="l" t="t" r="r" b="b"/>
              <a:pathLst>
                <a:path w="1371600" h="228600">
                  <a:moveTo>
                    <a:pt x="0" y="228600"/>
                  </a:moveTo>
                  <a:lnTo>
                    <a:pt x="13933" y="182529"/>
                  </a:lnTo>
                  <a:lnTo>
                    <a:pt x="53893" y="139618"/>
                  </a:lnTo>
                  <a:lnTo>
                    <a:pt x="117123" y="100787"/>
                  </a:lnTo>
                  <a:lnTo>
                    <a:pt x="156603" y="83189"/>
                  </a:lnTo>
                  <a:lnTo>
                    <a:pt x="200866" y="66955"/>
                  </a:lnTo>
                  <a:lnTo>
                    <a:pt x="249567" y="52201"/>
                  </a:lnTo>
                  <a:lnTo>
                    <a:pt x="302362" y="39041"/>
                  </a:lnTo>
                  <a:lnTo>
                    <a:pt x="358906" y="27590"/>
                  </a:lnTo>
                  <a:lnTo>
                    <a:pt x="418855" y="17964"/>
                  </a:lnTo>
                  <a:lnTo>
                    <a:pt x="481863" y="10277"/>
                  </a:lnTo>
                  <a:lnTo>
                    <a:pt x="547587" y="4644"/>
                  </a:lnTo>
                  <a:lnTo>
                    <a:pt x="615680" y="1180"/>
                  </a:lnTo>
                  <a:lnTo>
                    <a:pt x="685799" y="0"/>
                  </a:lnTo>
                  <a:lnTo>
                    <a:pt x="755918" y="1180"/>
                  </a:lnTo>
                  <a:lnTo>
                    <a:pt x="824012" y="4644"/>
                  </a:lnTo>
                  <a:lnTo>
                    <a:pt x="889735" y="10277"/>
                  </a:lnTo>
                  <a:lnTo>
                    <a:pt x="952744" y="17964"/>
                  </a:lnTo>
                  <a:lnTo>
                    <a:pt x="1012692" y="27590"/>
                  </a:lnTo>
                  <a:lnTo>
                    <a:pt x="1069237" y="39041"/>
                  </a:lnTo>
                  <a:lnTo>
                    <a:pt x="1122032" y="52201"/>
                  </a:lnTo>
                  <a:lnTo>
                    <a:pt x="1170733" y="66955"/>
                  </a:lnTo>
                  <a:lnTo>
                    <a:pt x="1214996" y="83189"/>
                  </a:lnTo>
                  <a:lnTo>
                    <a:pt x="1254476" y="100787"/>
                  </a:lnTo>
                  <a:lnTo>
                    <a:pt x="1288827" y="119635"/>
                  </a:lnTo>
                  <a:lnTo>
                    <a:pt x="1340767" y="160621"/>
                  </a:lnTo>
                  <a:lnTo>
                    <a:pt x="1368059" y="205226"/>
                  </a:lnTo>
                  <a:lnTo>
                    <a:pt x="1371599" y="228600"/>
                  </a:lnTo>
                  <a:lnTo>
                    <a:pt x="1257299" y="228600"/>
                  </a:lnTo>
                  <a:lnTo>
                    <a:pt x="1252847" y="214262"/>
                  </a:lnTo>
                  <a:lnTo>
                    <a:pt x="1239845" y="200456"/>
                  </a:lnTo>
                  <a:lnTo>
                    <a:pt x="1190339" y="174867"/>
                  </a:lnTo>
                  <a:lnTo>
                    <a:pt x="1113066" y="152688"/>
                  </a:lnTo>
                  <a:lnTo>
                    <a:pt x="1065355" y="143146"/>
                  </a:lnTo>
                  <a:lnTo>
                    <a:pt x="1012310" y="134778"/>
                  </a:lnTo>
                  <a:lnTo>
                    <a:pt x="954465" y="127692"/>
                  </a:lnTo>
                  <a:lnTo>
                    <a:pt x="892355" y="121993"/>
                  </a:lnTo>
                  <a:lnTo>
                    <a:pt x="826518" y="117790"/>
                  </a:lnTo>
                  <a:lnTo>
                    <a:pt x="757487" y="115190"/>
                  </a:lnTo>
                  <a:lnTo>
                    <a:pt x="685799" y="114299"/>
                  </a:lnTo>
                  <a:lnTo>
                    <a:pt x="614112" y="115190"/>
                  </a:lnTo>
                  <a:lnTo>
                    <a:pt x="545081" y="117790"/>
                  </a:lnTo>
                  <a:lnTo>
                    <a:pt x="479244" y="121993"/>
                  </a:lnTo>
                  <a:lnTo>
                    <a:pt x="417134" y="127692"/>
                  </a:lnTo>
                  <a:lnTo>
                    <a:pt x="359289" y="134778"/>
                  </a:lnTo>
                  <a:lnTo>
                    <a:pt x="306244" y="143146"/>
                  </a:lnTo>
                  <a:lnTo>
                    <a:pt x="258533" y="152688"/>
                  </a:lnTo>
                  <a:lnTo>
                    <a:pt x="216693" y="163297"/>
                  </a:lnTo>
                  <a:lnTo>
                    <a:pt x="152768" y="187288"/>
                  </a:lnTo>
                  <a:lnTo>
                    <a:pt x="118752" y="214262"/>
                  </a:lnTo>
                  <a:lnTo>
                    <a:pt x="114299" y="228600"/>
                  </a:lnTo>
                  <a:lnTo>
                    <a:pt x="0" y="228600"/>
                  </a:lnTo>
                  <a:close/>
                </a:path>
              </a:pathLst>
            </a:custGeom>
            <a:ln w="12699">
              <a:solidFill>
                <a:srgbClr val="9DFEFF"/>
              </a:solidFill>
            </a:ln>
          </p:spPr>
          <p:txBody>
            <a:bodyPr wrap="square" lIns="0" tIns="0" rIns="0" bIns="0" rtlCol="0"/>
            <a:lstStyle/>
            <a:p>
              <a:endParaRPr/>
            </a:p>
          </p:txBody>
        </p:sp>
        <p:sp>
          <p:nvSpPr>
            <p:cNvPr id="7" name="object 7"/>
            <p:cNvSpPr/>
            <p:nvPr/>
          </p:nvSpPr>
          <p:spPr>
            <a:xfrm>
              <a:off x="2362200" y="1905000"/>
              <a:ext cx="1371600" cy="228600"/>
            </a:xfrm>
            <a:custGeom>
              <a:avLst/>
              <a:gdLst/>
              <a:ahLst/>
              <a:cxnLst/>
              <a:rect l="l" t="t" r="r" b="b"/>
              <a:pathLst>
                <a:path w="1371600" h="228600">
                  <a:moveTo>
                    <a:pt x="685800" y="0"/>
                  </a:moveTo>
                  <a:lnTo>
                    <a:pt x="615680" y="1180"/>
                  </a:lnTo>
                  <a:lnTo>
                    <a:pt x="547587" y="4644"/>
                  </a:lnTo>
                  <a:lnTo>
                    <a:pt x="481863" y="10277"/>
                  </a:lnTo>
                  <a:lnTo>
                    <a:pt x="418855" y="17964"/>
                  </a:lnTo>
                  <a:lnTo>
                    <a:pt x="358906" y="27590"/>
                  </a:lnTo>
                  <a:lnTo>
                    <a:pt x="302362" y="39041"/>
                  </a:lnTo>
                  <a:lnTo>
                    <a:pt x="249567" y="52201"/>
                  </a:lnTo>
                  <a:lnTo>
                    <a:pt x="200866" y="66955"/>
                  </a:lnTo>
                  <a:lnTo>
                    <a:pt x="156603" y="83189"/>
                  </a:lnTo>
                  <a:lnTo>
                    <a:pt x="117123" y="100787"/>
                  </a:lnTo>
                  <a:lnTo>
                    <a:pt x="82772" y="119635"/>
                  </a:lnTo>
                  <a:lnTo>
                    <a:pt x="30832" y="160621"/>
                  </a:lnTo>
                  <a:lnTo>
                    <a:pt x="3540" y="205227"/>
                  </a:lnTo>
                  <a:lnTo>
                    <a:pt x="0" y="228600"/>
                  </a:lnTo>
                  <a:lnTo>
                    <a:pt x="114300" y="228600"/>
                  </a:lnTo>
                  <a:lnTo>
                    <a:pt x="118752" y="214262"/>
                  </a:lnTo>
                  <a:lnTo>
                    <a:pt x="131754" y="200456"/>
                  </a:lnTo>
                  <a:lnTo>
                    <a:pt x="181260" y="174867"/>
                  </a:lnTo>
                  <a:lnTo>
                    <a:pt x="258533" y="152689"/>
                  </a:lnTo>
                  <a:lnTo>
                    <a:pt x="306244" y="143146"/>
                  </a:lnTo>
                  <a:lnTo>
                    <a:pt x="359289" y="134778"/>
                  </a:lnTo>
                  <a:lnTo>
                    <a:pt x="417135" y="127692"/>
                  </a:lnTo>
                  <a:lnTo>
                    <a:pt x="479244" y="121993"/>
                  </a:lnTo>
                  <a:lnTo>
                    <a:pt x="545081" y="117790"/>
                  </a:lnTo>
                  <a:lnTo>
                    <a:pt x="614112" y="115190"/>
                  </a:lnTo>
                  <a:lnTo>
                    <a:pt x="685800" y="114300"/>
                  </a:lnTo>
                  <a:lnTo>
                    <a:pt x="757487" y="115190"/>
                  </a:lnTo>
                  <a:lnTo>
                    <a:pt x="826518" y="117790"/>
                  </a:lnTo>
                  <a:lnTo>
                    <a:pt x="892355" y="121993"/>
                  </a:lnTo>
                  <a:lnTo>
                    <a:pt x="954464" y="127692"/>
                  </a:lnTo>
                  <a:lnTo>
                    <a:pt x="1012309" y="134778"/>
                  </a:lnTo>
                  <a:lnTo>
                    <a:pt x="1065355" y="143146"/>
                  </a:lnTo>
                  <a:lnTo>
                    <a:pt x="1113065" y="152689"/>
                  </a:lnTo>
                  <a:lnTo>
                    <a:pt x="1154905" y="163298"/>
                  </a:lnTo>
                  <a:lnTo>
                    <a:pt x="1218830" y="187289"/>
                  </a:lnTo>
                  <a:lnTo>
                    <a:pt x="1252845" y="214262"/>
                  </a:lnTo>
                  <a:lnTo>
                    <a:pt x="1257298" y="228600"/>
                  </a:lnTo>
                  <a:lnTo>
                    <a:pt x="1371598" y="228600"/>
                  </a:lnTo>
                  <a:lnTo>
                    <a:pt x="1357665" y="182529"/>
                  </a:lnTo>
                  <a:lnTo>
                    <a:pt x="1317705" y="139618"/>
                  </a:lnTo>
                  <a:lnTo>
                    <a:pt x="1254475" y="100787"/>
                  </a:lnTo>
                  <a:lnTo>
                    <a:pt x="1214995" y="83189"/>
                  </a:lnTo>
                  <a:lnTo>
                    <a:pt x="1170732" y="66955"/>
                  </a:lnTo>
                  <a:lnTo>
                    <a:pt x="1122031" y="52201"/>
                  </a:lnTo>
                  <a:lnTo>
                    <a:pt x="1069236" y="39041"/>
                  </a:lnTo>
                  <a:lnTo>
                    <a:pt x="1012692" y="27590"/>
                  </a:lnTo>
                  <a:lnTo>
                    <a:pt x="952743" y="17964"/>
                  </a:lnTo>
                  <a:lnTo>
                    <a:pt x="889735" y="10277"/>
                  </a:lnTo>
                  <a:lnTo>
                    <a:pt x="824012" y="4644"/>
                  </a:lnTo>
                  <a:lnTo>
                    <a:pt x="755918" y="1180"/>
                  </a:lnTo>
                  <a:lnTo>
                    <a:pt x="685800" y="0"/>
                  </a:lnTo>
                  <a:close/>
                </a:path>
              </a:pathLst>
            </a:custGeom>
            <a:solidFill>
              <a:srgbClr val="FFA900"/>
            </a:solidFill>
          </p:spPr>
          <p:txBody>
            <a:bodyPr wrap="square" lIns="0" tIns="0" rIns="0" bIns="0" rtlCol="0"/>
            <a:lstStyle/>
            <a:p>
              <a:endParaRPr/>
            </a:p>
          </p:txBody>
        </p:sp>
        <p:sp>
          <p:nvSpPr>
            <p:cNvPr id="8" name="object 8"/>
            <p:cNvSpPr/>
            <p:nvPr/>
          </p:nvSpPr>
          <p:spPr>
            <a:xfrm>
              <a:off x="2362200" y="1905000"/>
              <a:ext cx="1371600" cy="228600"/>
            </a:xfrm>
            <a:custGeom>
              <a:avLst/>
              <a:gdLst/>
              <a:ahLst/>
              <a:cxnLst/>
              <a:rect l="l" t="t" r="r" b="b"/>
              <a:pathLst>
                <a:path w="1371600" h="228600">
                  <a:moveTo>
                    <a:pt x="0" y="228600"/>
                  </a:moveTo>
                  <a:lnTo>
                    <a:pt x="13933" y="182529"/>
                  </a:lnTo>
                  <a:lnTo>
                    <a:pt x="53893" y="139618"/>
                  </a:lnTo>
                  <a:lnTo>
                    <a:pt x="117123" y="100787"/>
                  </a:lnTo>
                  <a:lnTo>
                    <a:pt x="156603" y="83189"/>
                  </a:lnTo>
                  <a:lnTo>
                    <a:pt x="200866" y="66955"/>
                  </a:lnTo>
                  <a:lnTo>
                    <a:pt x="249567" y="52201"/>
                  </a:lnTo>
                  <a:lnTo>
                    <a:pt x="302362" y="39041"/>
                  </a:lnTo>
                  <a:lnTo>
                    <a:pt x="358906" y="27590"/>
                  </a:lnTo>
                  <a:lnTo>
                    <a:pt x="418855" y="17964"/>
                  </a:lnTo>
                  <a:lnTo>
                    <a:pt x="481863" y="10277"/>
                  </a:lnTo>
                  <a:lnTo>
                    <a:pt x="547587" y="4644"/>
                  </a:lnTo>
                  <a:lnTo>
                    <a:pt x="615680" y="1180"/>
                  </a:lnTo>
                  <a:lnTo>
                    <a:pt x="685799" y="0"/>
                  </a:lnTo>
                  <a:lnTo>
                    <a:pt x="755918" y="1180"/>
                  </a:lnTo>
                  <a:lnTo>
                    <a:pt x="824012" y="4644"/>
                  </a:lnTo>
                  <a:lnTo>
                    <a:pt x="889735" y="10277"/>
                  </a:lnTo>
                  <a:lnTo>
                    <a:pt x="952744" y="17964"/>
                  </a:lnTo>
                  <a:lnTo>
                    <a:pt x="1012692" y="27590"/>
                  </a:lnTo>
                  <a:lnTo>
                    <a:pt x="1069237" y="39041"/>
                  </a:lnTo>
                  <a:lnTo>
                    <a:pt x="1122032" y="52201"/>
                  </a:lnTo>
                  <a:lnTo>
                    <a:pt x="1170733" y="66955"/>
                  </a:lnTo>
                  <a:lnTo>
                    <a:pt x="1214996" y="83189"/>
                  </a:lnTo>
                  <a:lnTo>
                    <a:pt x="1254475" y="100787"/>
                  </a:lnTo>
                  <a:lnTo>
                    <a:pt x="1288827" y="119635"/>
                  </a:lnTo>
                  <a:lnTo>
                    <a:pt x="1340767" y="160621"/>
                  </a:lnTo>
                  <a:lnTo>
                    <a:pt x="1368058" y="205226"/>
                  </a:lnTo>
                  <a:lnTo>
                    <a:pt x="1371599" y="228600"/>
                  </a:lnTo>
                  <a:lnTo>
                    <a:pt x="1257299" y="228600"/>
                  </a:lnTo>
                  <a:lnTo>
                    <a:pt x="1252846" y="214262"/>
                  </a:lnTo>
                  <a:lnTo>
                    <a:pt x="1239845" y="200456"/>
                  </a:lnTo>
                  <a:lnTo>
                    <a:pt x="1190339" y="174867"/>
                  </a:lnTo>
                  <a:lnTo>
                    <a:pt x="1113066" y="152688"/>
                  </a:lnTo>
                  <a:lnTo>
                    <a:pt x="1065355" y="143146"/>
                  </a:lnTo>
                  <a:lnTo>
                    <a:pt x="1012310" y="134778"/>
                  </a:lnTo>
                  <a:lnTo>
                    <a:pt x="954464" y="127692"/>
                  </a:lnTo>
                  <a:lnTo>
                    <a:pt x="892355" y="121993"/>
                  </a:lnTo>
                  <a:lnTo>
                    <a:pt x="826518" y="117790"/>
                  </a:lnTo>
                  <a:lnTo>
                    <a:pt x="757487" y="115190"/>
                  </a:lnTo>
                  <a:lnTo>
                    <a:pt x="685799" y="114299"/>
                  </a:lnTo>
                  <a:lnTo>
                    <a:pt x="614112" y="115190"/>
                  </a:lnTo>
                  <a:lnTo>
                    <a:pt x="545081" y="117790"/>
                  </a:lnTo>
                  <a:lnTo>
                    <a:pt x="479244" y="121993"/>
                  </a:lnTo>
                  <a:lnTo>
                    <a:pt x="417134" y="127692"/>
                  </a:lnTo>
                  <a:lnTo>
                    <a:pt x="359289" y="134778"/>
                  </a:lnTo>
                  <a:lnTo>
                    <a:pt x="306244" y="143146"/>
                  </a:lnTo>
                  <a:lnTo>
                    <a:pt x="258533" y="152688"/>
                  </a:lnTo>
                  <a:lnTo>
                    <a:pt x="216693" y="163298"/>
                  </a:lnTo>
                  <a:lnTo>
                    <a:pt x="152768" y="187288"/>
                  </a:lnTo>
                  <a:lnTo>
                    <a:pt x="118752" y="214262"/>
                  </a:lnTo>
                  <a:lnTo>
                    <a:pt x="114299" y="228600"/>
                  </a:lnTo>
                  <a:lnTo>
                    <a:pt x="0" y="228600"/>
                  </a:lnTo>
                  <a:close/>
                </a:path>
              </a:pathLst>
            </a:custGeom>
            <a:ln w="12699">
              <a:solidFill>
                <a:srgbClr val="9DFEFF"/>
              </a:solidFill>
            </a:ln>
          </p:spPr>
          <p:txBody>
            <a:bodyPr wrap="square" lIns="0" tIns="0" rIns="0" bIns="0" rtlCol="0"/>
            <a:lstStyle/>
            <a:p>
              <a:endParaRPr/>
            </a:p>
          </p:txBody>
        </p:sp>
        <p:sp>
          <p:nvSpPr>
            <p:cNvPr id="9" name="object 9"/>
            <p:cNvSpPr/>
            <p:nvPr/>
          </p:nvSpPr>
          <p:spPr>
            <a:xfrm>
              <a:off x="3505200" y="2667000"/>
              <a:ext cx="1371600" cy="152400"/>
            </a:xfrm>
            <a:custGeom>
              <a:avLst/>
              <a:gdLst/>
              <a:ahLst/>
              <a:cxnLst/>
              <a:rect l="l" t="t" r="r" b="b"/>
              <a:pathLst>
                <a:path w="1371600" h="152400">
                  <a:moveTo>
                    <a:pt x="1371598" y="0"/>
                  </a:moveTo>
                  <a:lnTo>
                    <a:pt x="0" y="152400"/>
                  </a:lnTo>
                </a:path>
              </a:pathLst>
            </a:custGeom>
            <a:solidFill>
              <a:srgbClr val="FFA900"/>
            </a:solidFill>
          </p:spPr>
          <p:txBody>
            <a:bodyPr wrap="square" lIns="0" tIns="0" rIns="0" bIns="0" rtlCol="0"/>
            <a:lstStyle/>
            <a:p>
              <a:endParaRPr/>
            </a:p>
          </p:txBody>
        </p:sp>
        <p:sp>
          <p:nvSpPr>
            <p:cNvPr id="10" name="object 10"/>
            <p:cNvSpPr/>
            <p:nvPr/>
          </p:nvSpPr>
          <p:spPr>
            <a:xfrm>
              <a:off x="3505199" y="2667000"/>
              <a:ext cx="1371600" cy="152400"/>
            </a:xfrm>
            <a:custGeom>
              <a:avLst/>
              <a:gdLst/>
              <a:ahLst/>
              <a:cxnLst/>
              <a:rect l="l" t="t" r="r" b="b"/>
              <a:pathLst>
                <a:path w="1371600" h="152400">
                  <a:moveTo>
                    <a:pt x="0" y="152399"/>
                  </a:moveTo>
                  <a:lnTo>
                    <a:pt x="1371599" y="0"/>
                  </a:lnTo>
                </a:path>
              </a:pathLst>
            </a:custGeom>
            <a:ln w="34924">
              <a:solidFill>
                <a:srgbClr val="73FDFF"/>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2515452" y="2731571"/>
              <a:ext cx="989073" cy="2780198"/>
            </a:xfrm>
            <a:prstGeom prst="rect">
              <a:avLst/>
            </a:prstGeom>
          </p:spPr>
        </p:pic>
        <p:sp>
          <p:nvSpPr>
            <p:cNvPr id="12" name="object 12"/>
            <p:cNvSpPr/>
            <p:nvPr/>
          </p:nvSpPr>
          <p:spPr>
            <a:xfrm>
              <a:off x="2515452" y="2731571"/>
              <a:ext cx="989330" cy="2780665"/>
            </a:xfrm>
            <a:custGeom>
              <a:avLst/>
              <a:gdLst/>
              <a:ahLst/>
              <a:cxnLst/>
              <a:rect l="l" t="t" r="r" b="b"/>
              <a:pathLst>
                <a:path w="989329" h="2780665">
                  <a:moveTo>
                    <a:pt x="0" y="2725230"/>
                  </a:moveTo>
                  <a:lnTo>
                    <a:pt x="399490" y="0"/>
                  </a:lnTo>
                  <a:lnTo>
                    <a:pt x="894027" y="27484"/>
                  </a:lnTo>
                  <a:lnTo>
                    <a:pt x="989073" y="2780199"/>
                  </a:lnTo>
                  <a:lnTo>
                    <a:pt x="0" y="2725230"/>
                  </a:lnTo>
                  <a:close/>
                </a:path>
              </a:pathLst>
            </a:custGeom>
            <a:ln w="12699">
              <a:solidFill>
                <a:srgbClr val="FFFFFF"/>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5124774" y="2652307"/>
              <a:ext cx="1064407" cy="2866640"/>
            </a:xfrm>
            <a:prstGeom prst="rect">
              <a:avLst/>
            </a:prstGeom>
          </p:spPr>
        </p:pic>
        <p:sp>
          <p:nvSpPr>
            <p:cNvPr id="14" name="object 14"/>
            <p:cNvSpPr/>
            <p:nvPr/>
          </p:nvSpPr>
          <p:spPr>
            <a:xfrm>
              <a:off x="5124774" y="2652307"/>
              <a:ext cx="1064895" cy="2867025"/>
            </a:xfrm>
            <a:custGeom>
              <a:avLst/>
              <a:gdLst/>
              <a:ahLst/>
              <a:cxnLst/>
              <a:rect l="l" t="t" r="r" b="b"/>
              <a:pathLst>
                <a:path w="1064895" h="2867025">
                  <a:moveTo>
                    <a:pt x="0" y="2866639"/>
                  </a:moveTo>
                  <a:lnTo>
                    <a:pt x="77344" y="35710"/>
                  </a:lnTo>
                  <a:lnTo>
                    <a:pt x="609548" y="0"/>
                  </a:lnTo>
                  <a:lnTo>
                    <a:pt x="1064406" y="2795218"/>
                  </a:lnTo>
                  <a:lnTo>
                    <a:pt x="0" y="2866639"/>
                  </a:lnTo>
                  <a:close/>
                </a:path>
              </a:pathLst>
            </a:custGeom>
            <a:ln w="12699">
              <a:solidFill>
                <a:srgbClr val="FFFFFF"/>
              </a:solidFill>
            </a:ln>
          </p:spPr>
          <p:txBody>
            <a:bodyPr wrap="square" lIns="0" tIns="0" rIns="0" bIns="0" rtlCol="0"/>
            <a:lstStyle/>
            <a:p>
              <a:endParaRPr/>
            </a:p>
          </p:txBody>
        </p:sp>
      </p:gr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1276-37DE-40D4-BF08-6F6D360ED8D7}"/>
              </a:ext>
            </a:extLst>
          </p:cNvPr>
          <p:cNvSpPr>
            <a:spLocks noGrp="1"/>
          </p:cNvSpPr>
          <p:nvPr>
            <p:ph type="title"/>
          </p:nvPr>
        </p:nvSpPr>
        <p:spPr/>
        <p:txBody>
          <a:bodyPr>
            <a:normAutofit/>
          </a:bodyPr>
          <a:lstStyle/>
          <a:p>
            <a:r>
              <a:rPr lang="en-US" sz="4000" dirty="0"/>
              <a:t>Structures to be Identified</a:t>
            </a:r>
            <a:endParaRPr lang="en-IN" sz="4000" dirty="0"/>
          </a:p>
        </p:txBody>
      </p:sp>
      <p:sp>
        <p:nvSpPr>
          <p:cNvPr id="3" name="Content Placeholder 2">
            <a:extLst>
              <a:ext uri="{FF2B5EF4-FFF2-40B4-BE49-F238E27FC236}">
                <a16:creationId xmlns:a16="http://schemas.microsoft.com/office/drawing/2014/main" id="{B9196260-CA08-46CD-BED0-D2A1820960F2}"/>
              </a:ext>
            </a:extLst>
          </p:cNvPr>
          <p:cNvSpPr>
            <a:spLocks noGrp="1"/>
          </p:cNvSpPr>
          <p:nvPr>
            <p:ph sz="half" idx="1"/>
          </p:nvPr>
        </p:nvSpPr>
        <p:spPr/>
        <p:txBody>
          <a:bodyPr/>
          <a:lstStyle/>
          <a:p>
            <a:r>
              <a:rPr lang="en-US" sz="2400" dirty="0"/>
              <a:t>Skin</a:t>
            </a:r>
          </a:p>
          <a:p>
            <a:r>
              <a:rPr lang="en-US" sz="2400" dirty="0"/>
              <a:t>Subcutaneous tissue</a:t>
            </a:r>
          </a:p>
          <a:p>
            <a:r>
              <a:rPr lang="en-US" sz="2400" dirty="0"/>
              <a:t>Muscular layer</a:t>
            </a:r>
          </a:p>
          <a:p>
            <a:r>
              <a:rPr lang="en-US" sz="2400" dirty="0"/>
              <a:t>Ribs on either side (cortex with shadowing) with Intercostal layer in between</a:t>
            </a:r>
          </a:p>
          <a:p>
            <a:r>
              <a:rPr lang="en-US" sz="2400" dirty="0"/>
              <a:t>Pleura</a:t>
            </a:r>
          </a:p>
          <a:p>
            <a:pPr marL="0" indent="0">
              <a:buNone/>
            </a:pPr>
            <a:endParaRPr lang="en-IN" dirty="0"/>
          </a:p>
        </p:txBody>
      </p:sp>
      <p:pic>
        <p:nvPicPr>
          <p:cNvPr id="5" name="object 4">
            <a:extLst>
              <a:ext uri="{FF2B5EF4-FFF2-40B4-BE49-F238E27FC236}">
                <a16:creationId xmlns:a16="http://schemas.microsoft.com/office/drawing/2014/main" id="{2F3E7C8D-60CD-4B2C-93F3-8D3F3FF53BF5}"/>
              </a:ext>
            </a:extLst>
          </p:cNvPr>
          <p:cNvPicPr>
            <a:picLocks noGrp="1"/>
          </p:cNvPicPr>
          <p:nvPr>
            <p:ph sz="half" idx="2"/>
          </p:nvPr>
        </p:nvPicPr>
        <p:blipFill>
          <a:blip r:embed="rId3" cstate="print"/>
          <a:stretch>
            <a:fillRect/>
          </a:stretch>
        </p:blipFill>
        <p:spPr>
          <a:xfrm>
            <a:off x="6218238" y="2006204"/>
            <a:ext cx="4937125" cy="3702843"/>
          </a:xfrm>
          <a:prstGeom prst="rect">
            <a:avLst/>
          </a:prstGeom>
        </p:spPr>
      </p:pic>
    </p:spTree>
    <p:extLst>
      <p:ext uri="{BB962C8B-B14F-4D97-AF65-F5344CB8AC3E}">
        <p14:creationId xmlns:p14="http://schemas.microsoft.com/office/powerpoint/2010/main" val="17182265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D5AFDF2989094B846215944EAA1895" ma:contentTypeVersion="14" ma:contentTypeDescription="Create a new document." ma:contentTypeScope="" ma:versionID="31cdc0bf7d45e960b7712125a39c3db7">
  <xsd:schema xmlns:xsd="http://www.w3.org/2001/XMLSchema" xmlns:xs="http://www.w3.org/2001/XMLSchema" xmlns:p="http://schemas.microsoft.com/office/2006/metadata/properties" xmlns:ns3="1f893405-3d04-4125-8667-2069a7a8f333" xmlns:ns4="68a5c628-16cf-4991-9858-d8a7af271d3e" targetNamespace="http://schemas.microsoft.com/office/2006/metadata/properties" ma:root="true" ma:fieldsID="4ed6d3726fd84e85292dfc47c31598de" ns3:_="" ns4:_="">
    <xsd:import namespace="1f893405-3d04-4125-8667-2069a7a8f333"/>
    <xsd:import namespace="68a5c628-16cf-4991-9858-d8a7af271d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93405-3d04-4125-8667-2069a7a8f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a5c628-16cf-4991-9858-d8a7af271d3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844F7-C070-4C0A-8C50-BD41EAA402DD}">
  <ds:schemaRefs>
    <ds:schemaRef ds:uri="http://purl.org/dc/dcmitype/"/>
    <ds:schemaRef ds:uri="68a5c628-16cf-4991-9858-d8a7af271d3e"/>
    <ds:schemaRef ds:uri="http://purl.org/dc/elements/1.1/"/>
    <ds:schemaRef ds:uri="http://schemas.microsoft.com/office/infopath/2007/PartnerControls"/>
    <ds:schemaRef ds:uri="http://www.w3.org/XML/1998/namespace"/>
    <ds:schemaRef ds:uri="1f893405-3d04-4125-8667-2069a7a8f333"/>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1808EDB-3603-426C-9183-8A1FB6F3418C}">
  <ds:schemaRefs>
    <ds:schemaRef ds:uri="http://schemas.microsoft.com/sharepoint/v3/contenttype/forms"/>
  </ds:schemaRefs>
</ds:datastoreItem>
</file>

<file path=customXml/itemProps3.xml><?xml version="1.0" encoding="utf-8"?>
<ds:datastoreItem xmlns:ds="http://schemas.openxmlformats.org/officeDocument/2006/customXml" ds:itemID="{A30DAB12-6363-4898-BD56-5794C08A8A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93405-3d04-4125-8667-2069a7a8f333"/>
    <ds:schemaRef ds:uri="68a5c628-16cf-4991-9858-d8a7af271d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1011</TotalTime>
  <Words>1162</Words>
  <Application>Microsoft Office PowerPoint</Application>
  <PresentationFormat>Widescreen</PresentationFormat>
  <Paragraphs>195</Paragraphs>
  <Slides>47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MS PGothic</vt:lpstr>
      <vt:lpstr>Arial</vt:lpstr>
      <vt:lpstr>Book Antiqua</vt:lpstr>
      <vt:lpstr>Book Antiqua Bold</vt:lpstr>
      <vt:lpstr>Book Antiqua Bold Italic</vt:lpstr>
      <vt:lpstr>Calibri</vt:lpstr>
      <vt:lpstr>Calibri Light</vt:lpstr>
      <vt:lpstr>Courier New</vt:lpstr>
      <vt:lpstr>Retrospect</vt:lpstr>
      <vt:lpstr>1_Retrospect</vt:lpstr>
      <vt:lpstr>Reaching Impact, Saturation, and Epidemic Control (RISE):   POCUS in COVID-19 </vt:lpstr>
      <vt:lpstr>Learning Objectives</vt:lpstr>
      <vt:lpstr>Transducers</vt:lpstr>
      <vt:lpstr>PowerPoint Presentation</vt:lpstr>
      <vt:lpstr>Lung Examination</vt:lpstr>
      <vt:lpstr>Lung Examination Zones</vt:lpstr>
      <vt:lpstr>Lung Signs</vt:lpstr>
      <vt:lpstr>PowerPoint Presentation</vt:lpstr>
      <vt:lpstr>Structures to be Identified</vt:lpstr>
      <vt:lpstr>Lung Signs (Cont.)</vt:lpstr>
      <vt:lpstr>Lung signs (cont.)</vt:lpstr>
      <vt:lpstr>Lung Signs (cont…)</vt:lpstr>
      <vt:lpstr>Pathologies</vt:lpstr>
      <vt:lpstr>Pleural Effusion/ Hemothorax</vt:lpstr>
      <vt:lpstr>Pleural Effusion/ Hemothorax</vt:lpstr>
      <vt:lpstr>Pleural fluid assessment</vt:lpstr>
      <vt:lpstr>Quad Sign</vt:lpstr>
      <vt:lpstr>Sinusoidal Sign</vt:lpstr>
      <vt:lpstr>Pleural Effusion</vt:lpstr>
      <vt:lpstr>Pneumothorax</vt:lpstr>
      <vt:lpstr>Pneumothorax</vt:lpstr>
      <vt:lpstr>Absent Lung Sliding Sign</vt:lpstr>
      <vt:lpstr>Lung Signs (cont.)</vt:lpstr>
      <vt:lpstr>Stratosphere Sign</vt:lpstr>
      <vt:lpstr>Pneumothorax</vt:lpstr>
      <vt:lpstr>Lung Point</vt:lpstr>
      <vt:lpstr>Curtain Sign</vt:lpstr>
      <vt:lpstr>PowerPoint Presentation</vt:lpstr>
      <vt:lpstr>Acute Interstitial Syndrome</vt:lpstr>
      <vt:lpstr>Comet Tail Artifact/B-line</vt:lpstr>
      <vt:lpstr>PowerPoint Presentation</vt:lpstr>
      <vt:lpstr>B-Line</vt:lpstr>
      <vt:lpstr>Pneumonia</vt:lpstr>
      <vt:lpstr>Pneumonia</vt:lpstr>
      <vt:lpstr>Summary</vt:lpstr>
      <vt:lpstr>Summary</vt:lpstr>
      <vt:lpstr>PowerPoint Presentation</vt:lpstr>
      <vt:lpstr>PowerPoint Presentation</vt:lpstr>
      <vt:lpstr>PowerPoint Presentation</vt:lpstr>
      <vt:lpstr>Triage area </vt:lpstr>
      <vt:lpstr>Lung ultrasound findings</vt:lpstr>
      <vt:lpstr>Characteristic findings </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POCUS in COVID-19</dc:title>
  <dc:creator>Ayush Kishore Srivastava</dc:creator>
  <cp:lastModifiedBy>Ayush Kishore Srivastava</cp:lastModifiedBy>
  <cp:revision>24</cp:revision>
  <dcterms:created xsi:type="dcterms:W3CDTF">2021-10-12T17:47:21Z</dcterms:created>
  <dcterms:modified xsi:type="dcterms:W3CDTF">2022-01-25T18:56:45Z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0x0101005FD5AFDF2989094B846215944EAA1895</vt:lpwstr>
  </property>
</Properties>
</file>