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69" r:id="rId12"/>
    <p:sldId id="270"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03272A-F114-4643-BA9C-EEB619277B5F}" type="datetimeFigureOut">
              <a:rPr lang="en-US" smtClean="0"/>
              <a:t>05-12-2020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240A0C-C6B7-46C2-A5BD-45A1915A275C}" type="slidenum">
              <a:rPr lang="en-US" smtClean="0"/>
              <a:t>‹#›</a:t>
            </a:fld>
            <a:endParaRPr lang="en-US"/>
          </a:p>
        </p:txBody>
      </p:sp>
    </p:spTree>
    <p:extLst>
      <p:ext uri="{BB962C8B-B14F-4D97-AF65-F5344CB8AC3E}">
        <p14:creationId xmlns:p14="http://schemas.microsoft.com/office/powerpoint/2010/main" val="3902893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03272A-F114-4643-BA9C-EEB619277B5F}" type="datetimeFigureOut">
              <a:rPr lang="en-US" smtClean="0"/>
              <a:t>05-12-2020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240A0C-C6B7-46C2-A5BD-45A1915A275C}" type="slidenum">
              <a:rPr lang="en-US" smtClean="0"/>
              <a:t>‹#›</a:t>
            </a:fld>
            <a:endParaRPr lang="en-US"/>
          </a:p>
        </p:txBody>
      </p:sp>
    </p:spTree>
    <p:extLst>
      <p:ext uri="{BB962C8B-B14F-4D97-AF65-F5344CB8AC3E}">
        <p14:creationId xmlns:p14="http://schemas.microsoft.com/office/powerpoint/2010/main" val="3307387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03272A-F114-4643-BA9C-EEB619277B5F}" type="datetimeFigureOut">
              <a:rPr lang="en-US" smtClean="0"/>
              <a:t>05-12-2020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240A0C-C6B7-46C2-A5BD-45A1915A275C}" type="slidenum">
              <a:rPr lang="en-US" smtClean="0"/>
              <a:t>‹#›</a:t>
            </a:fld>
            <a:endParaRPr lang="en-US"/>
          </a:p>
        </p:txBody>
      </p:sp>
    </p:spTree>
    <p:extLst>
      <p:ext uri="{BB962C8B-B14F-4D97-AF65-F5344CB8AC3E}">
        <p14:creationId xmlns:p14="http://schemas.microsoft.com/office/powerpoint/2010/main" val="4072291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7" name="Freeform 5"/>
          <p:cNvSpPr>
            <a:spLocks/>
          </p:cNvSpPr>
          <p:nvPr userDrawn="1"/>
        </p:nvSpPr>
        <p:spPr bwMode="auto">
          <a:xfrm rot="16200000" flipH="1">
            <a:off x="3393015" y="-3393016"/>
            <a:ext cx="5405970" cy="12192001"/>
          </a:xfrm>
          <a:custGeom>
            <a:avLst/>
            <a:gdLst>
              <a:gd name="T0" fmla="*/ 0 w 5867"/>
              <a:gd name="T1" fmla="*/ 0 h 4320"/>
              <a:gd name="T2" fmla="*/ 0 w 5867"/>
              <a:gd name="T3" fmla="*/ 4320 h 4320"/>
              <a:gd name="T4" fmla="*/ 3187 w 5867"/>
              <a:gd name="T5" fmla="*/ 4320 h 4320"/>
              <a:gd name="T6" fmla="*/ 4630 w 5867"/>
              <a:gd name="T7" fmla="*/ 3063 h 4320"/>
              <a:gd name="T8" fmla="*/ 5669 w 5867"/>
              <a:gd name="T9" fmla="*/ 1003 h 4320"/>
              <a:gd name="T10" fmla="*/ 5867 w 5867"/>
              <a:gd name="T11" fmla="*/ 0 h 4320"/>
              <a:gd name="T12" fmla="*/ 0 w 5867"/>
              <a:gd name="T13" fmla="*/ 0 h 4320"/>
            </a:gdLst>
            <a:ahLst/>
            <a:cxnLst>
              <a:cxn ang="0">
                <a:pos x="T0" y="T1"/>
              </a:cxn>
              <a:cxn ang="0">
                <a:pos x="T2" y="T3"/>
              </a:cxn>
              <a:cxn ang="0">
                <a:pos x="T4" y="T5"/>
              </a:cxn>
              <a:cxn ang="0">
                <a:pos x="T6" y="T7"/>
              </a:cxn>
              <a:cxn ang="0">
                <a:pos x="T8" y="T9"/>
              </a:cxn>
              <a:cxn ang="0">
                <a:pos x="T10" y="T11"/>
              </a:cxn>
              <a:cxn ang="0">
                <a:pos x="T12" y="T13"/>
              </a:cxn>
            </a:cxnLst>
            <a:rect l="0" t="0" r="r" b="b"/>
            <a:pathLst>
              <a:path w="5867" h="4320">
                <a:moveTo>
                  <a:pt x="0" y="0"/>
                </a:moveTo>
                <a:cubicBezTo>
                  <a:pt x="0" y="4320"/>
                  <a:pt x="0" y="4320"/>
                  <a:pt x="0" y="4320"/>
                </a:cubicBezTo>
                <a:cubicBezTo>
                  <a:pt x="3187" y="4320"/>
                  <a:pt x="3187" y="4320"/>
                  <a:pt x="3187" y="4320"/>
                </a:cubicBezTo>
                <a:cubicBezTo>
                  <a:pt x="3717" y="3993"/>
                  <a:pt x="4197" y="3574"/>
                  <a:pt x="4630" y="3063"/>
                </a:cubicBezTo>
                <a:cubicBezTo>
                  <a:pt x="5097" y="2509"/>
                  <a:pt x="5447" y="1824"/>
                  <a:pt x="5669" y="1003"/>
                </a:cubicBezTo>
                <a:cubicBezTo>
                  <a:pt x="5752" y="692"/>
                  <a:pt x="5818" y="357"/>
                  <a:pt x="5867" y="0"/>
                </a:cubicBezTo>
                <a:lnTo>
                  <a:pt x="0" y="0"/>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IE"/>
          </a:p>
        </p:txBody>
      </p:sp>
      <p:sp>
        <p:nvSpPr>
          <p:cNvPr id="2" name="Title 1"/>
          <p:cNvSpPr>
            <a:spLocks noGrp="1"/>
          </p:cNvSpPr>
          <p:nvPr>
            <p:ph type="ctrTitle"/>
          </p:nvPr>
        </p:nvSpPr>
        <p:spPr>
          <a:xfrm>
            <a:off x="631596" y="436563"/>
            <a:ext cx="9217254" cy="1957846"/>
          </a:xfrm>
        </p:spPr>
        <p:txBody>
          <a:bodyPr anchor="b">
            <a:noAutofit/>
          </a:bodyPr>
          <a:lstStyle>
            <a:lvl1pPr algn="l">
              <a:lnSpc>
                <a:spcPct val="85000"/>
              </a:lnSpc>
              <a:defRPr sz="4400">
                <a:solidFill>
                  <a:schemeClr val="bg1"/>
                </a:solidFill>
              </a:defRPr>
            </a:lvl1pPr>
          </a:lstStyle>
          <a:p>
            <a:r>
              <a:rPr lang="en-US"/>
              <a:t>Click to edit Master title style</a:t>
            </a:r>
            <a:endParaRPr lang="en-IE" dirty="0"/>
          </a:p>
        </p:txBody>
      </p:sp>
      <p:sp>
        <p:nvSpPr>
          <p:cNvPr id="3" name="Subtitle 2"/>
          <p:cNvSpPr>
            <a:spLocks noGrp="1"/>
          </p:cNvSpPr>
          <p:nvPr>
            <p:ph type="subTitle" idx="1"/>
          </p:nvPr>
        </p:nvSpPr>
        <p:spPr>
          <a:xfrm>
            <a:off x="631596" y="2473324"/>
            <a:ext cx="9217254" cy="1193801"/>
          </a:xfrm>
        </p:spPr>
        <p:txBody>
          <a:bodyPr>
            <a:noAutofit/>
          </a:bodyPr>
          <a:lstStyle>
            <a:lvl1pPr marL="0" indent="0" algn="l">
              <a:lnSpc>
                <a:spcPct val="85000"/>
              </a:lnSpc>
              <a:buNone/>
              <a:defRPr sz="30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dirty="0"/>
          </a:p>
        </p:txBody>
      </p:sp>
      <p:sp>
        <p:nvSpPr>
          <p:cNvPr id="11" name="Text Placeholder 10"/>
          <p:cNvSpPr>
            <a:spLocks noGrp="1"/>
          </p:cNvSpPr>
          <p:nvPr>
            <p:ph type="body" sz="quarter" idx="13"/>
          </p:nvPr>
        </p:nvSpPr>
        <p:spPr>
          <a:xfrm>
            <a:off x="631825" y="4039777"/>
            <a:ext cx="5064125" cy="1228725"/>
          </a:xfrm>
        </p:spPr>
        <p:txBody>
          <a:bodyPr>
            <a:noAutofit/>
          </a:bodyPr>
          <a:lstStyle>
            <a:lvl1pPr marL="0" indent="0">
              <a:spcBef>
                <a:spcPts val="0"/>
              </a:spcBef>
              <a:buNone/>
              <a:defRPr sz="1900" b="1" baseline="0">
                <a:solidFill>
                  <a:schemeClr val="bg2"/>
                </a:solidFill>
              </a:defRPr>
            </a:lvl1pPr>
            <a:lvl2pPr marL="457200" indent="0">
              <a:buNone/>
              <a:defRPr sz="1900" b="1"/>
            </a:lvl2pPr>
            <a:lvl3pPr marL="914400" indent="0">
              <a:buNone/>
              <a:defRPr sz="1900" b="1"/>
            </a:lvl3pPr>
            <a:lvl4pPr marL="1371600" indent="0">
              <a:buNone/>
              <a:defRPr sz="1900" b="1"/>
            </a:lvl4pPr>
            <a:lvl5pPr marL="1828800" indent="0">
              <a:buNone/>
              <a:defRPr sz="1900" b="1"/>
            </a:lvl5pPr>
          </a:lstStyle>
          <a:p>
            <a:pPr lvl="0"/>
            <a:r>
              <a:rPr lang="en-US"/>
              <a:t>Edit Master text styles</a:t>
            </a: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12318" t="13101" r="12318" b="13101"/>
          <a:stretch/>
        </p:blipFill>
        <p:spPr>
          <a:xfrm>
            <a:off x="10656094" y="5510745"/>
            <a:ext cx="1100138" cy="942323"/>
          </a:xfrm>
          <a:prstGeom prst="rect">
            <a:avLst/>
          </a:prstGeom>
        </p:spPr>
      </p:pic>
      <p:grpSp>
        <p:nvGrpSpPr>
          <p:cNvPr id="70" name="Group 68">
            <a:extLst>
              <a:ext uri="{FF2B5EF4-FFF2-40B4-BE49-F238E27FC236}">
                <a16:creationId xmlns:a16="http://schemas.microsoft.com/office/drawing/2014/main" id="{3C970309-7241-493F-B2B9-42CA2E767523}"/>
              </a:ext>
            </a:extLst>
          </p:cNvPr>
          <p:cNvGrpSpPr>
            <a:grpSpLocks noChangeAspect="1"/>
          </p:cNvGrpSpPr>
          <p:nvPr userDrawn="1"/>
        </p:nvGrpSpPr>
        <p:grpSpPr bwMode="auto">
          <a:xfrm>
            <a:off x="631596" y="6340355"/>
            <a:ext cx="1676400" cy="112713"/>
            <a:chOff x="594" y="3108"/>
            <a:chExt cx="1056" cy="71"/>
          </a:xfrm>
        </p:grpSpPr>
        <p:sp>
          <p:nvSpPr>
            <p:cNvPr id="71" name="AutoShape 67">
              <a:extLst>
                <a:ext uri="{FF2B5EF4-FFF2-40B4-BE49-F238E27FC236}">
                  <a16:creationId xmlns:a16="http://schemas.microsoft.com/office/drawing/2014/main" id="{2A3C16B6-FB26-458A-925F-8FA9FC7A1053}"/>
                </a:ext>
              </a:extLst>
            </p:cNvPr>
            <p:cNvSpPr>
              <a:spLocks noChangeAspect="1" noChangeArrowheads="1" noTextEdit="1"/>
            </p:cNvSpPr>
            <p:nvPr userDrawn="1"/>
          </p:nvSpPr>
          <p:spPr bwMode="auto">
            <a:xfrm>
              <a:off x="594" y="3108"/>
              <a:ext cx="1056"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69">
              <a:extLst>
                <a:ext uri="{FF2B5EF4-FFF2-40B4-BE49-F238E27FC236}">
                  <a16:creationId xmlns:a16="http://schemas.microsoft.com/office/drawing/2014/main" id="{7799CDA6-56A2-4BCB-8FD7-A06D9463944D}"/>
                </a:ext>
              </a:extLst>
            </p:cNvPr>
            <p:cNvSpPr>
              <a:spLocks/>
            </p:cNvSpPr>
            <p:nvPr userDrawn="1"/>
          </p:nvSpPr>
          <p:spPr bwMode="auto">
            <a:xfrm>
              <a:off x="594" y="3110"/>
              <a:ext cx="37" cy="53"/>
            </a:xfrm>
            <a:custGeom>
              <a:avLst/>
              <a:gdLst>
                <a:gd name="T0" fmla="*/ 37 w 74"/>
                <a:gd name="T1" fmla="*/ 103 h 103"/>
                <a:gd name="T2" fmla="*/ 0 w 74"/>
                <a:gd name="T3" fmla="*/ 69 h 103"/>
                <a:gd name="T4" fmla="*/ 0 w 74"/>
                <a:gd name="T5" fmla="*/ 63 h 103"/>
                <a:gd name="T6" fmla="*/ 2 w 74"/>
                <a:gd name="T7" fmla="*/ 60 h 103"/>
                <a:gd name="T8" fmla="*/ 11 w 74"/>
                <a:gd name="T9" fmla="*/ 60 h 103"/>
                <a:gd name="T10" fmla="*/ 14 w 74"/>
                <a:gd name="T11" fmla="*/ 63 h 103"/>
                <a:gd name="T12" fmla="*/ 14 w 74"/>
                <a:gd name="T13" fmla="*/ 68 h 103"/>
                <a:gd name="T14" fmla="*/ 37 w 74"/>
                <a:gd name="T15" fmla="*/ 90 h 103"/>
                <a:gd name="T16" fmla="*/ 60 w 74"/>
                <a:gd name="T17" fmla="*/ 68 h 103"/>
                <a:gd name="T18" fmla="*/ 60 w 74"/>
                <a:gd name="T19" fmla="*/ 3 h 103"/>
                <a:gd name="T20" fmla="*/ 62 w 74"/>
                <a:gd name="T21" fmla="*/ 0 h 103"/>
                <a:gd name="T22" fmla="*/ 71 w 74"/>
                <a:gd name="T23" fmla="*/ 0 h 103"/>
                <a:gd name="T24" fmla="*/ 74 w 74"/>
                <a:gd name="T25" fmla="*/ 3 h 103"/>
                <a:gd name="T26" fmla="*/ 74 w 74"/>
                <a:gd name="T27" fmla="*/ 69 h 103"/>
                <a:gd name="T28" fmla="*/ 37 w 74"/>
                <a:gd name="T29" fmla="*/ 10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4" h="103">
                  <a:moveTo>
                    <a:pt x="37" y="103"/>
                  </a:moveTo>
                  <a:cubicBezTo>
                    <a:pt x="15" y="103"/>
                    <a:pt x="0" y="90"/>
                    <a:pt x="0" y="69"/>
                  </a:cubicBezTo>
                  <a:cubicBezTo>
                    <a:pt x="0" y="63"/>
                    <a:pt x="0" y="63"/>
                    <a:pt x="0" y="63"/>
                  </a:cubicBezTo>
                  <a:cubicBezTo>
                    <a:pt x="0" y="62"/>
                    <a:pt x="1" y="60"/>
                    <a:pt x="2" y="60"/>
                  </a:cubicBezTo>
                  <a:cubicBezTo>
                    <a:pt x="11" y="60"/>
                    <a:pt x="11" y="60"/>
                    <a:pt x="11" y="60"/>
                  </a:cubicBezTo>
                  <a:cubicBezTo>
                    <a:pt x="13" y="60"/>
                    <a:pt x="14" y="62"/>
                    <a:pt x="14" y="63"/>
                  </a:cubicBezTo>
                  <a:cubicBezTo>
                    <a:pt x="14" y="68"/>
                    <a:pt x="14" y="68"/>
                    <a:pt x="14" y="68"/>
                  </a:cubicBezTo>
                  <a:cubicBezTo>
                    <a:pt x="14" y="81"/>
                    <a:pt x="22" y="90"/>
                    <a:pt x="37" y="90"/>
                  </a:cubicBezTo>
                  <a:cubicBezTo>
                    <a:pt x="52" y="90"/>
                    <a:pt x="60" y="80"/>
                    <a:pt x="60" y="68"/>
                  </a:cubicBezTo>
                  <a:cubicBezTo>
                    <a:pt x="60" y="3"/>
                    <a:pt x="60" y="3"/>
                    <a:pt x="60" y="3"/>
                  </a:cubicBezTo>
                  <a:cubicBezTo>
                    <a:pt x="60" y="2"/>
                    <a:pt x="61" y="0"/>
                    <a:pt x="62" y="0"/>
                  </a:cubicBezTo>
                  <a:cubicBezTo>
                    <a:pt x="71" y="0"/>
                    <a:pt x="71" y="0"/>
                    <a:pt x="71" y="0"/>
                  </a:cubicBezTo>
                  <a:cubicBezTo>
                    <a:pt x="73" y="0"/>
                    <a:pt x="74" y="2"/>
                    <a:pt x="74" y="3"/>
                  </a:cubicBezTo>
                  <a:cubicBezTo>
                    <a:pt x="74" y="69"/>
                    <a:pt x="74" y="69"/>
                    <a:pt x="74" y="69"/>
                  </a:cubicBezTo>
                  <a:cubicBezTo>
                    <a:pt x="74" y="90"/>
                    <a:pt x="58" y="103"/>
                    <a:pt x="37" y="10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70">
              <a:extLst>
                <a:ext uri="{FF2B5EF4-FFF2-40B4-BE49-F238E27FC236}">
                  <a16:creationId xmlns:a16="http://schemas.microsoft.com/office/drawing/2014/main" id="{1D936A7F-968C-4A4E-A5B9-FB0671D9B4C8}"/>
                </a:ext>
              </a:extLst>
            </p:cNvPr>
            <p:cNvSpPr>
              <a:spLocks noEditPoints="1"/>
            </p:cNvSpPr>
            <p:nvPr userDrawn="1"/>
          </p:nvSpPr>
          <p:spPr bwMode="auto">
            <a:xfrm>
              <a:off x="638" y="3126"/>
              <a:ext cx="36" cy="37"/>
            </a:xfrm>
            <a:custGeom>
              <a:avLst/>
              <a:gdLst>
                <a:gd name="T0" fmla="*/ 36 w 72"/>
                <a:gd name="T1" fmla="*/ 0 h 72"/>
                <a:gd name="T2" fmla="*/ 72 w 72"/>
                <a:gd name="T3" fmla="*/ 36 h 72"/>
                <a:gd name="T4" fmla="*/ 36 w 72"/>
                <a:gd name="T5" fmla="*/ 72 h 72"/>
                <a:gd name="T6" fmla="*/ 0 w 72"/>
                <a:gd name="T7" fmla="*/ 36 h 72"/>
                <a:gd name="T8" fmla="*/ 36 w 72"/>
                <a:gd name="T9" fmla="*/ 0 h 72"/>
                <a:gd name="T10" fmla="*/ 36 w 72"/>
                <a:gd name="T11" fmla="*/ 59 h 72"/>
                <a:gd name="T12" fmla="*/ 58 w 72"/>
                <a:gd name="T13" fmla="*/ 36 h 72"/>
                <a:gd name="T14" fmla="*/ 36 w 72"/>
                <a:gd name="T15" fmla="*/ 13 h 72"/>
                <a:gd name="T16" fmla="*/ 14 w 72"/>
                <a:gd name="T17" fmla="*/ 36 h 72"/>
                <a:gd name="T18" fmla="*/ 36 w 72"/>
                <a:gd name="T19" fmla="*/ 59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2" h="72">
                  <a:moveTo>
                    <a:pt x="36" y="0"/>
                  </a:moveTo>
                  <a:cubicBezTo>
                    <a:pt x="56" y="0"/>
                    <a:pt x="72" y="16"/>
                    <a:pt x="72" y="36"/>
                  </a:cubicBezTo>
                  <a:cubicBezTo>
                    <a:pt x="72" y="57"/>
                    <a:pt x="56" y="72"/>
                    <a:pt x="36" y="72"/>
                  </a:cubicBezTo>
                  <a:cubicBezTo>
                    <a:pt x="16" y="72"/>
                    <a:pt x="0" y="57"/>
                    <a:pt x="0" y="36"/>
                  </a:cubicBezTo>
                  <a:cubicBezTo>
                    <a:pt x="0" y="16"/>
                    <a:pt x="16" y="0"/>
                    <a:pt x="36" y="0"/>
                  </a:cubicBezTo>
                  <a:close/>
                  <a:moveTo>
                    <a:pt x="36" y="59"/>
                  </a:moveTo>
                  <a:cubicBezTo>
                    <a:pt x="49" y="59"/>
                    <a:pt x="58" y="49"/>
                    <a:pt x="58" y="36"/>
                  </a:cubicBezTo>
                  <a:cubicBezTo>
                    <a:pt x="58" y="23"/>
                    <a:pt x="49" y="13"/>
                    <a:pt x="36" y="13"/>
                  </a:cubicBezTo>
                  <a:cubicBezTo>
                    <a:pt x="23" y="13"/>
                    <a:pt x="14" y="23"/>
                    <a:pt x="14" y="36"/>
                  </a:cubicBezTo>
                  <a:cubicBezTo>
                    <a:pt x="14" y="49"/>
                    <a:pt x="23" y="59"/>
                    <a:pt x="36"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71">
              <a:extLst>
                <a:ext uri="{FF2B5EF4-FFF2-40B4-BE49-F238E27FC236}">
                  <a16:creationId xmlns:a16="http://schemas.microsoft.com/office/drawing/2014/main" id="{B9DC3BAF-65E1-476F-A063-39662A0BDD15}"/>
                </a:ext>
              </a:extLst>
            </p:cNvPr>
            <p:cNvSpPr>
              <a:spLocks/>
            </p:cNvSpPr>
            <p:nvPr userDrawn="1"/>
          </p:nvSpPr>
          <p:spPr bwMode="auto">
            <a:xfrm>
              <a:off x="681" y="3110"/>
              <a:ext cx="33" cy="52"/>
            </a:xfrm>
            <a:custGeom>
              <a:avLst/>
              <a:gdLst>
                <a:gd name="T0" fmla="*/ 53 w 67"/>
                <a:gd name="T1" fmla="*/ 64 h 101"/>
                <a:gd name="T2" fmla="*/ 34 w 67"/>
                <a:gd name="T3" fmla="*/ 44 h 101"/>
                <a:gd name="T4" fmla="*/ 13 w 67"/>
                <a:gd name="T5" fmla="*/ 64 h 101"/>
                <a:gd name="T6" fmla="*/ 13 w 67"/>
                <a:gd name="T7" fmla="*/ 99 h 101"/>
                <a:gd name="T8" fmla="*/ 11 w 67"/>
                <a:gd name="T9" fmla="*/ 101 h 101"/>
                <a:gd name="T10" fmla="*/ 2 w 67"/>
                <a:gd name="T11" fmla="*/ 101 h 101"/>
                <a:gd name="T12" fmla="*/ 0 w 67"/>
                <a:gd name="T13" fmla="*/ 98 h 101"/>
                <a:gd name="T14" fmla="*/ 0 w 67"/>
                <a:gd name="T15" fmla="*/ 3 h 101"/>
                <a:gd name="T16" fmla="*/ 2 w 67"/>
                <a:gd name="T17" fmla="*/ 0 h 101"/>
                <a:gd name="T18" fmla="*/ 11 w 67"/>
                <a:gd name="T19" fmla="*/ 0 h 101"/>
                <a:gd name="T20" fmla="*/ 13 w 67"/>
                <a:gd name="T21" fmla="*/ 3 h 101"/>
                <a:gd name="T22" fmla="*/ 13 w 67"/>
                <a:gd name="T23" fmla="*/ 43 h 101"/>
                <a:gd name="T24" fmla="*/ 37 w 67"/>
                <a:gd name="T25" fmla="*/ 31 h 101"/>
                <a:gd name="T26" fmla="*/ 67 w 67"/>
                <a:gd name="T27" fmla="*/ 61 h 101"/>
                <a:gd name="T28" fmla="*/ 67 w 67"/>
                <a:gd name="T29" fmla="*/ 99 h 101"/>
                <a:gd name="T30" fmla="*/ 64 w 67"/>
                <a:gd name="T31" fmla="*/ 101 h 101"/>
                <a:gd name="T32" fmla="*/ 55 w 67"/>
                <a:gd name="T33" fmla="*/ 101 h 101"/>
                <a:gd name="T34" fmla="*/ 53 w 67"/>
                <a:gd name="T35" fmla="*/ 99 h 101"/>
                <a:gd name="T36" fmla="*/ 53 w 67"/>
                <a:gd name="T37" fmla="*/ 64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 h="101">
                  <a:moveTo>
                    <a:pt x="53" y="64"/>
                  </a:moveTo>
                  <a:cubicBezTo>
                    <a:pt x="53" y="52"/>
                    <a:pt x="46" y="44"/>
                    <a:pt x="34" y="44"/>
                  </a:cubicBezTo>
                  <a:cubicBezTo>
                    <a:pt x="21" y="44"/>
                    <a:pt x="13" y="52"/>
                    <a:pt x="13" y="64"/>
                  </a:cubicBezTo>
                  <a:cubicBezTo>
                    <a:pt x="13" y="99"/>
                    <a:pt x="13" y="99"/>
                    <a:pt x="13" y="99"/>
                  </a:cubicBezTo>
                  <a:cubicBezTo>
                    <a:pt x="13" y="100"/>
                    <a:pt x="12" y="101"/>
                    <a:pt x="11" y="101"/>
                  </a:cubicBezTo>
                  <a:cubicBezTo>
                    <a:pt x="2" y="101"/>
                    <a:pt x="2" y="101"/>
                    <a:pt x="2" y="101"/>
                  </a:cubicBezTo>
                  <a:cubicBezTo>
                    <a:pt x="1" y="101"/>
                    <a:pt x="0" y="100"/>
                    <a:pt x="0" y="98"/>
                  </a:cubicBezTo>
                  <a:cubicBezTo>
                    <a:pt x="0" y="3"/>
                    <a:pt x="0" y="3"/>
                    <a:pt x="0" y="3"/>
                  </a:cubicBezTo>
                  <a:cubicBezTo>
                    <a:pt x="0" y="1"/>
                    <a:pt x="1" y="0"/>
                    <a:pt x="2" y="0"/>
                  </a:cubicBezTo>
                  <a:cubicBezTo>
                    <a:pt x="11" y="0"/>
                    <a:pt x="11" y="0"/>
                    <a:pt x="11" y="0"/>
                  </a:cubicBezTo>
                  <a:cubicBezTo>
                    <a:pt x="12" y="0"/>
                    <a:pt x="13" y="1"/>
                    <a:pt x="13" y="3"/>
                  </a:cubicBezTo>
                  <a:cubicBezTo>
                    <a:pt x="13" y="43"/>
                    <a:pt x="13" y="43"/>
                    <a:pt x="13" y="43"/>
                  </a:cubicBezTo>
                  <a:cubicBezTo>
                    <a:pt x="17" y="36"/>
                    <a:pt x="26" y="31"/>
                    <a:pt x="37" y="31"/>
                  </a:cubicBezTo>
                  <a:cubicBezTo>
                    <a:pt x="55" y="31"/>
                    <a:pt x="67" y="44"/>
                    <a:pt x="67" y="61"/>
                  </a:cubicBezTo>
                  <a:cubicBezTo>
                    <a:pt x="67" y="99"/>
                    <a:pt x="67" y="99"/>
                    <a:pt x="67" y="99"/>
                  </a:cubicBezTo>
                  <a:cubicBezTo>
                    <a:pt x="67" y="100"/>
                    <a:pt x="65" y="101"/>
                    <a:pt x="64" y="101"/>
                  </a:cubicBezTo>
                  <a:cubicBezTo>
                    <a:pt x="55" y="101"/>
                    <a:pt x="55" y="101"/>
                    <a:pt x="55" y="101"/>
                  </a:cubicBezTo>
                  <a:cubicBezTo>
                    <a:pt x="54" y="101"/>
                    <a:pt x="53" y="100"/>
                    <a:pt x="53" y="99"/>
                  </a:cubicBezTo>
                  <a:lnTo>
                    <a:pt x="53" y="64"/>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72">
              <a:extLst>
                <a:ext uri="{FF2B5EF4-FFF2-40B4-BE49-F238E27FC236}">
                  <a16:creationId xmlns:a16="http://schemas.microsoft.com/office/drawing/2014/main" id="{DA2BCBBC-7EA0-4F65-AD34-8DF9C116585B}"/>
                </a:ext>
              </a:extLst>
            </p:cNvPr>
            <p:cNvSpPr>
              <a:spLocks/>
            </p:cNvSpPr>
            <p:nvPr userDrawn="1"/>
          </p:nvSpPr>
          <p:spPr bwMode="auto">
            <a:xfrm>
              <a:off x="722" y="3126"/>
              <a:ext cx="33" cy="36"/>
            </a:xfrm>
            <a:custGeom>
              <a:avLst/>
              <a:gdLst>
                <a:gd name="T0" fmla="*/ 54 w 67"/>
                <a:gd name="T1" fmla="*/ 33 h 70"/>
                <a:gd name="T2" fmla="*/ 34 w 67"/>
                <a:gd name="T3" fmla="*/ 13 h 70"/>
                <a:gd name="T4" fmla="*/ 14 w 67"/>
                <a:gd name="T5" fmla="*/ 33 h 70"/>
                <a:gd name="T6" fmla="*/ 14 w 67"/>
                <a:gd name="T7" fmla="*/ 68 h 70"/>
                <a:gd name="T8" fmla="*/ 12 w 67"/>
                <a:gd name="T9" fmla="*/ 70 h 70"/>
                <a:gd name="T10" fmla="*/ 3 w 67"/>
                <a:gd name="T11" fmla="*/ 70 h 70"/>
                <a:gd name="T12" fmla="*/ 0 w 67"/>
                <a:gd name="T13" fmla="*/ 67 h 70"/>
                <a:gd name="T14" fmla="*/ 0 w 67"/>
                <a:gd name="T15" fmla="*/ 5 h 70"/>
                <a:gd name="T16" fmla="*/ 3 w 67"/>
                <a:gd name="T17" fmla="*/ 2 h 70"/>
                <a:gd name="T18" fmla="*/ 12 w 67"/>
                <a:gd name="T19" fmla="*/ 2 h 70"/>
                <a:gd name="T20" fmla="*/ 14 w 67"/>
                <a:gd name="T21" fmla="*/ 5 h 70"/>
                <a:gd name="T22" fmla="*/ 14 w 67"/>
                <a:gd name="T23" fmla="*/ 12 h 70"/>
                <a:gd name="T24" fmla="*/ 38 w 67"/>
                <a:gd name="T25" fmla="*/ 0 h 70"/>
                <a:gd name="T26" fmla="*/ 67 w 67"/>
                <a:gd name="T27" fmla="*/ 30 h 70"/>
                <a:gd name="T28" fmla="*/ 67 w 67"/>
                <a:gd name="T29" fmla="*/ 68 h 70"/>
                <a:gd name="T30" fmla="*/ 65 w 67"/>
                <a:gd name="T31" fmla="*/ 70 h 70"/>
                <a:gd name="T32" fmla="*/ 56 w 67"/>
                <a:gd name="T33" fmla="*/ 70 h 70"/>
                <a:gd name="T34" fmla="*/ 54 w 67"/>
                <a:gd name="T35" fmla="*/ 68 h 70"/>
                <a:gd name="T36" fmla="*/ 54 w 67"/>
                <a:gd name="T37" fmla="*/ 33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 h="70">
                  <a:moveTo>
                    <a:pt x="54" y="33"/>
                  </a:moveTo>
                  <a:cubicBezTo>
                    <a:pt x="54" y="21"/>
                    <a:pt x="47" y="13"/>
                    <a:pt x="34" y="13"/>
                  </a:cubicBezTo>
                  <a:cubicBezTo>
                    <a:pt x="22" y="13"/>
                    <a:pt x="14" y="21"/>
                    <a:pt x="14" y="33"/>
                  </a:cubicBezTo>
                  <a:cubicBezTo>
                    <a:pt x="14" y="68"/>
                    <a:pt x="14" y="68"/>
                    <a:pt x="14" y="68"/>
                  </a:cubicBezTo>
                  <a:cubicBezTo>
                    <a:pt x="14" y="69"/>
                    <a:pt x="13" y="70"/>
                    <a:pt x="12" y="70"/>
                  </a:cubicBezTo>
                  <a:cubicBezTo>
                    <a:pt x="3" y="70"/>
                    <a:pt x="3" y="70"/>
                    <a:pt x="3" y="70"/>
                  </a:cubicBezTo>
                  <a:cubicBezTo>
                    <a:pt x="2" y="70"/>
                    <a:pt x="0" y="69"/>
                    <a:pt x="0" y="67"/>
                  </a:cubicBezTo>
                  <a:cubicBezTo>
                    <a:pt x="0" y="5"/>
                    <a:pt x="0" y="5"/>
                    <a:pt x="0" y="5"/>
                  </a:cubicBezTo>
                  <a:cubicBezTo>
                    <a:pt x="0" y="3"/>
                    <a:pt x="2" y="2"/>
                    <a:pt x="3" y="2"/>
                  </a:cubicBezTo>
                  <a:cubicBezTo>
                    <a:pt x="12" y="2"/>
                    <a:pt x="12" y="2"/>
                    <a:pt x="12" y="2"/>
                  </a:cubicBezTo>
                  <a:cubicBezTo>
                    <a:pt x="13" y="2"/>
                    <a:pt x="14" y="3"/>
                    <a:pt x="14" y="5"/>
                  </a:cubicBezTo>
                  <a:cubicBezTo>
                    <a:pt x="14" y="12"/>
                    <a:pt x="14" y="12"/>
                    <a:pt x="14" y="12"/>
                  </a:cubicBezTo>
                  <a:cubicBezTo>
                    <a:pt x="18" y="5"/>
                    <a:pt x="27" y="0"/>
                    <a:pt x="38" y="0"/>
                  </a:cubicBezTo>
                  <a:cubicBezTo>
                    <a:pt x="56" y="0"/>
                    <a:pt x="67" y="13"/>
                    <a:pt x="67" y="30"/>
                  </a:cubicBezTo>
                  <a:cubicBezTo>
                    <a:pt x="67" y="68"/>
                    <a:pt x="67" y="68"/>
                    <a:pt x="67" y="68"/>
                  </a:cubicBezTo>
                  <a:cubicBezTo>
                    <a:pt x="67" y="69"/>
                    <a:pt x="66" y="70"/>
                    <a:pt x="65" y="70"/>
                  </a:cubicBezTo>
                  <a:cubicBezTo>
                    <a:pt x="56" y="70"/>
                    <a:pt x="56" y="70"/>
                    <a:pt x="56" y="70"/>
                  </a:cubicBezTo>
                  <a:cubicBezTo>
                    <a:pt x="55" y="70"/>
                    <a:pt x="54" y="69"/>
                    <a:pt x="54" y="68"/>
                  </a:cubicBezTo>
                  <a:lnTo>
                    <a:pt x="54" y="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73">
              <a:extLst>
                <a:ext uri="{FF2B5EF4-FFF2-40B4-BE49-F238E27FC236}">
                  <a16:creationId xmlns:a16="http://schemas.microsoft.com/office/drawing/2014/main" id="{B778D02A-87A1-444F-92DC-E23ECE711241}"/>
                </a:ext>
              </a:extLst>
            </p:cNvPr>
            <p:cNvSpPr>
              <a:spLocks/>
            </p:cNvSpPr>
            <p:nvPr userDrawn="1"/>
          </p:nvSpPr>
          <p:spPr bwMode="auto">
            <a:xfrm>
              <a:off x="761" y="3126"/>
              <a:ext cx="29" cy="37"/>
            </a:xfrm>
            <a:custGeom>
              <a:avLst/>
              <a:gdLst>
                <a:gd name="T0" fmla="*/ 56 w 59"/>
                <a:gd name="T1" fmla="*/ 9 h 72"/>
                <a:gd name="T2" fmla="*/ 56 w 59"/>
                <a:gd name="T3" fmla="*/ 13 h 72"/>
                <a:gd name="T4" fmla="*/ 52 w 59"/>
                <a:gd name="T5" fmla="*/ 17 h 72"/>
                <a:gd name="T6" fmla="*/ 47 w 59"/>
                <a:gd name="T7" fmla="*/ 17 h 72"/>
                <a:gd name="T8" fmla="*/ 29 w 59"/>
                <a:gd name="T9" fmla="*/ 11 h 72"/>
                <a:gd name="T10" fmla="*/ 16 w 59"/>
                <a:gd name="T11" fmla="*/ 20 h 72"/>
                <a:gd name="T12" fmla="*/ 26 w 59"/>
                <a:gd name="T13" fmla="*/ 28 h 72"/>
                <a:gd name="T14" fmla="*/ 38 w 59"/>
                <a:gd name="T15" fmla="*/ 30 h 72"/>
                <a:gd name="T16" fmla="*/ 59 w 59"/>
                <a:gd name="T17" fmla="*/ 50 h 72"/>
                <a:gd name="T18" fmla="*/ 30 w 59"/>
                <a:gd name="T19" fmla="*/ 72 h 72"/>
                <a:gd name="T20" fmla="*/ 4 w 59"/>
                <a:gd name="T21" fmla="*/ 63 h 72"/>
                <a:gd name="T22" fmla="*/ 2 w 59"/>
                <a:gd name="T23" fmla="*/ 56 h 72"/>
                <a:gd name="T24" fmla="*/ 6 w 59"/>
                <a:gd name="T25" fmla="*/ 53 h 72"/>
                <a:gd name="T26" fmla="*/ 11 w 59"/>
                <a:gd name="T27" fmla="*/ 53 h 72"/>
                <a:gd name="T28" fmla="*/ 31 w 59"/>
                <a:gd name="T29" fmla="*/ 61 h 72"/>
                <a:gd name="T30" fmla="*/ 45 w 59"/>
                <a:gd name="T31" fmla="*/ 52 h 72"/>
                <a:gd name="T32" fmla="*/ 32 w 59"/>
                <a:gd name="T33" fmla="*/ 42 h 72"/>
                <a:gd name="T34" fmla="*/ 21 w 59"/>
                <a:gd name="T35" fmla="*/ 40 h 72"/>
                <a:gd name="T36" fmla="*/ 2 w 59"/>
                <a:gd name="T37" fmla="*/ 21 h 72"/>
                <a:gd name="T38" fmla="*/ 30 w 59"/>
                <a:gd name="T39" fmla="*/ 0 h 72"/>
                <a:gd name="T40" fmla="*/ 56 w 59"/>
                <a:gd name="T41" fmla="*/ 9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9" h="72">
                  <a:moveTo>
                    <a:pt x="56" y="9"/>
                  </a:moveTo>
                  <a:cubicBezTo>
                    <a:pt x="57" y="10"/>
                    <a:pt x="57" y="12"/>
                    <a:pt x="56" y="13"/>
                  </a:cubicBezTo>
                  <a:cubicBezTo>
                    <a:pt x="52" y="17"/>
                    <a:pt x="52" y="17"/>
                    <a:pt x="52" y="17"/>
                  </a:cubicBezTo>
                  <a:cubicBezTo>
                    <a:pt x="51" y="19"/>
                    <a:pt x="49" y="19"/>
                    <a:pt x="47" y="17"/>
                  </a:cubicBezTo>
                  <a:cubicBezTo>
                    <a:pt x="42" y="14"/>
                    <a:pt x="36" y="11"/>
                    <a:pt x="29" y="11"/>
                  </a:cubicBezTo>
                  <a:cubicBezTo>
                    <a:pt x="21" y="11"/>
                    <a:pt x="16" y="15"/>
                    <a:pt x="16" y="20"/>
                  </a:cubicBezTo>
                  <a:cubicBezTo>
                    <a:pt x="16" y="24"/>
                    <a:pt x="19" y="27"/>
                    <a:pt x="26" y="28"/>
                  </a:cubicBezTo>
                  <a:cubicBezTo>
                    <a:pt x="38" y="30"/>
                    <a:pt x="38" y="30"/>
                    <a:pt x="38" y="30"/>
                  </a:cubicBezTo>
                  <a:cubicBezTo>
                    <a:pt x="51" y="33"/>
                    <a:pt x="59" y="39"/>
                    <a:pt x="59" y="50"/>
                  </a:cubicBezTo>
                  <a:cubicBezTo>
                    <a:pt x="59" y="62"/>
                    <a:pt x="49" y="72"/>
                    <a:pt x="30" y="72"/>
                  </a:cubicBezTo>
                  <a:cubicBezTo>
                    <a:pt x="18" y="72"/>
                    <a:pt x="9" y="68"/>
                    <a:pt x="4" y="63"/>
                  </a:cubicBezTo>
                  <a:cubicBezTo>
                    <a:pt x="0" y="60"/>
                    <a:pt x="0" y="58"/>
                    <a:pt x="2" y="56"/>
                  </a:cubicBezTo>
                  <a:cubicBezTo>
                    <a:pt x="6" y="53"/>
                    <a:pt x="6" y="53"/>
                    <a:pt x="6" y="53"/>
                  </a:cubicBezTo>
                  <a:cubicBezTo>
                    <a:pt x="8" y="51"/>
                    <a:pt x="10" y="52"/>
                    <a:pt x="11" y="53"/>
                  </a:cubicBezTo>
                  <a:cubicBezTo>
                    <a:pt x="16" y="58"/>
                    <a:pt x="23" y="61"/>
                    <a:pt x="31" y="61"/>
                  </a:cubicBezTo>
                  <a:cubicBezTo>
                    <a:pt x="40" y="61"/>
                    <a:pt x="45" y="56"/>
                    <a:pt x="45" y="52"/>
                  </a:cubicBezTo>
                  <a:cubicBezTo>
                    <a:pt x="45" y="46"/>
                    <a:pt x="41" y="44"/>
                    <a:pt x="32" y="42"/>
                  </a:cubicBezTo>
                  <a:cubicBezTo>
                    <a:pt x="21" y="40"/>
                    <a:pt x="21" y="40"/>
                    <a:pt x="21" y="40"/>
                  </a:cubicBezTo>
                  <a:cubicBezTo>
                    <a:pt x="9" y="38"/>
                    <a:pt x="2" y="31"/>
                    <a:pt x="2" y="21"/>
                  </a:cubicBezTo>
                  <a:cubicBezTo>
                    <a:pt x="2" y="9"/>
                    <a:pt x="14" y="0"/>
                    <a:pt x="30" y="0"/>
                  </a:cubicBezTo>
                  <a:cubicBezTo>
                    <a:pt x="42" y="0"/>
                    <a:pt x="51" y="4"/>
                    <a:pt x="56" y="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74">
              <a:extLst>
                <a:ext uri="{FF2B5EF4-FFF2-40B4-BE49-F238E27FC236}">
                  <a16:creationId xmlns:a16="http://schemas.microsoft.com/office/drawing/2014/main" id="{F3801425-5EC2-4004-9138-4527BED26D9A}"/>
                </a:ext>
              </a:extLst>
            </p:cNvPr>
            <p:cNvSpPr>
              <a:spLocks/>
            </p:cNvSpPr>
            <p:nvPr userDrawn="1"/>
          </p:nvSpPr>
          <p:spPr bwMode="auto">
            <a:xfrm>
              <a:off x="814" y="3110"/>
              <a:ext cx="43" cy="52"/>
            </a:xfrm>
            <a:custGeom>
              <a:avLst/>
              <a:gdLst>
                <a:gd name="T0" fmla="*/ 85 w 85"/>
                <a:gd name="T1" fmla="*/ 98 h 101"/>
                <a:gd name="T2" fmla="*/ 83 w 85"/>
                <a:gd name="T3" fmla="*/ 101 h 101"/>
                <a:gd name="T4" fmla="*/ 74 w 85"/>
                <a:gd name="T5" fmla="*/ 101 h 101"/>
                <a:gd name="T6" fmla="*/ 71 w 85"/>
                <a:gd name="T7" fmla="*/ 98 h 101"/>
                <a:gd name="T8" fmla="*/ 71 w 85"/>
                <a:gd name="T9" fmla="*/ 57 h 101"/>
                <a:gd name="T10" fmla="*/ 14 w 85"/>
                <a:gd name="T11" fmla="*/ 57 h 101"/>
                <a:gd name="T12" fmla="*/ 14 w 85"/>
                <a:gd name="T13" fmla="*/ 98 h 101"/>
                <a:gd name="T14" fmla="*/ 11 w 85"/>
                <a:gd name="T15" fmla="*/ 101 h 101"/>
                <a:gd name="T16" fmla="*/ 2 w 85"/>
                <a:gd name="T17" fmla="*/ 101 h 101"/>
                <a:gd name="T18" fmla="*/ 0 w 85"/>
                <a:gd name="T19" fmla="*/ 98 h 101"/>
                <a:gd name="T20" fmla="*/ 0 w 85"/>
                <a:gd name="T21" fmla="*/ 3 h 101"/>
                <a:gd name="T22" fmla="*/ 2 w 85"/>
                <a:gd name="T23" fmla="*/ 0 h 101"/>
                <a:gd name="T24" fmla="*/ 11 w 85"/>
                <a:gd name="T25" fmla="*/ 0 h 101"/>
                <a:gd name="T26" fmla="*/ 14 w 85"/>
                <a:gd name="T27" fmla="*/ 3 h 101"/>
                <a:gd name="T28" fmla="*/ 14 w 85"/>
                <a:gd name="T29" fmla="*/ 44 h 101"/>
                <a:gd name="T30" fmla="*/ 71 w 85"/>
                <a:gd name="T31" fmla="*/ 44 h 101"/>
                <a:gd name="T32" fmla="*/ 71 w 85"/>
                <a:gd name="T33" fmla="*/ 3 h 101"/>
                <a:gd name="T34" fmla="*/ 74 w 85"/>
                <a:gd name="T35" fmla="*/ 0 h 101"/>
                <a:gd name="T36" fmla="*/ 83 w 85"/>
                <a:gd name="T37" fmla="*/ 0 h 101"/>
                <a:gd name="T38" fmla="*/ 85 w 85"/>
                <a:gd name="T39" fmla="*/ 3 h 101"/>
                <a:gd name="T40" fmla="*/ 85 w 85"/>
                <a:gd name="T41" fmla="*/ 98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5" h="101">
                  <a:moveTo>
                    <a:pt x="85" y="98"/>
                  </a:moveTo>
                  <a:cubicBezTo>
                    <a:pt x="85" y="100"/>
                    <a:pt x="84" y="101"/>
                    <a:pt x="83" y="101"/>
                  </a:cubicBezTo>
                  <a:cubicBezTo>
                    <a:pt x="74" y="101"/>
                    <a:pt x="74" y="101"/>
                    <a:pt x="74" y="101"/>
                  </a:cubicBezTo>
                  <a:cubicBezTo>
                    <a:pt x="72" y="101"/>
                    <a:pt x="71" y="100"/>
                    <a:pt x="71" y="98"/>
                  </a:cubicBezTo>
                  <a:cubicBezTo>
                    <a:pt x="71" y="57"/>
                    <a:pt x="71" y="57"/>
                    <a:pt x="71" y="57"/>
                  </a:cubicBezTo>
                  <a:cubicBezTo>
                    <a:pt x="14" y="57"/>
                    <a:pt x="14" y="57"/>
                    <a:pt x="14" y="57"/>
                  </a:cubicBezTo>
                  <a:cubicBezTo>
                    <a:pt x="14" y="98"/>
                    <a:pt x="14" y="98"/>
                    <a:pt x="14" y="98"/>
                  </a:cubicBezTo>
                  <a:cubicBezTo>
                    <a:pt x="14" y="100"/>
                    <a:pt x="13" y="101"/>
                    <a:pt x="11" y="101"/>
                  </a:cubicBezTo>
                  <a:cubicBezTo>
                    <a:pt x="2" y="101"/>
                    <a:pt x="2" y="101"/>
                    <a:pt x="2" y="101"/>
                  </a:cubicBezTo>
                  <a:cubicBezTo>
                    <a:pt x="1" y="101"/>
                    <a:pt x="0" y="100"/>
                    <a:pt x="0" y="98"/>
                  </a:cubicBezTo>
                  <a:cubicBezTo>
                    <a:pt x="0" y="3"/>
                    <a:pt x="0" y="3"/>
                    <a:pt x="0" y="3"/>
                  </a:cubicBezTo>
                  <a:cubicBezTo>
                    <a:pt x="0" y="2"/>
                    <a:pt x="1" y="0"/>
                    <a:pt x="2" y="0"/>
                  </a:cubicBezTo>
                  <a:cubicBezTo>
                    <a:pt x="11" y="0"/>
                    <a:pt x="11" y="0"/>
                    <a:pt x="11" y="0"/>
                  </a:cubicBezTo>
                  <a:cubicBezTo>
                    <a:pt x="13" y="0"/>
                    <a:pt x="14" y="2"/>
                    <a:pt x="14" y="3"/>
                  </a:cubicBezTo>
                  <a:cubicBezTo>
                    <a:pt x="14" y="44"/>
                    <a:pt x="14" y="44"/>
                    <a:pt x="14" y="44"/>
                  </a:cubicBezTo>
                  <a:cubicBezTo>
                    <a:pt x="71" y="44"/>
                    <a:pt x="71" y="44"/>
                    <a:pt x="71" y="44"/>
                  </a:cubicBezTo>
                  <a:cubicBezTo>
                    <a:pt x="71" y="3"/>
                    <a:pt x="71" y="3"/>
                    <a:pt x="71" y="3"/>
                  </a:cubicBezTo>
                  <a:cubicBezTo>
                    <a:pt x="71" y="2"/>
                    <a:pt x="72" y="0"/>
                    <a:pt x="74" y="0"/>
                  </a:cubicBezTo>
                  <a:cubicBezTo>
                    <a:pt x="83" y="0"/>
                    <a:pt x="83" y="0"/>
                    <a:pt x="83" y="0"/>
                  </a:cubicBezTo>
                  <a:cubicBezTo>
                    <a:pt x="84" y="0"/>
                    <a:pt x="85" y="2"/>
                    <a:pt x="85" y="3"/>
                  </a:cubicBezTo>
                  <a:lnTo>
                    <a:pt x="85" y="9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75">
              <a:extLst>
                <a:ext uri="{FF2B5EF4-FFF2-40B4-BE49-F238E27FC236}">
                  <a16:creationId xmlns:a16="http://schemas.microsoft.com/office/drawing/2014/main" id="{0C29C676-0FB5-4662-BC37-9ECB47870134}"/>
                </a:ext>
              </a:extLst>
            </p:cNvPr>
            <p:cNvSpPr>
              <a:spLocks noEditPoints="1"/>
            </p:cNvSpPr>
            <p:nvPr userDrawn="1"/>
          </p:nvSpPr>
          <p:spPr bwMode="auto">
            <a:xfrm>
              <a:off x="865" y="3126"/>
              <a:ext cx="35" cy="37"/>
            </a:xfrm>
            <a:custGeom>
              <a:avLst/>
              <a:gdLst>
                <a:gd name="T0" fmla="*/ 35 w 71"/>
                <a:gd name="T1" fmla="*/ 0 h 72"/>
                <a:gd name="T2" fmla="*/ 71 w 71"/>
                <a:gd name="T3" fmla="*/ 36 h 72"/>
                <a:gd name="T4" fmla="*/ 35 w 71"/>
                <a:gd name="T5" fmla="*/ 72 h 72"/>
                <a:gd name="T6" fmla="*/ 0 w 71"/>
                <a:gd name="T7" fmla="*/ 36 h 72"/>
                <a:gd name="T8" fmla="*/ 35 w 71"/>
                <a:gd name="T9" fmla="*/ 0 h 72"/>
                <a:gd name="T10" fmla="*/ 35 w 71"/>
                <a:gd name="T11" fmla="*/ 59 h 72"/>
                <a:gd name="T12" fmla="*/ 57 w 71"/>
                <a:gd name="T13" fmla="*/ 36 h 72"/>
                <a:gd name="T14" fmla="*/ 35 w 71"/>
                <a:gd name="T15" fmla="*/ 13 h 72"/>
                <a:gd name="T16" fmla="*/ 14 w 71"/>
                <a:gd name="T17" fmla="*/ 36 h 72"/>
                <a:gd name="T18" fmla="*/ 35 w 71"/>
                <a:gd name="T19" fmla="*/ 59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1" h="72">
                  <a:moveTo>
                    <a:pt x="35" y="0"/>
                  </a:moveTo>
                  <a:cubicBezTo>
                    <a:pt x="55" y="0"/>
                    <a:pt x="71" y="16"/>
                    <a:pt x="71" y="36"/>
                  </a:cubicBezTo>
                  <a:cubicBezTo>
                    <a:pt x="71" y="57"/>
                    <a:pt x="55" y="72"/>
                    <a:pt x="35" y="72"/>
                  </a:cubicBezTo>
                  <a:cubicBezTo>
                    <a:pt x="16" y="72"/>
                    <a:pt x="0" y="57"/>
                    <a:pt x="0" y="36"/>
                  </a:cubicBezTo>
                  <a:cubicBezTo>
                    <a:pt x="0" y="16"/>
                    <a:pt x="16" y="0"/>
                    <a:pt x="35" y="0"/>
                  </a:cubicBezTo>
                  <a:close/>
                  <a:moveTo>
                    <a:pt x="35" y="59"/>
                  </a:moveTo>
                  <a:cubicBezTo>
                    <a:pt x="48" y="59"/>
                    <a:pt x="57" y="49"/>
                    <a:pt x="57" y="36"/>
                  </a:cubicBezTo>
                  <a:cubicBezTo>
                    <a:pt x="57" y="23"/>
                    <a:pt x="48" y="13"/>
                    <a:pt x="35" y="13"/>
                  </a:cubicBezTo>
                  <a:cubicBezTo>
                    <a:pt x="23" y="13"/>
                    <a:pt x="14" y="23"/>
                    <a:pt x="14" y="36"/>
                  </a:cubicBezTo>
                  <a:cubicBezTo>
                    <a:pt x="14" y="49"/>
                    <a:pt x="23" y="59"/>
                    <a:pt x="35"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76">
              <a:extLst>
                <a:ext uri="{FF2B5EF4-FFF2-40B4-BE49-F238E27FC236}">
                  <a16:creationId xmlns:a16="http://schemas.microsoft.com/office/drawing/2014/main" id="{53E41A4F-2D5A-478B-A4FA-AD680280435B}"/>
                </a:ext>
              </a:extLst>
            </p:cNvPr>
            <p:cNvSpPr>
              <a:spLocks noEditPoints="1"/>
            </p:cNvSpPr>
            <p:nvPr userDrawn="1"/>
          </p:nvSpPr>
          <p:spPr bwMode="auto">
            <a:xfrm>
              <a:off x="907" y="3126"/>
              <a:ext cx="35" cy="51"/>
            </a:xfrm>
            <a:custGeom>
              <a:avLst/>
              <a:gdLst>
                <a:gd name="T0" fmla="*/ 37 w 71"/>
                <a:gd name="T1" fmla="*/ 0 h 100"/>
                <a:gd name="T2" fmla="*/ 71 w 71"/>
                <a:gd name="T3" fmla="*/ 36 h 100"/>
                <a:gd name="T4" fmla="*/ 37 w 71"/>
                <a:gd name="T5" fmla="*/ 72 h 100"/>
                <a:gd name="T6" fmla="*/ 14 w 71"/>
                <a:gd name="T7" fmla="*/ 60 h 100"/>
                <a:gd name="T8" fmla="*/ 14 w 71"/>
                <a:gd name="T9" fmla="*/ 98 h 100"/>
                <a:gd name="T10" fmla="*/ 11 w 71"/>
                <a:gd name="T11" fmla="*/ 100 h 100"/>
                <a:gd name="T12" fmla="*/ 2 w 71"/>
                <a:gd name="T13" fmla="*/ 100 h 100"/>
                <a:gd name="T14" fmla="*/ 0 w 71"/>
                <a:gd name="T15" fmla="*/ 98 h 100"/>
                <a:gd name="T16" fmla="*/ 0 w 71"/>
                <a:gd name="T17" fmla="*/ 5 h 100"/>
                <a:gd name="T18" fmla="*/ 2 w 71"/>
                <a:gd name="T19" fmla="*/ 2 h 100"/>
                <a:gd name="T20" fmla="*/ 11 w 71"/>
                <a:gd name="T21" fmla="*/ 2 h 100"/>
                <a:gd name="T22" fmla="*/ 14 w 71"/>
                <a:gd name="T23" fmla="*/ 5 h 100"/>
                <a:gd name="T24" fmla="*/ 14 w 71"/>
                <a:gd name="T25" fmla="*/ 13 h 100"/>
                <a:gd name="T26" fmla="*/ 37 w 71"/>
                <a:gd name="T27" fmla="*/ 0 h 100"/>
                <a:gd name="T28" fmla="*/ 35 w 71"/>
                <a:gd name="T29" fmla="*/ 59 h 100"/>
                <a:gd name="T30" fmla="*/ 57 w 71"/>
                <a:gd name="T31" fmla="*/ 36 h 100"/>
                <a:gd name="T32" fmla="*/ 35 w 71"/>
                <a:gd name="T33" fmla="*/ 13 h 100"/>
                <a:gd name="T34" fmla="*/ 14 w 71"/>
                <a:gd name="T35" fmla="*/ 36 h 100"/>
                <a:gd name="T36" fmla="*/ 35 w 71"/>
                <a:gd name="T37" fmla="*/ 5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1" h="100">
                  <a:moveTo>
                    <a:pt x="37" y="0"/>
                  </a:moveTo>
                  <a:cubicBezTo>
                    <a:pt x="56" y="0"/>
                    <a:pt x="71" y="15"/>
                    <a:pt x="71" y="36"/>
                  </a:cubicBezTo>
                  <a:cubicBezTo>
                    <a:pt x="71" y="57"/>
                    <a:pt x="56" y="72"/>
                    <a:pt x="37" y="72"/>
                  </a:cubicBezTo>
                  <a:cubicBezTo>
                    <a:pt x="27" y="72"/>
                    <a:pt x="18" y="67"/>
                    <a:pt x="14" y="60"/>
                  </a:cubicBezTo>
                  <a:cubicBezTo>
                    <a:pt x="14" y="98"/>
                    <a:pt x="14" y="98"/>
                    <a:pt x="14" y="98"/>
                  </a:cubicBezTo>
                  <a:cubicBezTo>
                    <a:pt x="14" y="99"/>
                    <a:pt x="13" y="100"/>
                    <a:pt x="11" y="100"/>
                  </a:cubicBezTo>
                  <a:cubicBezTo>
                    <a:pt x="2" y="100"/>
                    <a:pt x="2" y="100"/>
                    <a:pt x="2" y="100"/>
                  </a:cubicBezTo>
                  <a:cubicBezTo>
                    <a:pt x="1" y="100"/>
                    <a:pt x="0" y="99"/>
                    <a:pt x="0" y="98"/>
                  </a:cubicBezTo>
                  <a:cubicBezTo>
                    <a:pt x="0" y="5"/>
                    <a:pt x="0" y="5"/>
                    <a:pt x="0" y="5"/>
                  </a:cubicBezTo>
                  <a:cubicBezTo>
                    <a:pt x="0" y="3"/>
                    <a:pt x="1" y="2"/>
                    <a:pt x="2" y="2"/>
                  </a:cubicBezTo>
                  <a:cubicBezTo>
                    <a:pt x="11" y="2"/>
                    <a:pt x="11" y="2"/>
                    <a:pt x="11" y="2"/>
                  </a:cubicBezTo>
                  <a:cubicBezTo>
                    <a:pt x="12" y="2"/>
                    <a:pt x="14" y="3"/>
                    <a:pt x="14" y="5"/>
                  </a:cubicBezTo>
                  <a:cubicBezTo>
                    <a:pt x="14" y="13"/>
                    <a:pt x="14" y="13"/>
                    <a:pt x="14" y="13"/>
                  </a:cubicBezTo>
                  <a:cubicBezTo>
                    <a:pt x="18" y="6"/>
                    <a:pt x="26" y="0"/>
                    <a:pt x="37" y="0"/>
                  </a:cubicBezTo>
                  <a:close/>
                  <a:moveTo>
                    <a:pt x="35" y="59"/>
                  </a:moveTo>
                  <a:cubicBezTo>
                    <a:pt x="48" y="59"/>
                    <a:pt x="57" y="49"/>
                    <a:pt x="57" y="36"/>
                  </a:cubicBezTo>
                  <a:cubicBezTo>
                    <a:pt x="57" y="23"/>
                    <a:pt x="48" y="13"/>
                    <a:pt x="35" y="13"/>
                  </a:cubicBezTo>
                  <a:cubicBezTo>
                    <a:pt x="23" y="13"/>
                    <a:pt x="14" y="23"/>
                    <a:pt x="14" y="36"/>
                  </a:cubicBezTo>
                  <a:cubicBezTo>
                    <a:pt x="14" y="49"/>
                    <a:pt x="23" y="59"/>
                    <a:pt x="35"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77">
              <a:extLst>
                <a:ext uri="{FF2B5EF4-FFF2-40B4-BE49-F238E27FC236}">
                  <a16:creationId xmlns:a16="http://schemas.microsoft.com/office/drawing/2014/main" id="{FE3BE58D-E954-4C88-8090-FA3FAE94CF57}"/>
                </a:ext>
              </a:extLst>
            </p:cNvPr>
            <p:cNvSpPr>
              <a:spLocks/>
            </p:cNvSpPr>
            <p:nvPr userDrawn="1"/>
          </p:nvSpPr>
          <p:spPr bwMode="auto">
            <a:xfrm>
              <a:off x="949" y="3110"/>
              <a:ext cx="30" cy="52"/>
            </a:xfrm>
            <a:custGeom>
              <a:avLst/>
              <a:gdLst>
                <a:gd name="T0" fmla="*/ 11 w 61"/>
                <a:gd name="T1" fmla="*/ 101 h 101"/>
                <a:gd name="T2" fmla="*/ 3 w 61"/>
                <a:gd name="T3" fmla="*/ 101 h 101"/>
                <a:gd name="T4" fmla="*/ 0 w 61"/>
                <a:gd name="T5" fmla="*/ 98 h 101"/>
                <a:gd name="T6" fmla="*/ 0 w 61"/>
                <a:gd name="T7" fmla="*/ 3 h 101"/>
                <a:gd name="T8" fmla="*/ 3 w 61"/>
                <a:gd name="T9" fmla="*/ 0 h 101"/>
                <a:gd name="T10" fmla="*/ 11 w 61"/>
                <a:gd name="T11" fmla="*/ 0 h 101"/>
                <a:gd name="T12" fmla="*/ 14 w 61"/>
                <a:gd name="T13" fmla="*/ 3 h 101"/>
                <a:gd name="T14" fmla="*/ 14 w 61"/>
                <a:gd name="T15" fmla="*/ 58 h 101"/>
                <a:gd name="T16" fmla="*/ 21 w 61"/>
                <a:gd name="T17" fmla="*/ 58 h 101"/>
                <a:gd name="T18" fmla="*/ 41 w 61"/>
                <a:gd name="T19" fmla="*/ 35 h 101"/>
                <a:gd name="T20" fmla="*/ 44 w 61"/>
                <a:gd name="T21" fmla="*/ 33 h 101"/>
                <a:gd name="T22" fmla="*/ 55 w 61"/>
                <a:gd name="T23" fmla="*/ 33 h 101"/>
                <a:gd name="T24" fmla="*/ 56 w 61"/>
                <a:gd name="T25" fmla="*/ 36 h 101"/>
                <a:gd name="T26" fmla="*/ 32 w 61"/>
                <a:gd name="T27" fmla="*/ 63 h 101"/>
                <a:gd name="T28" fmla="*/ 60 w 61"/>
                <a:gd name="T29" fmla="*/ 98 h 101"/>
                <a:gd name="T30" fmla="*/ 59 w 61"/>
                <a:gd name="T31" fmla="*/ 101 h 101"/>
                <a:gd name="T32" fmla="*/ 48 w 61"/>
                <a:gd name="T33" fmla="*/ 101 h 101"/>
                <a:gd name="T34" fmla="*/ 44 w 61"/>
                <a:gd name="T35" fmla="*/ 99 h 101"/>
                <a:gd name="T36" fmla="*/ 21 w 61"/>
                <a:gd name="T37" fmla="*/ 69 h 101"/>
                <a:gd name="T38" fmla="*/ 14 w 61"/>
                <a:gd name="T39" fmla="*/ 69 h 101"/>
                <a:gd name="T40" fmla="*/ 14 w 61"/>
                <a:gd name="T41" fmla="*/ 98 h 101"/>
                <a:gd name="T42" fmla="*/ 11 w 61"/>
                <a:gd name="T43" fmla="*/ 10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1" h="101">
                  <a:moveTo>
                    <a:pt x="11" y="101"/>
                  </a:moveTo>
                  <a:cubicBezTo>
                    <a:pt x="3" y="101"/>
                    <a:pt x="3" y="101"/>
                    <a:pt x="3" y="101"/>
                  </a:cubicBezTo>
                  <a:cubicBezTo>
                    <a:pt x="1" y="101"/>
                    <a:pt x="0" y="100"/>
                    <a:pt x="0" y="98"/>
                  </a:cubicBezTo>
                  <a:cubicBezTo>
                    <a:pt x="0" y="3"/>
                    <a:pt x="0" y="3"/>
                    <a:pt x="0" y="3"/>
                  </a:cubicBezTo>
                  <a:cubicBezTo>
                    <a:pt x="0" y="1"/>
                    <a:pt x="1" y="0"/>
                    <a:pt x="3" y="0"/>
                  </a:cubicBezTo>
                  <a:cubicBezTo>
                    <a:pt x="11" y="0"/>
                    <a:pt x="11" y="0"/>
                    <a:pt x="11" y="0"/>
                  </a:cubicBezTo>
                  <a:cubicBezTo>
                    <a:pt x="13" y="0"/>
                    <a:pt x="14" y="1"/>
                    <a:pt x="14" y="3"/>
                  </a:cubicBezTo>
                  <a:cubicBezTo>
                    <a:pt x="14" y="58"/>
                    <a:pt x="14" y="58"/>
                    <a:pt x="14" y="58"/>
                  </a:cubicBezTo>
                  <a:cubicBezTo>
                    <a:pt x="21" y="58"/>
                    <a:pt x="21" y="58"/>
                    <a:pt x="21" y="58"/>
                  </a:cubicBezTo>
                  <a:cubicBezTo>
                    <a:pt x="41" y="35"/>
                    <a:pt x="41" y="35"/>
                    <a:pt x="41" y="35"/>
                  </a:cubicBezTo>
                  <a:cubicBezTo>
                    <a:pt x="42" y="34"/>
                    <a:pt x="43" y="33"/>
                    <a:pt x="44" y="33"/>
                  </a:cubicBezTo>
                  <a:cubicBezTo>
                    <a:pt x="55" y="33"/>
                    <a:pt x="55" y="33"/>
                    <a:pt x="55" y="33"/>
                  </a:cubicBezTo>
                  <a:cubicBezTo>
                    <a:pt x="57" y="33"/>
                    <a:pt x="58" y="35"/>
                    <a:pt x="56" y="36"/>
                  </a:cubicBezTo>
                  <a:cubicBezTo>
                    <a:pt x="32" y="63"/>
                    <a:pt x="32" y="63"/>
                    <a:pt x="32" y="63"/>
                  </a:cubicBezTo>
                  <a:cubicBezTo>
                    <a:pt x="60" y="98"/>
                    <a:pt x="60" y="98"/>
                    <a:pt x="60" y="98"/>
                  </a:cubicBezTo>
                  <a:cubicBezTo>
                    <a:pt x="61" y="99"/>
                    <a:pt x="61" y="101"/>
                    <a:pt x="59" y="101"/>
                  </a:cubicBezTo>
                  <a:cubicBezTo>
                    <a:pt x="48" y="101"/>
                    <a:pt x="48" y="101"/>
                    <a:pt x="48" y="101"/>
                  </a:cubicBezTo>
                  <a:cubicBezTo>
                    <a:pt x="47" y="101"/>
                    <a:pt x="45" y="101"/>
                    <a:pt x="44" y="99"/>
                  </a:cubicBezTo>
                  <a:cubicBezTo>
                    <a:pt x="21" y="69"/>
                    <a:pt x="21" y="69"/>
                    <a:pt x="21" y="69"/>
                  </a:cubicBezTo>
                  <a:cubicBezTo>
                    <a:pt x="14" y="69"/>
                    <a:pt x="14" y="69"/>
                    <a:pt x="14" y="69"/>
                  </a:cubicBezTo>
                  <a:cubicBezTo>
                    <a:pt x="14" y="98"/>
                    <a:pt x="14" y="98"/>
                    <a:pt x="14" y="98"/>
                  </a:cubicBezTo>
                  <a:cubicBezTo>
                    <a:pt x="14" y="100"/>
                    <a:pt x="13" y="101"/>
                    <a:pt x="11" y="101"/>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81" name="Freeform 78">
              <a:extLst>
                <a:ext uri="{FF2B5EF4-FFF2-40B4-BE49-F238E27FC236}">
                  <a16:creationId xmlns:a16="http://schemas.microsoft.com/office/drawing/2014/main" id="{C0855422-C6D2-4F9C-901E-8A51F50E9CAA}"/>
                </a:ext>
              </a:extLst>
            </p:cNvPr>
            <p:cNvSpPr>
              <a:spLocks noEditPoints="1"/>
            </p:cNvSpPr>
            <p:nvPr userDrawn="1"/>
          </p:nvSpPr>
          <p:spPr bwMode="auto">
            <a:xfrm>
              <a:off x="982" y="3111"/>
              <a:ext cx="9" cy="51"/>
            </a:xfrm>
            <a:custGeom>
              <a:avLst/>
              <a:gdLst>
                <a:gd name="T0" fmla="*/ 0 w 19"/>
                <a:gd name="T1" fmla="*/ 10 h 100"/>
                <a:gd name="T2" fmla="*/ 10 w 19"/>
                <a:gd name="T3" fmla="*/ 0 h 100"/>
                <a:gd name="T4" fmla="*/ 19 w 19"/>
                <a:gd name="T5" fmla="*/ 10 h 100"/>
                <a:gd name="T6" fmla="*/ 10 w 19"/>
                <a:gd name="T7" fmla="*/ 20 h 100"/>
                <a:gd name="T8" fmla="*/ 0 w 19"/>
                <a:gd name="T9" fmla="*/ 10 h 100"/>
                <a:gd name="T10" fmla="*/ 6 w 19"/>
                <a:gd name="T11" fmla="*/ 100 h 100"/>
                <a:gd name="T12" fmla="*/ 3 w 19"/>
                <a:gd name="T13" fmla="*/ 97 h 100"/>
                <a:gd name="T14" fmla="*/ 3 w 19"/>
                <a:gd name="T15" fmla="*/ 35 h 100"/>
                <a:gd name="T16" fmla="*/ 6 w 19"/>
                <a:gd name="T17" fmla="*/ 32 h 100"/>
                <a:gd name="T18" fmla="*/ 14 w 19"/>
                <a:gd name="T19" fmla="*/ 32 h 100"/>
                <a:gd name="T20" fmla="*/ 17 w 19"/>
                <a:gd name="T21" fmla="*/ 35 h 100"/>
                <a:gd name="T22" fmla="*/ 17 w 19"/>
                <a:gd name="T23" fmla="*/ 97 h 100"/>
                <a:gd name="T24" fmla="*/ 14 w 19"/>
                <a:gd name="T25" fmla="*/ 100 h 100"/>
                <a:gd name="T26" fmla="*/ 6 w 19"/>
                <a:gd name="T27"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 h="100">
                  <a:moveTo>
                    <a:pt x="0" y="10"/>
                  </a:moveTo>
                  <a:cubicBezTo>
                    <a:pt x="0" y="5"/>
                    <a:pt x="5" y="0"/>
                    <a:pt x="10" y="0"/>
                  </a:cubicBezTo>
                  <a:cubicBezTo>
                    <a:pt x="15" y="0"/>
                    <a:pt x="19" y="5"/>
                    <a:pt x="19" y="10"/>
                  </a:cubicBezTo>
                  <a:cubicBezTo>
                    <a:pt x="19" y="15"/>
                    <a:pt x="15" y="20"/>
                    <a:pt x="10" y="20"/>
                  </a:cubicBezTo>
                  <a:cubicBezTo>
                    <a:pt x="5" y="20"/>
                    <a:pt x="0" y="15"/>
                    <a:pt x="0" y="10"/>
                  </a:cubicBezTo>
                  <a:close/>
                  <a:moveTo>
                    <a:pt x="6" y="100"/>
                  </a:moveTo>
                  <a:cubicBezTo>
                    <a:pt x="4" y="100"/>
                    <a:pt x="3" y="99"/>
                    <a:pt x="3" y="97"/>
                  </a:cubicBezTo>
                  <a:cubicBezTo>
                    <a:pt x="3" y="35"/>
                    <a:pt x="3" y="35"/>
                    <a:pt x="3" y="35"/>
                  </a:cubicBezTo>
                  <a:cubicBezTo>
                    <a:pt x="3" y="33"/>
                    <a:pt x="4" y="32"/>
                    <a:pt x="6" y="32"/>
                  </a:cubicBezTo>
                  <a:cubicBezTo>
                    <a:pt x="14" y="32"/>
                    <a:pt x="14" y="32"/>
                    <a:pt x="14" y="32"/>
                  </a:cubicBezTo>
                  <a:cubicBezTo>
                    <a:pt x="16" y="32"/>
                    <a:pt x="17" y="33"/>
                    <a:pt x="17" y="35"/>
                  </a:cubicBezTo>
                  <a:cubicBezTo>
                    <a:pt x="17" y="97"/>
                    <a:pt x="17" y="97"/>
                    <a:pt x="17" y="97"/>
                  </a:cubicBezTo>
                  <a:cubicBezTo>
                    <a:pt x="17" y="99"/>
                    <a:pt x="16" y="100"/>
                    <a:pt x="14" y="100"/>
                  </a:cubicBezTo>
                  <a:lnTo>
                    <a:pt x="6" y="10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79">
              <a:extLst>
                <a:ext uri="{FF2B5EF4-FFF2-40B4-BE49-F238E27FC236}">
                  <a16:creationId xmlns:a16="http://schemas.microsoft.com/office/drawing/2014/main" id="{8C76060D-84E4-4EC1-9C98-C5F8A56A9B43}"/>
                </a:ext>
              </a:extLst>
            </p:cNvPr>
            <p:cNvSpPr>
              <a:spLocks/>
            </p:cNvSpPr>
            <p:nvPr userDrawn="1"/>
          </p:nvSpPr>
          <p:spPr bwMode="auto">
            <a:xfrm>
              <a:off x="998" y="3126"/>
              <a:ext cx="34" cy="36"/>
            </a:xfrm>
            <a:custGeom>
              <a:avLst/>
              <a:gdLst>
                <a:gd name="T0" fmla="*/ 54 w 67"/>
                <a:gd name="T1" fmla="*/ 33 h 70"/>
                <a:gd name="T2" fmla="*/ 34 w 67"/>
                <a:gd name="T3" fmla="*/ 13 h 70"/>
                <a:gd name="T4" fmla="*/ 14 w 67"/>
                <a:gd name="T5" fmla="*/ 33 h 70"/>
                <a:gd name="T6" fmla="*/ 14 w 67"/>
                <a:gd name="T7" fmla="*/ 68 h 70"/>
                <a:gd name="T8" fmla="*/ 12 w 67"/>
                <a:gd name="T9" fmla="*/ 70 h 70"/>
                <a:gd name="T10" fmla="*/ 3 w 67"/>
                <a:gd name="T11" fmla="*/ 70 h 70"/>
                <a:gd name="T12" fmla="*/ 0 w 67"/>
                <a:gd name="T13" fmla="*/ 67 h 70"/>
                <a:gd name="T14" fmla="*/ 0 w 67"/>
                <a:gd name="T15" fmla="*/ 5 h 70"/>
                <a:gd name="T16" fmla="*/ 3 w 67"/>
                <a:gd name="T17" fmla="*/ 2 h 70"/>
                <a:gd name="T18" fmla="*/ 12 w 67"/>
                <a:gd name="T19" fmla="*/ 2 h 70"/>
                <a:gd name="T20" fmla="*/ 14 w 67"/>
                <a:gd name="T21" fmla="*/ 5 h 70"/>
                <a:gd name="T22" fmla="*/ 14 w 67"/>
                <a:gd name="T23" fmla="*/ 12 h 70"/>
                <a:gd name="T24" fmla="*/ 38 w 67"/>
                <a:gd name="T25" fmla="*/ 0 h 70"/>
                <a:gd name="T26" fmla="*/ 67 w 67"/>
                <a:gd name="T27" fmla="*/ 30 h 70"/>
                <a:gd name="T28" fmla="*/ 67 w 67"/>
                <a:gd name="T29" fmla="*/ 68 h 70"/>
                <a:gd name="T30" fmla="*/ 65 w 67"/>
                <a:gd name="T31" fmla="*/ 70 h 70"/>
                <a:gd name="T32" fmla="*/ 56 w 67"/>
                <a:gd name="T33" fmla="*/ 70 h 70"/>
                <a:gd name="T34" fmla="*/ 54 w 67"/>
                <a:gd name="T35" fmla="*/ 68 h 70"/>
                <a:gd name="T36" fmla="*/ 54 w 67"/>
                <a:gd name="T37" fmla="*/ 33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 h="70">
                  <a:moveTo>
                    <a:pt x="54" y="33"/>
                  </a:moveTo>
                  <a:cubicBezTo>
                    <a:pt x="54" y="21"/>
                    <a:pt x="47" y="13"/>
                    <a:pt x="34" y="13"/>
                  </a:cubicBezTo>
                  <a:cubicBezTo>
                    <a:pt x="22" y="13"/>
                    <a:pt x="14" y="21"/>
                    <a:pt x="14" y="33"/>
                  </a:cubicBezTo>
                  <a:cubicBezTo>
                    <a:pt x="14" y="68"/>
                    <a:pt x="14" y="68"/>
                    <a:pt x="14" y="68"/>
                  </a:cubicBezTo>
                  <a:cubicBezTo>
                    <a:pt x="14" y="69"/>
                    <a:pt x="13" y="70"/>
                    <a:pt x="12" y="70"/>
                  </a:cubicBezTo>
                  <a:cubicBezTo>
                    <a:pt x="3" y="70"/>
                    <a:pt x="3" y="70"/>
                    <a:pt x="3" y="70"/>
                  </a:cubicBezTo>
                  <a:cubicBezTo>
                    <a:pt x="2" y="70"/>
                    <a:pt x="0" y="69"/>
                    <a:pt x="0" y="67"/>
                  </a:cubicBezTo>
                  <a:cubicBezTo>
                    <a:pt x="0" y="5"/>
                    <a:pt x="0" y="5"/>
                    <a:pt x="0" y="5"/>
                  </a:cubicBezTo>
                  <a:cubicBezTo>
                    <a:pt x="0" y="3"/>
                    <a:pt x="2" y="2"/>
                    <a:pt x="3" y="2"/>
                  </a:cubicBezTo>
                  <a:cubicBezTo>
                    <a:pt x="12" y="2"/>
                    <a:pt x="12" y="2"/>
                    <a:pt x="12" y="2"/>
                  </a:cubicBezTo>
                  <a:cubicBezTo>
                    <a:pt x="13" y="2"/>
                    <a:pt x="14" y="3"/>
                    <a:pt x="14" y="5"/>
                  </a:cubicBezTo>
                  <a:cubicBezTo>
                    <a:pt x="14" y="12"/>
                    <a:pt x="14" y="12"/>
                    <a:pt x="14" y="12"/>
                  </a:cubicBezTo>
                  <a:cubicBezTo>
                    <a:pt x="18" y="5"/>
                    <a:pt x="27" y="0"/>
                    <a:pt x="38" y="0"/>
                  </a:cubicBezTo>
                  <a:cubicBezTo>
                    <a:pt x="56" y="0"/>
                    <a:pt x="67" y="13"/>
                    <a:pt x="67" y="30"/>
                  </a:cubicBezTo>
                  <a:cubicBezTo>
                    <a:pt x="67" y="68"/>
                    <a:pt x="67" y="68"/>
                    <a:pt x="67" y="68"/>
                  </a:cubicBezTo>
                  <a:cubicBezTo>
                    <a:pt x="67" y="69"/>
                    <a:pt x="66" y="70"/>
                    <a:pt x="65" y="70"/>
                  </a:cubicBezTo>
                  <a:cubicBezTo>
                    <a:pt x="56" y="70"/>
                    <a:pt x="56" y="70"/>
                    <a:pt x="56" y="70"/>
                  </a:cubicBezTo>
                  <a:cubicBezTo>
                    <a:pt x="55" y="70"/>
                    <a:pt x="54" y="69"/>
                    <a:pt x="54" y="68"/>
                  </a:cubicBezTo>
                  <a:lnTo>
                    <a:pt x="54" y="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80">
              <a:extLst>
                <a:ext uri="{FF2B5EF4-FFF2-40B4-BE49-F238E27FC236}">
                  <a16:creationId xmlns:a16="http://schemas.microsoft.com/office/drawing/2014/main" id="{026FF383-B739-4148-A440-A18D5AB05174}"/>
                </a:ext>
              </a:extLst>
            </p:cNvPr>
            <p:cNvSpPr>
              <a:spLocks/>
            </p:cNvSpPr>
            <p:nvPr userDrawn="1"/>
          </p:nvSpPr>
          <p:spPr bwMode="auto">
            <a:xfrm>
              <a:off x="1037" y="3126"/>
              <a:ext cx="30" cy="37"/>
            </a:xfrm>
            <a:custGeom>
              <a:avLst/>
              <a:gdLst>
                <a:gd name="T0" fmla="*/ 55 w 59"/>
                <a:gd name="T1" fmla="*/ 9 h 72"/>
                <a:gd name="T2" fmla="*/ 56 w 59"/>
                <a:gd name="T3" fmla="*/ 13 h 72"/>
                <a:gd name="T4" fmla="*/ 52 w 59"/>
                <a:gd name="T5" fmla="*/ 17 h 72"/>
                <a:gd name="T6" fmla="*/ 47 w 59"/>
                <a:gd name="T7" fmla="*/ 17 h 72"/>
                <a:gd name="T8" fmla="*/ 29 w 59"/>
                <a:gd name="T9" fmla="*/ 11 h 72"/>
                <a:gd name="T10" fmla="*/ 16 w 59"/>
                <a:gd name="T11" fmla="*/ 20 h 72"/>
                <a:gd name="T12" fmla="*/ 26 w 59"/>
                <a:gd name="T13" fmla="*/ 28 h 72"/>
                <a:gd name="T14" fmla="*/ 38 w 59"/>
                <a:gd name="T15" fmla="*/ 30 h 72"/>
                <a:gd name="T16" fmla="*/ 59 w 59"/>
                <a:gd name="T17" fmla="*/ 50 h 72"/>
                <a:gd name="T18" fmla="*/ 30 w 59"/>
                <a:gd name="T19" fmla="*/ 72 h 72"/>
                <a:gd name="T20" fmla="*/ 4 w 59"/>
                <a:gd name="T21" fmla="*/ 63 h 72"/>
                <a:gd name="T22" fmla="*/ 2 w 59"/>
                <a:gd name="T23" fmla="*/ 56 h 72"/>
                <a:gd name="T24" fmla="*/ 6 w 59"/>
                <a:gd name="T25" fmla="*/ 53 h 72"/>
                <a:gd name="T26" fmla="*/ 11 w 59"/>
                <a:gd name="T27" fmla="*/ 53 h 72"/>
                <a:gd name="T28" fmla="*/ 31 w 59"/>
                <a:gd name="T29" fmla="*/ 61 h 72"/>
                <a:gd name="T30" fmla="*/ 45 w 59"/>
                <a:gd name="T31" fmla="*/ 52 h 72"/>
                <a:gd name="T32" fmla="*/ 32 w 59"/>
                <a:gd name="T33" fmla="*/ 42 h 72"/>
                <a:gd name="T34" fmla="*/ 21 w 59"/>
                <a:gd name="T35" fmla="*/ 40 h 72"/>
                <a:gd name="T36" fmla="*/ 2 w 59"/>
                <a:gd name="T37" fmla="*/ 21 h 72"/>
                <a:gd name="T38" fmla="*/ 30 w 59"/>
                <a:gd name="T39" fmla="*/ 0 h 72"/>
                <a:gd name="T40" fmla="*/ 55 w 59"/>
                <a:gd name="T41" fmla="*/ 9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9" h="72">
                  <a:moveTo>
                    <a:pt x="55" y="9"/>
                  </a:moveTo>
                  <a:cubicBezTo>
                    <a:pt x="57" y="10"/>
                    <a:pt x="57" y="12"/>
                    <a:pt x="56" y="13"/>
                  </a:cubicBezTo>
                  <a:cubicBezTo>
                    <a:pt x="52" y="17"/>
                    <a:pt x="52" y="17"/>
                    <a:pt x="52" y="17"/>
                  </a:cubicBezTo>
                  <a:cubicBezTo>
                    <a:pt x="51" y="19"/>
                    <a:pt x="49" y="19"/>
                    <a:pt x="47" y="17"/>
                  </a:cubicBezTo>
                  <a:cubicBezTo>
                    <a:pt x="42" y="14"/>
                    <a:pt x="36" y="11"/>
                    <a:pt x="29" y="11"/>
                  </a:cubicBezTo>
                  <a:cubicBezTo>
                    <a:pt x="21" y="11"/>
                    <a:pt x="16" y="15"/>
                    <a:pt x="16" y="20"/>
                  </a:cubicBezTo>
                  <a:cubicBezTo>
                    <a:pt x="16" y="24"/>
                    <a:pt x="19" y="27"/>
                    <a:pt x="26" y="28"/>
                  </a:cubicBezTo>
                  <a:cubicBezTo>
                    <a:pt x="38" y="30"/>
                    <a:pt x="38" y="30"/>
                    <a:pt x="38" y="30"/>
                  </a:cubicBezTo>
                  <a:cubicBezTo>
                    <a:pt x="51" y="33"/>
                    <a:pt x="59" y="39"/>
                    <a:pt x="59" y="50"/>
                  </a:cubicBezTo>
                  <a:cubicBezTo>
                    <a:pt x="59" y="62"/>
                    <a:pt x="49" y="72"/>
                    <a:pt x="30" y="72"/>
                  </a:cubicBezTo>
                  <a:cubicBezTo>
                    <a:pt x="18" y="72"/>
                    <a:pt x="9" y="68"/>
                    <a:pt x="4" y="63"/>
                  </a:cubicBezTo>
                  <a:cubicBezTo>
                    <a:pt x="0" y="60"/>
                    <a:pt x="0" y="58"/>
                    <a:pt x="2" y="56"/>
                  </a:cubicBezTo>
                  <a:cubicBezTo>
                    <a:pt x="6" y="53"/>
                    <a:pt x="6" y="53"/>
                    <a:pt x="6" y="53"/>
                  </a:cubicBezTo>
                  <a:cubicBezTo>
                    <a:pt x="8" y="51"/>
                    <a:pt x="10" y="52"/>
                    <a:pt x="11" y="53"/>
                  </a:cubicBezTo>
                  <a:cubicBezTo>
                    <a:pt x="16" y="58"/>
                    <a:pt x="23" y="61"/>
                    <a:pt x="31" y="61"/>
                  </a:cubicBezTo>
                  <a:cubicBezTo>
                    <a:pt x="40" y="61"/>
                    <a:pt x="45" y="56"/>
                    <a:pt x="45" y="52"/>
                  </a:cubicBezTo>
                  <a:cubicBezTo>
                    <a:pt x="45" y="46"/>
                    <a:pt x="41" y="44"/>
                    <a:pt x="32" y="42"/>
                  </a:cubicBezTo>
                  <a:cubicBezTo>
                    <a:pt x="21" y="40"/>
                    <a:pt x="21" y="40"/>
                    <a:pt x="21" y="40"/>
                  </a:cubicBezTo>
                  <a:cubicBezTo>
                    <a:pt x="9" y="38"/>
                    <a:pt x="2" y="31"/>
                    <a:pt x="2" y="21"/>
                  </a:cubicBezTo>
                  <a:cubicBezTo>
                    <a:pt x="2" y="9"/>
                    <a:pt x="14" y="0"/>
                    <a:pt x="30" y="0"/>
                  </a:cubicBezTo>
                  <a:cubicBezTo>
                    <a:pt x="42" y="0"/>
                    <a:pt x="51" y="4"/>
                    <a:pt x="55" y="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81">
              <a:extLst>
                <a:ext uri="{FF2B5EF4-FFF2-40B4-BE49-F238E27FC236}">
                  <a16:creationId xmlns:a16="http://schemas.microsoft.com/office/drawing/2014/main" id="{47560836-F614-4EF9-BDC9-0C8D1D525B12}"/>
                </a:ext>
              </a:extLst>
            </p:cNvPr>
            <p:cNvSpPr>
              <a:spLocks/>
            </p:cNvSpPr>
            <p:nvPr userDrawn="1"/>
          </p:nvSpPr>
          <p:spPr bwMode="auto">
            <a:xfrm>
              <a:off x="1090" y="3110"/>
              <a:ext cx="40" cy="53"/>
            </a:xfrm>
            <a:custGeom>
              <a:avLst/>
              <a:gdLst>
                <a:gd name="T0" fmla="*/ 41 w 81"/>
                <a:gd name="T1" fmla="*/ 103 h 103"/>
                <a:gd name="T2" fmla="*/ 0 w 81"/>
                <a:gd name="T3" fmla="*/ 66 h 103"/>
                <a:gd name="T4" fmla="*/ 0 w 81"/>
                <a:gd name="T5" fmla="*/ 3 h 103"/>
                <a:gd name="T6" fmla="*/ 3 w 81"/>
                <a:gd name="T7" fmla="*/ 0 h 103"/>
                <a:gd name="T8" fmla="*/ 12 w 81"/>
                <a:gd name="T9" fmla="*/ 0 h 103"/>
                <a:gd name="T10" fmla="*/ 15 w 81"/>
                <a:gd name="T11" fmla="*/ 3 h 103"/>
                <a:gd name="T12" fmla="*/ 15 w 81"/>
                <a:gd name="T13" fmla="*/ 66 h 103"/>
                <a:gd name="T14" fmla="*/ 41 w 81"/>
                <a:gd name="T15" fmla="*/ 90 h 103"/>
                <a:gd name="T16" fmla="*/ 67 w 81"/>
                <a:gd name="T17" fmla="*/ 66 h 103"/>
                <a:gd name="T18" fmla="*/ 67 w 81"/>
                <a:gd name="T19" fmla="*/ 3 h 103"/>
                <a:gd name="T20" fmla="*/ 69 w 81"/>
                <a:gd name="T21" fmla="*/ 0 h 103"/>
                <a:gd name="T22" fmla="*/ 78 w 81"/>
                <a:gd name="T23" fmla="*/ 0 h 103"/>
                <a:gd name="T24" fmla="*/ 81 w 81"/>
                <a:gd name="T25" fmla="*/ 3 h 103"/>
                <a:gd name="T26" fmla="*/ 81 w 81"/>
                <a:gd name="T27" fmla="*/ 66 h 103"/>
                <a:gd name="T28" fmla="*/ 41 w 81"/>
                <a:gd name="T29" fmla="*/ 10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1" h="103">
                  <a:moveTo>
                    <a:pt x="41" y="103"/>
                  </a:moveTo>
                  <a:cubicBezTo>
                    <a:pt x="18" y="103"/>
                    <a:pt x="0" y="91"/>
                    <a:pt x="0" y="66"/>
                  </a:cubicBezTo>
                  <a:cubicBezTo>
                    <a:pt x="0" y="3"/>
                    <a:pt x="0" y="3"/>
                    <a:pt x="0" y="3"/>
                  </a:cubicBezTo>
                  <a:cubicBezTo>
                    <a:pt x="0" y="2"/>
                    <a:pt x="2" y="0"/>
                    <a:pt x="3" y="0"/>
                  </a:cubicBezTo>
                  <a:cubicBezTo>
                    <a:pt x="12" y="0"/>
                    <a:pt x="12" y="0"/>
                    <a:pt x="12" y="0"/>
                  </a:cubicBezTo>
                  <a:cubicBezTo>
                    <a:pt x="14" y="0"/>
                    <a:pt x="15" y="2"/>
                    <a:pt x="15" y="3"/>
                  </a:cubicBezTo>
                  <a:cubicBezTo>
                    <a:pt x="15" y="66"/>
                    <a:pt x="15" y="66"/>
                    <a:pt x="15" y="66"/>
                  </a:cubicBezTo>
                  <a:cubicBezTo>
                    <a:pt x="15" y="81"/>
                    <a:pt x="25" y="90"/>
                    <a:pt x="41" y="90"/>
                  </a:cubicBezTo>
                  <a:cubicBezTo>
                    <a:pt x="56" y="90"/>
                    <a:pt x="67" y="81"/>
                    <a:pt x="67" y="66"/>
                  </a:cubicBezTo>
                  <a:cubicBezTo>
                    <a:pt x="67" y="3"/>
                    <a:pt x="67" y="3"/>
                    <a:pt x="67" y="3"/>
                  </a:cubicBezTo>
                  <a:cubicBezTo>
                    <a:pt x="67" y="2"/>
                    <a:pt x="68" y="0"/>
                    <a:pt x="69" y="0"/>
                  </a:cubicBezTo>
                  <a:cubicBezTo>
                    <a:pt x="78" y="0"/>
                    <a:pt x="78" y="0"/>
                    <a:pt x="78" y="0"/>
                  </a:cubicBezTo>
                  <a:cubicBezTo>
                    <a:pt x="80" y="0"/>
                    <a:pt x="81" y="2"/>
                    <a:pt x="81" y="3"/>
                  </a:cubicBezTo>
                  <a:cubicBezTo>
                    <a:pt x="81" y="66"/>
                    <a:pt x="81" y="66"/>
                    <a:pt x="81" y="66"/>
                  </a:cubicBezTo>
                  <a:cubicBezTo>
                    <a:pt x="81" y="91"/>
                    <a:pt x="63" y="103"/>
                    <a:pt x="41" y="10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82">
              <a:extLst>
                <a:ext uri="{FF2B5EF4-FFF2-40B4-BE49-F238E27FC236}">
                  <a16:creationId xmlns:a16="http://schemas.microsoft.com/office/drawing/2014/main" id="{E79F9220-3E78-4198-8617-5DC6309D93B6}"/>
                </a:ext>
              </a:extLst>
            </p:cNvPr>
            <p:cNvSpPr>
              <a:spLocks/>
            </p:cNvSpPr>
            <p:nvPr userDrawn="1"/>
          </p:nvSpPr>
          <p:spPr bwMode="auto">
            <a:xfrm>
              <a:off x="1139" y="3126"/>
              <a:ext cx="34" cy="36"/>
            </a:xfrm>
            <a:custGeom>
              <a:avLst/>
              <a:gdLst>
                <a:gd name="T0" fmla="*/ 54 w 67"/>
                <a:gd name="T1" fmla="*/ 33 h 70"/>
                <a:gd name="T2" fmla="*/ 34 w 67"/>
                <a:gd name="T3" fmla="*/ 13 h 70"/>
                <a:gd name="T4" fmla="*/ 14 w 67"/>
                <a:gd name="T5" fmla="*/ 33 h 70"/>
                <a:gd name="T6" fmla="*/ 14 w 67"/>
                <a:gd name="T7" fmla="*/ 68 h 70"/>
                <a:gd name="T8" fmla="*/ 12 w 67"/>
                <a:gd name="T9" fmla="*/ 70 h 70"/>
                <a:gd name="T10" fmla="*/ 3 w 67"/>
                <a:gd name="T11" fmla="*/ 70 h 70"/>
                <a:gd name="T12" fmla="*/ 0 w 67"/>
                <a:gd name="T13" fmla="*/ 67 h 70"/>
                <a:gd name="T14" fmla="*/ 0 w 67"/>
                <a:gd name="T15" fmla="*/ 5 h 70"/>
                <a:gd name="T16" fmla="*/ 3 w 67"/>
                <a:gd name="T17" fmla="*/ 2 h 70"/>
                <a:gd name="T18" fmla="*/ 12 w 67"/>
                <a:gd name="T19" fmla="*/ 2 h 70"/>
                <a:gd name="T20" fmla="*/ 14 w 67"/>
                <a:gd name="T21" fmla="*/ 5 h 70"/>
                <a:gd name="T22" fmla="*/ 14 w 67"/>
                <a:gd name="T23" fmla="*/ 12 h 70"/>
                <a:gd name="T24" fmla="*/ 38 w 67"/>
                <a:gd name="T25" fmla="*/ 0 h 70"/>
                <a:gd name="T26" fmla="*/ 67 w 67"/>
                <a:gd name="T27" fmla="*/ 30 h 70"/>
                <a:gd name="T28" fmla="*/ 67 w 67"/>
                <a:gd name="T29" fmla="*/ 68 h 70"/>
                <a:gd name="T30" fmla="*/ 65 w 67"/>
                <a:gd name="T31" fmla="*/ 70 h 70"/>
                <a:gd name="T32" fmla="*/ 56 w 67"/>
                <a:gd name="T33" fmla="*/ 70 h 70"/>
                <a:gd name="T34" fmla="*/ 54 w 67"/>
                <a:gd name="T35" fmla="*/ 68 h 70"/>
                <a:gd name="T36" fmla="*/ 54 w 67"/>
                <a:gd name="T37" fmla="*/ 33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 h="70">
                  <a:moveTo>
                    <a:pt x="54" y="33"/>
                  </a:moveTo>
                  <a:cubicBezTo>
                    <a:pt x="54" y="21"/>
                    <a:pt x="47" y="13"/>
                    <a:pt x="34" y="13"/>
                  </a:cubicBezTo>
                  <a:cubicBezTo>
                    <a:pt x="22" y="13"/>
                    <a:pt x="14" y="21"/>
                    <a:pt x="14" y="33"/>
                  </a:cubicBezTo>
                  <a:cubicBezTo>
                    <a:pt x="14" y="68"/>
                    <a:pt x="14" y="68"/>
                    <a:pt x="14" y="68"/>
                  </a:cubicBezTo>
                  <a:cubicBezTo>
                    <a:pt x="14" y="69"/>
                    <a:pt x="13" y="70"/>
                    <a:pt x="12" y="70"/>
                  </a:cubicBezTo>
                  <a:cubicBezTo>
                    <a:pt x="3" y="70"/>
                    <a:pt x="3" y="70"/>
                    <a:pt x="3" y="70"/>
                  </a:cubicBezTo>
                  <a:cubicBezTo>
                    <a:pt x="2" y="70"/>
                    <a:pt x="0" y="69"/>
                    <a:pt x="0" y="67"/>
                  </a:cubicBezTo>
                  <a:cubicBezTo>
                    <a:pt x="0" y="5"/>
                    <a:pt x="0" y="5"/>
                    <a:pt x="0" y="5"/>
                  </a:cubicBezTo>
                  <a:cubicBezTo>
                    <a:pt x="0" y="3"/>
                    <a:pt x="2" y="2"/>
                    <a:pt x="3" y="2"/>
                  </a:cubicBezTo>
                  <a:cubicBezTo>
                    <a:pt x="12" y="2"/>
                    <a:pt x="12" y="2"/>
                    <a:pt x="12" y="2"/>
                  </a:cubicBezTo>
                  <a:cubicBezTo>
                    <a:pt x="13" y="2"/>
                    <a:pt x="14" y="3"/>
                    <a:pt x="14" y="5"/>
                  </a:cubicBezTo>
                  <a:cubicBezTo>
                    <a:pt x="14" y="12"/>
                    <a:pt x="14" y="12"/>
                    <a:pt x="14" y="12"/>
                  </a:cubicBezTo>
                  <a:cubicBezTo>
                    <a:pt x="18" y="5"/>
                    <a:pt x="27" y="0"/>
                    <a:pt x="38" y="0"/>
                  </a:cubicBezTo>
                  <a:cubicBezTo>
                    <a:pt x="56" y="0"/>
                    <a:pt x="67" y="13"/>
                    <a:pt x="67" y="30"/>
                  </a:cubicBezTo>
                  <a:cubicBezTo>
                    <a:pt x="67" y="68"/>
                    <a:pt x="67" y="68"/>
                    <a:pt x="67" y="68"/>
                  </a:cubicBezTo>
                  <a:cubicBezTo>
                    <a:pt x="67" y="69"/>
                    <a:pt x="66" y="70"/>
                    <a:pt x="65" y="70"/>
                  </a:cubicBezTo>
                  <a:cubicBezTo>
                    <a:pt x="56" y="70"/>
                    <a:pt x="56" y="70"/>
                    <a:pt x="56" y="70"/>
                  </a:cubicBezTo>
                  <a:cubicBezTo>
                    <a:pt x="55" y="70"/>
                    <a:pt x="54" y="69"/>
                    <a:pt x="54" y="68"/>
                  </a:cubicBezTo>
                  <a:lnTo>
                    <a:pt x="54" y="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83">
              <a:extLst>
                <a:ext uri="{FF2B5EF4-FFF2-40B4-BE49-F238E27FC236}">
                  <a16:creationId xmlns:a16="http://schemas.microsoft.com/office/drawing/2014/main" id="{29CFBCDB-7A7B-492C-9113-C3F44532D300}"/>
                </a:ext>
              </a:extLst>
            </p:cNvPr>
            <p:cNvSpPr>
              <a:spLocks noEditPoints="1"/>
            </p:cNvSpPr>
            <p:nvPr userDrawn="1"/>
          </p:nvSpPr>
          <p:spPr bwMode="auto">
            <a:xfrm>
              <a:off x="1180" y="3111"/>
              <a:ext cx="9" cy="51"/>
            </a:xfrm>
            <a:custGeom>
              <a:avLst/>
              <a:gdLst>
                <a:gd name="T0" fmla="*/ 0 w 19"/>
                <a:gd name="T1" fmla="*/ 10 h 100"/>
                <a:gd name="T2" fmla="*/ 9 w 19"/>
                <a:gd name="T3" fmla="*/ 0 h 100"/>
                <a:gd name="T4" fmla="*/ 19 w 19"/>
                <a:gd name="T5" fmla="*/ 10 h 100"/>
                <a:gd name="T6" fmla="*/ 9 w 19"/>
                <a:gd name="T7" fmla="*/ 20 h 100"/>
                <a:gd name="T8" fmla="*/ 0 w 19"/>
                <a:gd name="T9" fmla="*/ 10 h 100"/>
                <a:gd name="T10" fmla="*/ 5 w 19"/>
                <a:gd name="T11" fmla="*/ 100 h 100"/>
                <a:gd name="T12" fmla="*/ 2 w 19"/>
                <a:gd name="T13" fmla="*/ 97 h 100"/>
                <a:gd name="T14" fmla="*/ 2 w 19"/>
                <a:gd name="T15" fmla="*/ 35 h 100"/>
                <a:gd name="T16" fmla="*/ 5 w 19"/>
                <a:gd name="T17" fmla="*/ 32 h 100"/>
                <a:gd name="T18" fmla="*/ 14 w 19"/>
                <a:gd name="T19" fmla="*/ 32 h 100"/>
                <a:gd name="T20" fmla="*/ 16 w 19"/>
                <a:gd name="T21" fmla="*/ 35 h 100"/>
                <a:gd name="T22" fmla="*/ 16 w 19"/>
                <a:gd name="T23" fmla="*/ 97 h 100"/>
                <a:gd name="T24" fmla="*/ 14 w 19"/>
                <a:gd name="T25" fmla="*/ 100 h 100"/>
                <a:gd name="T26" fmla="*/ 5 w 19"/>
                <a:gd name="T27"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 h="100">
                  <a:moveTo>
                    <a:pt x="0" y="10"/>
                  </a:moveTo>
                  <a:cubicBezTo>
                    <a:pt x="0" y="5"/>
                    <a:pt x="4" y="0"/>
                    <a:pt x="9" y="0"/>
                  </a:cubicBezTo>
                  <a:cubicBezTo>
                    <a:pt x="15" y="0"/>
                    <a:pt x="19" y="5"/>
                    <a:pt x="19" y="10"/>
                  </a:cubicBezTo>
                  <a:cubicBezTo>
                    <a:pt x="19" y="15"/>
                    <a:pt x="15" y="20"/>
                    <a:pt x="9" y="20"/>
                  </a:cubicBezTo>
                  <a:cubicBezTo>
                    <a:pt x="4" y="20"/>
                    <a:pt x="0" y="15"/>
                    <a:pt x="0" y="10"/>
                  </a:cubicBezTo>
                  <a:close/>
                  <a:moveTo>
                    <a:pt x="5" y="100"/>
                  </a:moveTo>
                  <a:cubicBezTo>
                    <a:pt x="3" y="100"/>
                    <a:pt x="2" y="99"/>
                    <a:pt x="2" y="97"/>
                  </a:cubicBezTo>
                  <a:cubicBezTo>
                    <a:pt x="2" y="35"/>
                    <a:pt x="2" y="35"/>
                    <a:pt x="2" y="35"/>
                  </a:cubicBezTo>
                  <a:cubicBezTo>
                    <a:pt x="2" y="33"/>
                    <a:pt x="3" y="32"/>
                    <a:pt x="5" y="32"/>
                  </a:cubicBezTo>
                  <a:cubicBezTo>
                    <a:pt x="14" y="32"/>
                    <a:pt x="14" y="32"/>
                    <a:pt x="14" y="32"/>
                  </a:cubicBezTo>
                  <a:cubicBezTo>
                    <a:pt x="15" y="32"/>
                    <a:pt x="16" y="33"/>
                    <a:pt x="16" y="35"/>
                  </a:cubicBezTo>
                  <a:cubicBezTo>
                    <a:pt x="16" y="97"/>
                    <a:pt x="16" y="97"/>
                    <a:pt x="16" y="97"/>
                  </a:cubicBezTo>
                  <a:cubicBezTo>
                    <a:pt x="16" y="99"/>
                    <a:pt x="15" y="100"/>
                    <a:pt x="14" y="100"/>
                  </a:cubicBezTo>
                  <a:lnTo>
                    <a:pt x="5" y="10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84">
              <a:extLst>
                <a:ext uri="{FF2B5EF4-FFF2-40B4-BE49-F238E27FC236}">
                  <a16:creationId xmlns:a16="http://schemas.microsoft.com/office/drawing/2014/main" id="{9F10499B-B774-4E61-A1DA-242E716D6D23}"/>
                </a:ext>
              </a:extLst>
            </p:cNvPr>
            <p:cNvSpPr>
              <a:spLocks/>
            </p:cNvSpPr>
            <p:nvPr userDrawn="1"/>
          </p:nvSpPr>
          <p:spPr bwMode="auto">
            <a:xfrm>
              <a:off x="1193" y="3127"/>
              <a:ext cx="34" cy="35"/>
            </a:xfrm>
            <a:custGeom>
              <a:avLst/>
              <a:gdLst>
                <a:gd name="T0" fmla="*/ 28 w 68"/>
                <a:gd name="T1" fmla="*/ 68 h 68"/>
                <a:gd name="T2" fmla="*/ 24 w 68"/>
                <a:gd name="T3" fmla="*/ 65 h 68"/>
                <a:gd name="T4" fmla="*/ 1 w 68"/>
                <a:gd name="T5" fmla="*/ 4 h 68"/>
                <a:gd name="T6" fmla="*/ 3 w 68"/>
                <a:gd name="T7" fmla="*/ 0 h 68"/>
                <a:gd name="T8" fmla="*/ 13 w 68"/>
                <a:gd name="T9" fmla="*/ 0 h 68"/>
                <a:gd name="T10" fmla="*/ 16 w 68"/>
                <a:gd name="T11" fmla="*/ 3 h 68"/>
                <a:gd name="T12" fmla="*/ 34 w 68"/>
                <a:gd name="T13" fmla="*/ 54 h 68"/>
                <a:gd name="T14" fmla="*/ 52 w 68"/>
                <a:gd name="T15" fmla="*/ 3 h 68"/>
                <a:gd name="T16" fmla="*/ 55 w 68"/>
                <a:gd name="T17" fmla="*/ 0 h 68"/>
                <a:gd name="T18" fmla="*/ 65 w 68"/>
                <a:gd name="T19" fmla="*/ 0 h 68"/>
                <a:gd name="T20" fmla="*/ 67 w 68"/>
                <a:gd name="T21" fmla="*/ 4 h 68"/>
                <a:gd name="T22" fmla="*/ 44 w 68"/>
                <a:gd name="T23" fmla="*/ 65 h 68"/>
                <a:gd name="T24" fmla="*/ 40 w 68"/>
                <a:gd name="T25" fmla="*/ 68 h 68"/>
                <a:gd name="T26" fmla="*/ 28 w 68"/>
                <a:gd name="T27"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8" h="68">
                  <a:moveTo>
                    <a:pt x="28" y="68"/>
                  </a:moveTo>
                  <a:cubicBezTo>
                    <a:pt x="26" y="68"/>
                    <a:pt x="25" y="67"/>
                    <a:pt x="24" y="65"/>
                  </a:cubicBezTo>
                  <a:cubicBezTo>
                    <a:pt x="1" y="4"/>
                    <a:pt x="1" y="4"/>
                    <a:pt x="1" y="4"/>
                  </a:cubicBezTo>
                  <a:cubicBezTo>
                    <a:pt x="0" y="2"/>
                    <a:pt x="1" y="0"/>
                    <a:pt x="3" y="0"/>
                  </a:cubicBezTo>
                  <a:cubicBezTo>
                    <a:pt x="13" y="0"/>
                    <a:pt x="13" y="0"/>
                    <a:pt x="13" y="0"/>
                  </a:cubicBezTo>
                  <a:cubicBezTo>
                    <a:pt x="15" y="0"/>
                    <a:pt x="16" y="1"/>
                    <a:pt x="16" y="3"/>
                  </a:cubicBezTo>
                  <a:cubicBezTo>
                    <a:pt x="34" y="54"/>
                    <a:pt x="34" y="54"/>
                    <a:pt x="34" y="54"/>
                  </a:cubicBezTo>
                  <a:cubicBezTo>
                    <a:pt x="52" y="3"/>
                    <a:pt x="52" y="3"/>
                    <a:pt x="52" y="3"/>
                  </a:cubicBezTo>
                  <a:cubicBezTo>
                    <a:pt x="53" y="1"/>
                    <a:pt x="53" y="0"/>
                    <a:pt x="55" y="0"/>
                  </a:cubicBezTo>
                  <a:cubicBezTo>
                    <a:pt x="65" y="0"/>
                    <a:pt x="65" y="0"/>
                    <a:pt x="65" y="0"/>
                  </a:cubicBezTo>
                  <a:cubicBezTo>
                    <a:pt x="67" y="0"/>
                    <a:pt x="68" y="2"/>
                    <a:pt x="67" y="4"/>
                  </a:cubicBezTo>
                  <a:cubicBezTo>
                    <a:pt x="44" y="65"/>
                    <a:pt x="44" y="65"/>
                    <a:pt x="44" y="65"/>
                  </a:cubicBezTo>
                  <a:cubicBezTo>
                    <a:pt x="43" y="67"/>
                    <a:pt x="42" y="68"/>
                    <a:pt x="40" y="68"/>
                  </a:cubicBezTo>
                  <a:lnTo>
                    <a:pt x="28" y="6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85">
              <a:extLst>
                <a:ext uri="{FF2B5EF4-FFF2-40B4-BE49-F238E27FC236}">
                  <a16:creationId xmlns:a16="http://schemas.microsoft.com/office/drawing/2014/main" id="{AC6DD5B0-F8DE-416E-BD47-FED998E8A0A5}"/>
                </a:ext>
              </a:extLst>
            </p:cNvPr>
            <p:cNvSpPr>
              <a:spLocks noEditPoints="1"/>
            </p:cNvSpPr>
            <p:nvPr userDrawn="1"/>
          </p:nvSpPr>
          <p:spPr bwMode="auto">
            <a:xfrm>
              <a:off x="1229" y="3126"/>
              <a:ext cx="34" cy="37"/>
            </a:xfrm>
            <a:custGeom>
              <a:avLst/>
              <a:gdLst>
                <a:gd name="T0" fmla="*/ 69 w 69"/>
                <a:gd name="T1" fmla="*/ 34 h 72"/>
                <a:gd name="T2" fmla="*/ 69 w 69"/>
                <a:gd name="T3" fmla="*/ 37 h 72"/>
                <a:gd name="T4" fmla="*/ 66 w 69"/>
                <a:gd name="T5" fmla="*/ 40 h 72"/>
                <a:gd name="T6" fmla="*/ 14 w 69"/>
                <a:gd name="T7" fmla="*/ 40 h 72"/>
                <a:gd name="T8" fmla="*/ 36 w 69"/>
                <a:gd name="T9" fmla="*/ 60 h 72"/>
                <a:gd name="T10" fmla="*/ 54 w 69"/>
                <a:gd name="T11" fmla="*/ 51 h 72"/>
                <a:gd name="T12" fmla="*/ 58 w 69"/>
                <a:gd name="T13" fmla="*/ 51 h 72"/>
                <a:gd name="T14" fmla="*/ 64 w 69"/>
                <a:gd name="T15" fmla="*/ 55 h 72"/>
                <a:gd name="T16" fmla="*/ 65 w 69"/>
                <a:gd name="T17" fmla="*/ 59 h 72"/>
                <a:gd name="T18" fmla="*/ 35 w 69"/>
                <a:gd name="T19" fmla="*/ 72 h 72"/>
                <a:gd name="T20" fmla="*/ 0 w 69"/>
                <a:gd name="T21" fmla="*/ 36 h 72"/>
                <a:gd name="T22" fmla="*/ 35 w 69"/>
                <a:gd name="T23" fmla="*/ 0 h 72"/>
                <a:gd name="T24" fmla="*/ 69 w 69"/>
                <a:gd name="T25" fmla="*/ 34 h 72"/>
                <a:gd name="T26" fmla="*/ 35 w 69"/>
                <a:gd name="T27" fmla="*/ 12 h 72"/>
                <a:gd name="T28" fmla="*/ 14 w 69"/>
                <a:gd name="T29" fmla="*/ 30 h 72"/>
                <a:gd name="T30" fmla="*/ 56 w 69"/>
                <a:gd name="T31" fmla="*/ 30 h 72"/>
                <a:gd name="T32" fmla="*/ 35 w 69"/>
                <a:gd name="T33" fmla="*/ 1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9" h="72">
                  <a:moveTo>
                    <a:pt x="69" y="34"/>
                  </a:moveTo>
                  <a:cubicBezTo>
                    <a:pt x="69" y="37"/>
                    <a:pt x="69" y="37"/>
                    <a:pt x="69" y="37"/>
                  </a:cubicBezTo>
                  <a:cubicBezTo>
                    <a:pt x="69" y="38"/>
                    <a:pt x="68" y="40"/>
                    <a:pt x="66" y="40"/>
                  </a:cubicBezTo>
                  <a:cubicBezTo>
                    <a:pt x="14" y="40"/>
                    <a:pt x="14" y="40"/>
                    <a:pt x="14" y="40"/>
                  </a:cubicBezTo>
                  <a:cubicBezTo>
                    <a:pt x="15" y="52"/>
                    <a:pt x="24" y="60"/>
                    <a:pt x="36" y="60"/>
                  </a:cubicBezTo>
                  <a:cubicBezTo>
                    <a:pt x="44" y="60"/>
                    <a:pt x="50" y="56"/>
                    <a:pt x="54" y="51"/>
                  </a:cubicBezTo>
                  <a:cubicBezTo>
                    <a:pt x="55" y="50"/>
                    <a:pt x="56" y="50"/>
                    <a:pt x="58" y="51"/>
                  </a:cubicBezTo>
                  <a:cubicBezTo>
                    <a:pt x="64" y="55"/>
                    <a:pt x="64" y="55"/>
                    <a:pt x="64" y="55"/>
                  </a:cubicBezTo>
                  <a:cubicBezTo>
                    <a:pt x="65" y="56"/>
                    <a:pt x="65" y="58"/>
                    <a:pt x="65" y="59"/>
                  </a:cubicBezTo>
                  <a:cubicBezTo>
                    <a:pt x="59" y="66"/>
                    <a:pt x="49" y="72"/>
                    <a:pt x="35" y="72"/>
                  </a:cubicBezTo>
                  <a:cubicBezTo>
                    <a:pt x="14" y="72"/>
                    <a:pt x="0" y="57"/>
                    <a:pt x="0" y="36"/>
                  </a:cubicBezTo>
                  <a:cubicBezTo>
                    <a:pt x="0" y="16"/>
                    <a:pt x="14" y="0"/>
                    <a:pt x="35" y="0"/>
                  </a:cubicBezTo>
                  <a:cubicBezTo>
                    <a:pt x="55" y="0"/>
                    <a:pt x="69" y="15"/>
                    <a:pt x="69" y="34"/>
                  </a:cubicBezTo>
                  <a:close/>
                  <a:moveTo>
                    <a:pt x="35" y="12"/>
                  </a:moveTo>
                  <a:cubicBezTo>
                    <a:pt x="24" y="12"/>
                    <a:pt x="16" y="19"/>
                    <a:pt x="14" y="30"/>
                  </a:cubicBezTo>
                  <a:cubicBezTo>
                    <a:pt x="56" y="30"/>
                    <a:pt x="56" y="30"/>
                    <a:pt x="56" y="30"/>
                  </a:cubicBezTo>
                  <a:cubicBezTo>
                    <a:pt x="54" y="19"/>
                    <a:pt x="45" y="12"/>
                    <a:pt x="35" y="12"/>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6">
              <a:extLst>
                <a:ext uri="{FF2B5EF4-FFF2-40B4-BE49-F238E27FC236}">
                  <a16:creationId xmlns:a16="http://schemas.microsoft.com/office/drawing/2014/main" id="{2C5C9DCE-BE4D-4741-8142-C24DCBC63FE3}"/>
                </a:ext>
              </a:extLst>
            </p:cNvPr>
            <p:cNvSpPr>
              <a:spLocks/>
            </p:cNvSpPr>
            <p:nvPr userDrawn="1"/>
          </p:nvSpPr>
          <p:spPr bwMode="auto">
            <a:xfrm>
              <a:off x="1269" y="3127"/>
              <a:ext cx="18" cy="35"/>
            </a:xfrm>
            <a:custGeom>
              <a:avLst/>
              <a:gdLst>
                <a:gd name="T0" fmla="*/ 33 w 36"/>
                <a:gd name="T1" fmla="*/ 0 h 68"/>
                <a:gd name="T2" fmla="*/ 36 w 36"/>
                <a:gd name="T3" fmla="*/ 3 h 68"/>
                <a:gd name="T4" fmla="*/ 36 w 36"/>
                <a:gd name="T5" fmla="*/ 11 h 68"/>
                <a:gd name="T6" fmla="*/ 33 w 36"/>
                <a:gd name="T7" fmla="*/ 14 h 68"/>
                <a:gd name="T8" fmla="*/ 30 w 36"/>
                <a:gd name="T9" fmla="*/ 14 h 68"/>
                <a:gd name="T10" fmla="*/ 14 w 36"/>
                <a:gd name="T11" fmla="*/ 34 h 68"/>
                <a:gd name="T12" fmla="*/ 14 w 36"/>
                <a:gd name="T13" fmla="*/ 66 h 68"/>
                <a:gd name="T14" fmla="*/ 11 w 36"/>
                <a:gd name="T15" fmla="*/ 68 h 68"/>
                <a:gd name="T16" fmla="*/ 2 w 36"/>
                <a:gd name="T17" fmla="*/ 68 h 68"/>
                <a:gd name="T18" fmla="*/ 0 w 36"/>
                <a:gd name="T19" fmla="*/ 65 h 68"/>
                <a:gd name="T20" fmla="*/ 0 w 36"/>
                <a:gd name="T21" fmla="*/ 3 h 68"/>
                <a:gd name="T22" fmla="*/ 2 w 36"/>
                <a:gd name="T23" fmla="*/ 0 h 68"/>
                <a:gd name="T24" fmla="*/ 10 w 36"/>
                <a:gd name="T25" fmla="*/ 0 h 68"/>
                <a:gd name="T26" fmla="*/ 13 w 36"/>
                <a:gd name="T27" fmla="*/ 3 h 68"/>
                <a:gd name="T28" fmla="*/ 13 w 36"/>
                <a:gd name="T29" fmla="*/ 11 h 68"/>
                <a:gd name="T30" fmla="*/ 31 w 36"/>
                <a:gd name="T31" fmla="*/ 0 h 68"/>
                <a:gd name="T32" fmla="*/ 33 w 36"/>
                <a:gd name="T33"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6" h="68">
                  <a:moveTo>
                    <a:pt x="33" y="0"/>
                  </a:moveTo>
                  <a:cubicBezTo>
                    <a:pt x="34" y="0"/>
                    <a:pt x="36" y="0"/>
                    <a:pt x="36" y="3"/>
                  </a:cubicBezTo>
                  <a:cubicBezTo>
                    <a:pt x="36" y="11"/>
                    <a:pt x="36" y="11"/>
                    <a:pt x="36" y="11"/>
                  </a:cubicBezTo>
                  <a:cubicBezTo>
                    <a:pt x="36" y="13"/>
                    <a:pt x="34" y="14"/>
                    <a:pt x="33" y="14"/>
                  </a:cubicBezTo>
                  <a:cubicBezTo>
                    <a:pt x="30" y="14"/>
                    <a:pt x="30" y="14"/>
                    <a:pt x="30" y="14"/>
                  </a:cubicBezTo>
                  <a:cubicBezTo>
                    <a:pt x="20" y="14"/>
                    <a:pt x="14" y="19"/>
                    <a:pt x="14" y="34"/>
                  </a:cubicBezTo>
                  <a:cubicBezTo>
                    <a:pt x="14" y="66"/>
                    <a:pt x="14" y="66"/>
                    <a:pt x="14" y="66"/>
                  </a:cubicBezTo>
                  <a:cubicBezTo>
                    <a:pt x="14" y="67"/>
                    <a:pt x="12" y="68"/>
                    <a:pt x="11" y="68"/>
                  </a:cubicBezTo>
                  <a:cubicBezTo>
                    <a:pt x="2" y="68"/>
                    <a:pt x="2" y="68"/>
                    <a:pt x="2" y="68"/>
                  </a:cubicBezTo>
                  <a:cubicBezTo>
                    <a:pt x="1" y="68"/>
                    <a:pt x="0" y="67"/>
                    <a:pt x="0" y="65"/>
                  </a:cubicBezTo>
                  <a:cubicBezTo>
                    <a:pt x="0" y="3"/>
                    <a:pt x="0" y="3"/>
                    <a:pt x="0" y="3"/>
                  </a:cubicBezTo>
                  <a:cubicBezTo>
                    <a:pt x="0" y="1"/>
                    <a:pt x="1" y="0"/>
                    <a:pt x="2" y="0"/>
                  </a:cubicBezTo>
                  <a:cubicBezTo>
                    <a:pt x="10" y="0"/>
                    <a:pt x="10" y="0"/>
                    <a:pt x="10" y="0"/>
                  </a:cubicBezTo>
                  <a:cubicBezTo>
                    <a:pt x="12" y="0"/>
                    <a:pt x="13" y="1"/>
                    <a:pt x="13" y="3"/>
                  </a:cubicBezTo>
                  <a:cubicBezTo>
                    <a:pt x="13" y="11"/>
                    <a:pt x="13" y="11"/>
                    <a:pt x="13" y="11"/>
                  </a:cubicBezTo>
                  <a:cubicBezTo>
                    <a:pt x="16" y="5"/>
                    <a:pt x="22" y="0"/>
                    <a:pt x="31" y="0"/>
                  </a:cubicBezTo>
                  <a:lnTo>
                    <a:pt x="3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87">
              <a:extLst>
                <a:ext uri="{FF2B5EF4-FFF2-40B4-BE49-F238E27FC236}">
                  <a16:creationId xmlns:a16="http://schemas.microsoft.com/office/drawing/2014/main" id="{0FFE17FF-2568-4E01-9DAE-48BB0248DC39}"/>
                </a:ext>
              </a:extLst>
            </p:cNvPr>
            <p:cNvSpPr>
              <a:spLocks/>
            </p:cNvSpPr>
            <p:nvPr userDrawn="1"/>
          </p:nvSpPr>
          <p:spPr bwMode="auto">
            <a:xfrm>
              <a:off x="1289" y="3126"/>
              <a:ext cx="29" cy="37"/>
            </a:xfrm>
            <a:custGeom>
              <a:avLst/>
              <a:gdLst>
                <a:gd name="T0" fmla="*/ 56 w 59"/>
                <a:gd name="T1" fmla="*/ 9 h 72"/>
                <a:gd name="T2" fmla="*/ 56 w 59"/>
                <a:gd name="T3" fmla="*/ 13 h 72"/>
                <a:gd name="T4" fmla="*/ 52 w 59"/>
                <a:gd name="T5" fmla="*/ 17 h 72"/>
                <a:gd name="T6" fmla="*/ 47 w 59"/>
                <a:gd name="T7" fmla="*/ 17 h 72"/>
                <a:gd name="T8" fmla="*/ 29 w 59"/>
                <a:gd name="T9" fmla="*/ 11 h 72"/>
                <a:gd name="T10" fmla="*/ 16 w 59"/>
                <a:gd name="T11" fmla="*/ 20 h 72"/>
                <a:gd name="T12" fmla="*/ 27 w 59"/>
                <a:gd name="T13" fmla="*/ 28 h 72"/>
                <a:gd name="T14" fmla="*/ 38 w 59"/>
                <a:gd name="T15" fmla="*/ 30 h 72"/>
                <a:gd name="T16" fmla="*/ 59 w 59"/>
                <a:gd name="T17" fmla="*/ 50 h 72"/>
                <a:gd name="T18" fmla="*/ 30 w 59"/>
                <a:gd name="T19" fmla="*/ 72 h 72"/>
                <a:gd name="T20" fmla="*/ 4 w 59"/>
                <a:gd name="T21" fmla="*/ 63 h 72"/>
                <a:gd name="T22" fmla="*/ 2 w 59"/>
                <a:gd name="T23" fmla="*/ 56 h 72"/>
                <a:gd name="T24" fmla="*/ 6 w 59"/>
                <a:gd name="T25" fmla="*/ 53 h 72"/>
                <a:gd name="T26" fmla="*/ 11 w 59"/>
                <a:gd name="T27" fmla="*/ 53 h 72"/>
                <a:gd name="T28" fmla="*/ 31 w 59"/>
                <a:gd name="T29" fmla="*/ 61 h 72"/>
                <a:gd name="T30" fmla="*/ 45 w 59"/>
                <a:gd name="T31" fmla="*/ 52 h 72"/>
                <a:gd name="T32" fmla="*/ 32 w 59"/>
                <a:gd name="T33" fmla="*/ 42 h 72"/>
                <a:gd name="T34" fmla="*/ 21 w 59"/>
                <a:gd name="T35" fmla="*/ 40 h 72"/>
                <a:gd name="T36" fmla="*/ 2 w 59"/>
                <a:gd name="T37" fmla="*/ 21 h 72"/>
                <a:gd name="T38" fmla="*/ 30 w 59"/>
                <a:gd name="T39" fmla="*/ 0 h 72"/>
                <a:gd name="T40" fmla="*/ 56 w 59"/>
                <a:gd name="T41" fmla="*/ 9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9" h="72">
                  <a:moveTo>
                    <a:pt x="56" y="9"/>
                  </a:moveTo>
                  <a:cubicBezTo>
                    <a:pt x="57" y="10"/>
                    <a:pt x="57" y="12"/>
                    <a:pt x="56" y="13"/>
                  </a:cubicBezTo>
                  <a:cubicBezTo>
                    <a:pt x="52" y="17"/>
                    <a:pt x="52" y="17"/>
                    <a:pt x="52" y="17"/>
                  </a:cubicBezTo>
                  <a:cubicBezTo>
                    <a:pt x="51" y="19"/>
                    <a:pt x="49" y="19"/>
                    <a:pt x="47" y="17"/>
                  </a:cubicBezTo>
                  <a:cubicBezTo>
                    <a:pt x="42" y="14"/>
                    <a:pt x="36" y="11"/>
                    <a:pt x="29" y="11"/>
                  </a:cubicBezTo>
                  <a:cubicBezTo>
                    <a:pt x="21" y="11"/>
                    <a:pt x="16" y="15"/>
                    <a:pt x="16" y="20"/>
                  </a:cubicBezTo>
                  <a:cubicBezTo>
                    <a:pt x="16" y="24"/>
                    <a:pt x="19" y="27"/>
                    <a:pt x="27" y="28"/>
                  </a:cubicBezTo>
                  <a:cubicBezTo>
                    <a:pt x="38" y="30"/>
                    <a:pt x="38" y="30"/>
                    <a:pt x="38" y="30"/>
                  </a:cubicBezTo>
                  <a:cubicBezTo>
                    <a:pt x="51" y="33"/>
                    <a:pt x="59" y="39"/>
                    <a:pt x="59" y="50"/>
                  </a:cubicBezTo>
                  <a:cubicBezTo>
                    <a:pt x="59" y="62"/>
                    <a:pt x="49" y="72"/>
                    <a:pt x="30" y="72"/>
                  </a:cubicBezTo>
                  <a:cubicBezTo>
                    <a:pt x="18" y="72"/>
                    <a:pt x="9" y="68"/>
                    <a:pt x="4" y="63"/>
                  </a:cubicBezTo>
                  <a:cubicBezTo>
                    <a:pt x="0" y="60"/>
                    <a:pt x="0" y="58"/>
                    <a:pt x="2" y="56"/>
                  </a:cubicBezTo>
                  <a:cubicBezTo>
                    <a:pt x="6" y="53"/>
                    <a:pt x="6" y="53"/>
                    <a:pt x="6" y="53"/>
                  </a:cubicBezTo>
                  <a:cubicBezTo>
                    <a:pt x="8" y="51"/>
                    <a:pt x="10" y="52"/>
                    <a:pt x="11" y="53"/>
                  </a:cubicBezTo>
                  <a:cubicBezTo>
                    <a:pt x="16" y="58"/>
                    <a:pt x="23" y="61"/>
                    <a:pt x="31" y="61"/>
                  </a:cubicBezTo>
                  <a:cubicBezTo>
                    <a:pt x="40" y="61"/>
                    <a:pt x="45" y="56"/>
                    <a:pt x="45" y="52"/>
                  </a:cubicBezTo>
                  <a:cubicBezTo>
                    <a:pt x="45" y="46"/>
                    <a:pt x="41" y="44"/>
                    <a:pt x="32" y="42"/>
                  </a:cubicBezTo>
                  <a:cubicBezTo>
                    <a:pt x="21" y="40"/>
                    <a:pt x="21" y="40"/>
                    <a:pt x="21" y="40"/>
                  </a:cubicBezTo>
                  <a:cubicBezTo>
                    <a:pt x="9" y="38"/>
                    <a:pt x="2" y="31"/>
                    <a:pt x="2" y="21"/>
                  </a:cubicBezTo>
                  <a:cubicBezTo>
                    <a:pt x="2" y="9"/>
                    <a:pt x="14" y="0"/>
                    <a:pt x="30" y="0"/>
                  </a:cubicBezTo>
                  <a:cubicBezTo>
                    <a:pt x="42" y="0"/>
                    <a:pt x="51" y="4"/>
                    <a:pt x="56" y="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88">
              <a:extLst>
                <a:ext uri="{FF2B5EF4-FFF2-40B4-BE49-F238E27FC236}">
                  <a16:creationId xmlns:a16="http://schemas.microsoft.com/office/drawing/2014/main" id="{2B09DD4F-AAFE-4EC2-BA90-1264EDD7D78B}"/>
                </a:ext>
              </a:extLst>
            </p:cNvPr>
            <p:cNvSpPr>
              <a:spLocks noEditPoints="1"/>
            </p:cNvSpPr>
            <p:nvPr userDrawn="1"/>
          </p:nvSpPr>
          <p:spPr bwMode="auto">
            <a:xfrm>
              <a:off x="1323" y="3111"/>
              <a:ext cx="10" cy="51"/>
            </a:xfrm>
            <a:custGeom>
              <a:avLst/>
              <a:gdLst>
                <a:gd name="T0" fmla="*/ 0 w 20"/>
                <a:gd name="T1" fmla="*/ 10 h 100"/>
                <a:gd name="T2" fmla="*/ 10 w 20"/>
                <a:gd name="T3" fmla="*/ 0 h 100"/>
                <a:gd name="T4" fmla="*/ 20 w 20"/>
                <a:gd name="T5" fmla="*/ 10 h 100"/>
                <a:gd name="T6" fmla="*/ 10 w 20"/>
                <a:gd name="T7" fmla="*/ 20 h 100"/>
                <a:gd name="T8" fmla="*/ 0 w 20"/>
                <a:gd name="T9" fmla="*/ 10 h 100"/>
                <a:gd name="T10" fmla="*/ 6 w 20"/>
                <a:gd name="T11" fmla="*/ 100 h 100"/>
                <a:gd name="T12" fmla="*/ 3 w 20"/>
                <a:gd name="T13" fmla="*/ 97 h 100"/>
                <a:gd name="T14" fmla="*/ 3 w 20"/>
                <a:gd name="T15" fmla="*/ 35 h 100"/>
                <a:gd name="T16" fmla="*/ 6 w 20"/>
                <a:gd name="T17" fmla="*/ 32 h 100"/>
                <a:gd name="T18" fmla="*/ 14 w 20"/>
                <a:gd name="T19" fmla="*/ 32 h 100"/>
                <a:gd name="T20" fmla="*/ 17 w 20"/>
                <a:gd name="T21" fmla="*/ 35 h 100"/>
                <a:gd name="T22" fmla="*/ 17 w 20"/>
                <a:gd name="T23" fmla="*/ 97 h 100"/>
                <a:gd name="T24" fmla="*/ 14 w 20"/>
                <a:gd name="T25" fmla="*/ 100 h 100"/>
                <a:gd name="T26" fmla="*/ 6 w 20"/>
                <a:gd name="T27"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 h="100">
                  <a:moveTo>
                    <a:pt x="0" y="10"/>
                  </a:moveTo>
                  <a:cubicBezTo>
                    <a:pt x="0" y="5"/>
                    <a:pt x="5" y="0"/>
                    <a:pt x="10" y="0"/>
                  </a:cubicBezTo>
                  <a:cubicBezTo>
                    <a:pt x="15" y="0"/>
                    <a:pt x="20" y="5"/>
                    <a:pt x="20" y="10"/>
                  </a:cubicBezTo>
                  <a:cubicBezTo>
                    <a:pt x="20" y="15"/>
                    <a:pt x="15" y="20"/>
                    <a:pt x="10" y="20"/>
                  </a:cubicBezTo>
                  <a:cubicBezTo>
                    <a:pt x="5" y="20"/>
                    <a:pt x="0" y="15"/>
                    <a:pt x="0" y="10"/>
                  </a:cubicBezTo>
                  <a:close/>
                  <a:moveTo>
                    <a:pt x="6" y="100"/>
                  </a:moveTo>
                  <a:cubicBezTo>
                    <a:pt x="4" y="100"/>
                    <a:pt x="3" y="99"/>
                    <a:pt x="3" y="97"/>
                  </a:cubicBezTo>
                  <a:cubicBezTo>
                    <a:pt x="3" y="35"/>
                    <a:pt x="3" y="35"/>
                    <a:pt x="3" y="35"/>
                  </a:cubicBezTo>
                  <a:cubicBezTo>
                    <a:pt x="3" y="33"/>
                    <a:pt x="4" y="32"/>
                    <a:pt x="6" y="32"/>
                  </a:cubicBezTo>
                  <a:cubicBezTo>
                    <a:pt x="14" y="32"/>
                    <a:pt x="14" y="32"/>
                    <a:pt x="14" y="32"/>
                  </a:cubicBezTo>
                  <a:cubicBezTo>
                    <a:pt x="16" y="32"/>
                    <a:pt x="17" y="33"/>
                    <a:pt x="17" y="35"/>
                  </a:cubicBezTo>
                  <a:cubicBezTo>
                    <a:pt x="17" y="97"/>
                    <a:pt x="17" y="97"/>
                    <a:pt x="17" y="97"/>
                  </a:cubicBezTo>
                  <a:cubicBezTo>
                    <a:pt x="17" y="99"/>
                    <a:pt x="16" y="100"/>
                    <a:pt x="14" y="100"/>
                  </a:cubicBezTo>
                  <a:lnTo>
                    <a:pt x="6" y="10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89">
              <a:extLst>
                <a:ext uri="{FF2B5EF4-FFF2-40B4-BE49-F238E27FC236}">
                  <a16:creationId xmlns:a16="http://schemas.microsoft.com/office/drawing/2014/main" id="{8ABBEC2A-12E6-4E45-AF64-655EF2C5820F}"/>
                </a:ext>
              </a:extLst>
            </p:cNvPr>
            <p:cNvSpPr>
              <a:spLocks/>
            </p:cNvSpPr>
            <p:nvPr userDrawn="1"/>
          </p:nvSpPr>
          <p:spPr bwMode="auto">
            <a:xfrm>
              <a:off x="1336" y="3115"/>
              <a:ext cx="26" cy="47"/>
            </a:xfrm>
            <a:custGeom>
              <a:avLst/>
              <a:gdLst>
                <a:gd name="T0" fmla="*/ 12 w 52"/>
                <a:gd name="T1" fmla="*/ 35 h 92"/>
                <a:gd name="T2" fmla="*/ 2 w 52"/>
                <a:gd name="T3" fmla="*/ 35 h 92"/>
                <a:gd name="T4" fmla="*/ 0 w 52"/>
                <a:gd name="T5" fmla="*/ 32 h 92"/>
                <a:gd name="T6" fmla="*/ 0 w 52"/>
                <a:gd name="T7" fmla="*/ 26 h 92"/>
                <a:gd name="T8" fmla="*/ 2 w 52"/>
                <a:gd name="T9" fmla="*/ 23 h 92"/>
                <a:gd name="T10" fmla="*/ 12 w 52"/>
                <a:gd name="T11" fmla="*/ 23 h 92"/>
                <a:gd name="T12" fmla="*/ 12 w 52"/>
                <a:gd name="T13" fmla="*/ 3 h 92"/>
                <a:gd name="T14" fmla="*/ 15 w 52"/>
                <a:gd name="T15" fmla="*/ 0 h 92"/>
                <a:gd name="T16" fmla="*/ 23 w 52"/>
                <a:gd name="T17" fmla="*/ 0 h 92"/>
                <a:gd name="T18" fmla="*/ 26 w 52"/>
                <a:gd name="T19" fmla="*/ 3 h 92"/>
                <a:gd name="T20" fmla="*/ 26 w 52"/>
                <a:gd name="T21" fmla="*/ 23 h 92"/>
                <a:gd name="T22" fmla="*/ 47 w 52"/>
                <a:gd name="T23" fmla="*/ 23 h 92"/>
                <a:gd name="T24" fmla="*/ 49 w 52"/>
                <a:gd name="T25" fmla="*/ 26 h 92"/>
                <a:gd name="T26" fmla="*/ 49 w 52"/>
                <a:gd name="T27" fmla="*/ 32 h 92"/>
                <a:gd name="T28" fmla="*/ 47 w 52"/>
                <a:gd name="T29" fmla="*/ 35 h 92"/>
                <a:gd name="T30" fmla="*/ 26 w 52"/>
                <a:gd name="T31" fmla="*/ 35 h 92"/>
                <a:gd name="T32" fmla="*/ 26 w 52"/>
                <a:gd name="T33" fmla="*/ 69 h 92"/>
                <a:gd name="T34" fmla="*/ 35 w 52"/>
                <a:gd name="T35" fmla="*/ 80 h 92"/>
                <a:gd name="T36" fmla="*/ 43 w 52"/>
                <a:gd name="T37" fmla="*/ 77 h 92"/>
                <a:gd name="T38" fmla="*/ 48 w 52"/>
                <a:gd name="T39" fmla="*/ 78 h 92"/>
                <a:gd name="T40" fmla="*/ 51 w 52"/>
                <a:gd name="T41" fmla="*/ 83 h 92"/>
                <a:gd name="T42" fmla="*/ 50 w 52"/>
                <a:gd name="T43" fmla="*/ 87 h 92"/>
                <a:gd name="T44" fmla="*/ 33 w 52"/>
                <a:gd name="T45" fmla="*/ 92 h 92"/>
                <a:gd name="T46" fmla="*/ 12 w 52"/>
                <a:gd name="T47" fmla="*/ 72 h 92"/>
                <a:gd name="T48" fmla="*/ 12 w 52"/>
                <a:gd name="T49" fmla="*/ 35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2" h="92">
                  <a:moveTo>
                    <a:pt x="12" y="35"/>
                  </a:moveTo>
                  <a:cubicBezTo>
                    <a:pt x="2" y="35"/>
                    <a:pt x="2" y="35"/>
                    <a:pt x="2" y="35"/>
                  </a:cubicBezTo>
                  <a:cubicBezTo>
                    <a:pt x="1" y="35"/>
                    <a:pt x="0" y="33"/>
                    <a:pt x="0" y="32"/>
                  </a:cubicBezTo>
                  <a:cubicBezTo>
                    <a:pt x="0" y="26"/>
                    <a:pt x="0" y="26"/>
                    <a:pt x="0" y="26"/>
                  </a:cubicBezTo>
                  <a:cubicBezTo>
                    <a:pt x="0" y="24"/>
                    <a:pt x="1" y="23"/>
                    <a:pt x="2" y="23"/>
                  </a:cubicBezTo>
                  <a:cubicBezTo>
                    <a:pt x="12" y="23"/>
                    <a:pt x="12" y="23"/>
                    <a:pt x="12" y="23"/>
                  </a:cubicBezTo>
                  <a:cubicBezTo>
                    <a:pt x="12" y="3"/>
                    <a:pt x="12" y="3"/>
                    <a:pt x="12" y="3"/>
                  </a:cubicBezTo>
                  <a:cubicBezTo>
                    <a:pt x="12" y="1"/>
                    <a:pt x="13" y="0"/>
                    <a:pt x="15" y="0"/>
                  </a:cubicBezTo>
                  <a:cubicBezTo>
                    <a:pt x="23" y="0"/>
                    <a:pt x="23" y="0"/>
                    <a:pt x="23" y="0"/>
                  </a:cubicBezTo>
                  <a:cubicBezTo>
                    <a:pt x="25" y="0"/>
                    <a:pt x="26" y="1"/>
                    <a:pt x="26" y="3"/>
                  </a:cubicBezTo>
                  <a:cubicBezTo>
                    <a:pt x="26" y="23"/>
                    <a:pt x="26" y="23"/>
                    <a:pt x="26" y="23"/>
                  </a:cubicBezTo>
                  <a:cubicBezTo>
                    <a:pt x="47" y="23"/>
                    <a:pt x="47" y="23"/>
                    <a:pt x="47" y="23"/>
                  </a:cubicBezTo>
                  <a:cubicBezTo>
                    <a:pt x="48" y="23"/>
                    <a:pt x="49" y="24"/>
                    <a:pt x="49" y="26"/>
                  </a:cubicBezTo>
                  <a:cubicBezTo>
                    <a:pt x="49" y="32"/>
                    <a:pt x="49" y="32"/>
                    <a:pt x="49" y="32"/>
                  </a:cubicBezTo>
                  <a:cubicBezTo>
                    <a:pt x="49" y="33"/>
                    <a:pt x="48" y="35"/>
                    <a:pt x="47" y="35"/>
                  </a:cubicBezTo>
                  <a:cubicBezTo>
                    <a:pt x="26" y="35"/>
                    <a:pt x="26" y="35"/>
                    <a:pt x="26" y="35"/>
                  </a:cubicBezTo>
                  <a:cubicBezTo>
                    <a:pt x="26" y="69"/>
                    <a:pt x="26" y="69"/>
                    <a:pt x="26" y="69"/>
                  </a:cubicBezTo>
                  <a:cubicBezTo>
                    <a:pt x="26" y="76"/>
                    <a:pt x="31" y="80"/>
                    <a:pt x="35" y="80"/>
                  </a:cubicBezTo>
                  <a:cubicBezTo>
                    <a:pt x="38" y="80"/>
                    <a:pt x="40" y="79"/>
                    <a:pt x="43" y="77"/>
                  </a:cubicBezTo>
                  <a:cubicBezTo>
                    <a:pt x="45" y="76"/>
                    <a:pt x="46" y="76"/>
                    <a:pt x="48" y="78"/>
                  </a:cubicBezTo>
                  <a:cubicBezTo>
                    <a:pt x="51" y="83"/>
                    <a:pt x="51" y="83"/>
                    <a:pt x="51" y="83"/>
                  </a:cubicBezTo>
                  <a:cubicBezTo>
                    <a:pt x="52" y="84"/>
                    <a:pt x="51" y="86"/>
                    <a:pt x="50" y="87"/>
                  </a:cubicBezTo>
                  <a:cubicBezTo>
                    <a:pt x="46" y="90"/>
                    <a:pt x="40" y="92"/>
                    <a:pt x="33" y="92"/>
                  </a:cubicBezTo>
                  <a:cubicBezTo>
                    <a:pt x="23" y="92"/>
                    <a:pt x="12" y="86"/>
                    <a:pt x="12" y="72"/>
                  </a:cubicBezTo>
                  <a:lnTo>
                    <a:pt x="12" y="3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90">
              <a:extLst>
                <a:ext uri="{FF2B5EF4-FFF2-40B4-BE49-F238E27FC236}">
                  <a16:creationId xmlns:a16="http://schemas.microsoft.com/office/drawing/2014/main" id="{E5D2A627-3915-4E41-B293-A87473BF4E0A}"/>
                </a:ext>
              </a:extLst>
            </p:cNvPr>
            <p:cNvSpPr>
              <a:spLocks/>
            </p:cNvSpPr>
            <p:nvPr userDrawn="1"/>
          </p:nvSpPr>
          <p:spPr bwMode="auto">
            <a:xfrm>
              <a:off x="1362" y="3127"/>
              <a:ext cx="35" cy="51"/>
            </a:xfrm>
            <a:custGeom>
              <a:avLst/>
              <a:gdLst>
                <a:gd name="T0" fmla="*/ 1 w 70"/>
                <a:gd name="T1" fmla="*/ 94 h 100"/>
                <a:gd name="T2" fmla="*/ 1 w 70"/>
                <a:gd name="T3" fmla="*/ 89 h 100"/>
                <a:gd name="T4" fmla="*/ 5 w 70"/>
                <a:gd name="T5" fmla="*/ 85 h 100"/>
                <a:gd name="T6" fmla="*/ 9 w 70"/>
                <a:gd name="T7" fmla="*/ 85 h 100"/>
                <a:gd name="T8" fmla="*/ 18 w 70"/>
                <a:gd name="T9" fmla="*/ 88 h 100"/>
                <a:gd name="T10" fmla="*/ 29 w 70"/>
                <a:gd name="T11" fmla="*/ 80 h 100"/>
                <a:gd name="T12" fmla="*/ 33 w 70"/>
                <a:gd name="T13" fmla="*/ 68 h 100"/>
                <a:gd name="T14" fmla="*/ 29 w 70"/>
                <a:gd name="T15" fmla="*/ 68 h 100"/>
                <a:gd name="T16" fmla="*/ 26 w 70"/>
                <a:gd name="T17" fmla="*/ 66 h 100"/>
                <a:gd name="T18" fmla="*/ 4 w 70"/>
                <a:gd name="T19" fmla="*/ 4 h 100"/>
                <a:gd name="T20" fmla="*/ 6 w 70"/>
                <a:gd name="T21" fmla="*/ 0 h 100"/>
                <a:gd name="T22" fmla="*/ 16 w 70"/>
                <a:gd name="T23" fmla="*/ 0 h 100"/>
                <a:gd name="T24" fmla="*/ 19 w 70"/>
                <a:gd name="T25" fmla="*/ 3 h 100"/>
                <a:gd name="T26" fmla="*/ 37 w 70"/>
                <a:gd name="T27" fmla="*/ 56 h 100"/>
                <a:gd name="T28" fmla="*/ 54 w 70"/>
                <a:gd name="T29" fmla="*/ 3 h 100"/>
                <a:gd name="T30" fmla="*/ 58 w 70"/>
                <a:gd name="T31" fmla="*/ 0 h 100"/>
                <a:gd name="T32" fmla="*/ 67 w 70"/>
                <a:gd name="T33" fmla="*/ 0 h 100"/>
                <a:gd name="T34" fmla="*/ 70 w 70"/>
                <a:gd name="T35" fmla="*/ 4 h 100"/>
                <a:gd name="T36" fmla="*/ 42 w 70"/>
                <a:gd name="T37" fmla="*/ 83 h 100"/>
                <a:gd name="T38" fmla="*/ 19 w 70"/>
                <a:gd name="T39" fmla="*/ 100 h 100"/>
                <a:gd name="T40" fmla="*/ 1 w 70"/>
                <a:gd name="T41" fmla="*/ 94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0" h="100">
                  <a:moveTo>
                    <a:pt x="1" y="94"/>
                  </a:moveTo>
                  <a:cubicBezTo>
                    <a:pt x="0" y="93"/>
                    <a:pt x="0" y="91"/>
                    <a:pt x="1" y="89"/>
                  </a:cubicBezTo>
                  <a:cubicBezTo>
                    <a:pt x="5" y="85"/>
                    <a:pt x="5" y="85"/>
                    <a:pt x="5" y="85"/>
                  </a:cubicBezTo>
                  <a:cubicBezTo>
                    <a:pt x="6" y="83"/>
                    <a:pt x="8" y="84"/>
                    <a:pt x="9" y="85"/>
                  </a:cubicBezTo>
                  <a:cubicBezTo>
                    <a:pt x="12" y="87"/>
                    <a:pt x="15" y="88"/>
                    <a:pt x="18" y="88"/>
                  </a:cubicBezTo>
                  <a:cubicBezTo>
                    <a:pt x="24" y="88"/>
                    <a:pt x="27" y="84"/>
                    <a:pt x="29" y="80"/>
                  </a:cubicBezTo>
                  <a:cubicBezTo>
                    <a:pt x="33" y="68"/>
                    <a:pt x="33" y="68"/>
                    <a:pt x="33" y="68"/>
                  </a:cubicBezTo>
                  <a:cubicBezTo>
                    <a:pt x="29" y="68"/>
                    <a:pt x="29" y="68"/>
                    <a:pt x="29" y="68"/>
                  </a:cubicBezTo>
                  <a:cubicBezTo>
                    <a:pt x="27" y="68"/>
                    <a:pt x="26" y="67"/>
                    <a:pt x="26" y="66"/>
                  </a:cubicBezTo>
                  <a:cubicBezTo>
                    <a:pt x="4" y="4"/>
                    <a:pt x="4" y="4"/>
                    <a:pt x="4" y="4"/>
                  </a:cubicBezTo>
                  <a:cubicBezTo>
                    <a:pt x="3" y="2"/>
                    <a:pt x="4" y="0"/>
                    <a:pt x="6" y="0"/>
                  </a:cubicBezTo>
                  <a:cubicBezTo>
                    <a:pt x="16" y="0"/>
                    <a:pt x="16" y="0"/>
                    <a:pt x="16" y="0"/>
                  </a:cubicBezTo>
                  <a:cubicBezTo>
                    <a:pt x="18" y="0"/>
                    <a:pt x="19" y="1"/>
                    <a:pt x="19" y="3"/>
                  </a:cubicBezTo>
                  <a:cubicBezTo>
                    <a:pt x="37" y="56"/>
                    <a:pt x="37" y="56"/>
                    <a:pt x="37" y="56"/>
                  </a:cubicBezTo>
                  <a:cubicBezTo>
                    <a:pt x="54" y="3"/>
                    <a:pt x="54" y="3"/>
                    <a:pt x="54" y="3"/>
                  </a:cubicBezTo>
                  <a:cubicBezTo>
                    <a:pt x="55" y="1"/>
                    <a:pt x="56" y="0"/>
                    <a:pt x="58" y="0"/>
                  </a:cubicBezTo>
                  <a:cubicBezTo>
                    <a:pt x="67" y="0"/>
                    <a:pt x="67" y="0"/>
                    <a:pt x="67" y="0"/>
                  </a:cubicBezTo>
                  <a:cubicBezTo>
                    <a:pt x="69" y="0"/>
                    <a:pt x="70" y="2"/>
                    <a:pt x="70" y="4"/>
                  </a:cubicBezTo>
                  <a:cubicBezTo>
                    <a:pt x="42" y="83"/>
                    <a:pt x="42" y="83"/>
                    <a:pt x="42" y="83"/>
                  </a:cubicBezTo>
                  <a:cubicBezTo>
                    <a:pt x="39" y="93"/>
                    <a:pt x="31" y="100"/>
                    <a:pt x="19" y="100"/>
                  </a:cubicBezTo>
                  <a:cubicBezTo>
                    <a:pt x="12" y="100"/>
                    <a:pt x="5" y="98"/>
                    <a:pt x="1" y="9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91">
              <a:extLst>
                <a:ext uri="{FF2B5EF4-FFF2-40B4-BE49-F238E27FC236}">
                  <a16:creationId xmlns:a16="http://schemas.microsoft.com/office/drawing/2014/main" id="{F6AC237D-B932-45AD-9B11-99B5D8DCA103}"/>
                </a:ext>
              </a:extLst>
            </p:cNvPr>
            <p:cNvSpPr>
              <a:spLocks noEditPoints="1"/>
            </p:cNvSpPr>
            <p:nvPr userDrawn="1"/>
          </p:nvSpPr>
          <p:spPr bwMode="auto">
            <a:xfrm>
              <a:off x="1413" y="3110"/>
              <a:ext cx="47" cy="52"/>
            </a:xfrm>
            <a:custGeom>
              <a:avLst/>
              <a:gdLst>
                <a:gd name="T0" fmla="*/ 13 w 93"/>
                <a:gd name="T1" fmla="*/ 101 h 101"/>
                <a:gd name="T2" fmla="*/ 3 w 93"/>
                <a:gd name="T3" fmla="*/ 101 h 101"/>
                <a:gd name="T4" fmla="*/ 1 w 93"/>
                <a:gd name="T5" fmla="*/ 98 h 101"/>
                <a:gd name="T6" fmla="*/ 36 w 93"/>
                <a:gd name="T7" fmla="*/ 3 h 101"/>
                <a:gd name="T8" fmla="*/ 40 w 93"/>
                <a:gd name="T9" fmla="*/ 0 h 101"/>
                <a:gd name="T10" fmla="*/ 53 w 93"/>
                <a:gd name="T11" fmla="*/ 0 h 101"/>
                <a:gd name="T12" fmla="*/ 57 w 93"/>
                <a:gd name="T13" fmla="*/ 3 h 101"/>
                <a:gd name="T14" fmla="*/ 92 w 93"/>
                <a:gd name="T15" fmla="*/ 97 h 101"/>
                <a:gd name="T16" fmla="*/ 90 w 93"/>
                <a:gd name="T17" fmla="*/ 101 h 101"/>
                <a:gd name="T18" fmla="*/ 80 w 93"/>
                <a:gd name="T19" fmla="*/ 101 h 101"/>
                <a:gd name="T20" fmla="*/ 77 w 93"/>
                <a:gd name="T21" fmla="*/ 99 h 101"/>
                <a:gd name="T22" fmla="*/ 68 w 93"/>
                <a:gd name="T23" fmla="*/ 74 h 101"/>
                <a:gd name="T24" fmla="*/ 24 w 93"/>
                <a:gd name="T25" fmla="*/ 74 h 101"/>
                <a:gd name="T26" fmla="*/ 16 w 93"/>
                <a:gd name="T27" fmla="*/ 99 h 101"/>
                <a:gd name="T28" fmla="*/ 13 w 93"/>
                <a:gd name="T29" fmla="*/ 101 h 101"/>
                <a:gd name="T30" fmla="*/ 46 w 93"/>
                <a:gd name="T31" fmla="*/ 15 h 101"/>
                <a:gd name="T32" fmla="*/ 46 w 93"/>
                <a:gd name="T33" fmla="*/ 15 h 101"/>
                <a:gd name="T34" fmla="*/ 29 w 93"/>
                <a:gd name="T35" fmla="*/ 62 h 101"/>
                <a:gd name="T36" fmla="*/ 64 w 93"/>
                <a:gd name="T37" fmla="*/ 62 h 101"/>
                <a:gd name="T38" fmla="*/ 46 w 93"/>
                <a:gd name="T39" fmla="*/ 15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3" h="101">
                  <a:moveTo>
                    <a:pt x="13" y="101"/>
                  </a:moveTo>
                  <a:cubicBezTo>
                    <a:pt x="3" y="101"/>
                    <a:pt x="3" y="101"/>
                    <a:pt x="3" y="101"/>
                  </a:cubicBezTo>
                  <a:cubicBezTo>
                    <a:pt x="1" y="101"/>
                    <a:pt x="0" y="100"/>
                    <a:pt x="1" y="98"/>
                  </a:cubicBezTo>
                  <a:cubicBezTo>
                    <a:pt x="36" y="3"/>
                    <a:pt x="36" y="3"/>
                    <a:pt x="36" y="3"/>
                  </a:cubicBezTo>
                  <a:cubicBezTo>
                    <a:pt x="37" y="1"/>
                    <a:pt x="39" y="0"/>
                    <a:pt x="40" y="0"/>
                  </a:cubicBezTo>
                  <a:cubicBezTo>
                    <a:pt x="53" y="0"/>
                    <a:pt x="53" y="0"/>
                    <a:pt x="53" y="0"/>
                  </a:cubicBezTo>
                  <a:cubicBezTo>
                    <a:pt x="55" y="0"/>
                    <a:pt x="56" y="1"/>
                    <a:pt x="57" y="3"/>
                  </a:cubicBezTo>
                  <a:cubicBezTo>
                    <a:pt x="92" y="97"/>
                    <a:pt x="92" y="97"/>
                    <a:pt x="92" y="97"/>
                  </a:cubicBezTo>
                  <a:cubicBezTo>
                    <a:pt x="93" y="100"/>
                    <a:pt x="92" y="101"/>
                    <a:pt x="90" y="101"/>
                  </a:cubicBezTo>
                  <a:cubicBezTo>
                    <a:pt x="80" y="101"/>
                    <a:pt x="80" y="101"/>
                    <a:pt x="80" y="101"/>
                  </a:cubicBezTo>
                  <a:cubicBezTo>
                    <a:pt x="78" y="101"/>
                    <a:pt x="77" y="100"/>
                    <a:pt x="77" y="99"/>
                  </a:cubicBezTo>
                  <a:cubicBezTo>
                    <a:pt x="68" y="74"/>
                    <a:pt x="68" y="74"/>
                    <a:pt x="68" y="74"/>
                  </a:cubicBezTo>
                  <a:cubicBezTo>
                    <a:pt x="24" y="74"/>
                    <a:pt x="24" y="74"/>
                    <a:pt x="24" y="74"/>
                  </a:cubicBezTo>
                  <a:cubicBezTo>
                    <a:pt x="16" y="99"/>
                    <a:pt x="16" y="99"/>
                    <a:pt x="16" y="99"/>
                  </a:cubicBezTo>
                  <a:cubicBezTo>
                    <a:pt x="15" y="100"/>
                    <a:pt x="14" y="101"/>
                    <a:pt x="13" y="101"/>
                  </a:cubicBezTo>
                  <a:close/>
                  <a:moveTo>
                    <a:pt x="46" y="15"/>
                  </a:moveTo>
                  <a:cubicBezTo>
                    <a:pt x="46" y="15"/>
                    <a:pt x="46" y="15"/>
                    <a:pt x="46" y="15"/>
                  </a:cubicBezTo>
                  <a:cubicBezTo>
                    <a:pt x="29" y="62"/>
                    <a:pt x="29" y="62"/>
                    <a:pt x="29" y="62"/>
                  </a:cubicBezTo>
                  <a:cubicBezTo>
                    <a:pt x="64" y="62"/>
                    <a:pt x="64" y="62"/>
                    <a:pt x="64" y="62"/>
                  </a:cubicBezTo>
                  <a:lnTo>
                    <a:pt x="46"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92">
              <a:extLst>
                <a:ext uri="{FF2B5EF4-FFF2-40B4-BE49-F238E27FC236}">
                  <a16:creationId xmlns:a16="http://schemas.microsoft.com/office/drawing/2014/main" id="{C874B85F-B048-4795-8E9D-31BEEC72B8D1}"/>
                </a:ext>
              </a:extLst>
            </p:cNvPr>
            <p:cNvSpPr>
              <a:spLocks/>
            </p:cNvSpPr>
            <p:nvPr userDrawn="1"/>
          </p:nvSpPr>
          <p:spPr bwMode="auto">
            <a:xfrm>
              <a:off x="1460" y="3108"/>
              <a:ext cx="48" cy="54"/>
            </a:xfrm>
            <a:custGeom>
              <a:avLst/>
              <a:gdLst>
                <a:gd name="T0" fmla="*/ 69 w 95"/>
                <a:gd name="T1" fmla="*/ 0 h 104"/>
                <a:gd name="T2" fmla="*/ 86 w 95"/>
                <a:gd name="T3" fmla="*/ 6 h 104"/>
                <a:gd name="T4" fmla="*/ 86 w 95"/>
                <a:gd name="T5" fmla="*/ 10 h 104"/>
                <a:gd name="T6" fmla="*/ 82 w 95"/>
                <a:gd name="T7" fmla="*/ 15 h 104"/>
                <a:gd name="T8" fmla="*/ 78 w 95"/>
                <a:gd name="T9" fmla="*/ 15 h 104"/>
                <a:gd name="T10" fmla="*/ 70 w 95"/>
                <a:gd name="T11" fmla="*/ 13 h 104"/>
                <a:gd name="T12" fmla="*/ 61 w 95"/>
                <a:gd name="T13" fmla="*/ 24 h 104"/>
                <a:gd name="T14" fmla="*/ 61 w 95"/>
                <a:gd name="T15" fmla="*/ 36 h 104"/>
                <a:gd name="T16" fmla="*/ 92 w 95"/>
                <a:gd name="T17" fmla="*/ 36 h 104"/>
                <a:gd name="T18" fmla="*/ 95 w 95"/>
                <a:gd name="T19" fmla="*/ 39 h 104"/>
                <a:gd name="T20" fmla="*/ 95 w 95"/>
                <a:gd name="T21" fmla="*/ 101 h 104"/>
                <a:gd name="T22" fmla="*/ 92 w 95"/>
                <a:gd name="T23" fmla="*/ 104 h 104"/>
                <a:gd name="T24" fmla="*/ 84 w 95"/>
                <a:gd name="T25" fmla="*/ 104 h 104"/>
                <a:gd name="T26" fmla="*/ 81 w 95"/>
                <a:gd name="T27" fmla="*/ 101 h 104"/>
                <a:gd name="T28" fmla="*/ 81 w 95"/>
                <a:gd name="T29" fmla="*/ 48 h 104"/>
                <a:gd name="T30" fmla="*/ 61 w 95"/>
                <a:gd name="T31" fmla="*/ 48 h 104"/>
                <a:gd name="T32" fmla="*/ 61 w 95"/>
                <a:gd name="T33" fmla="*/ 101 h 104"/>
                <a:gd name="T34" fmla="*/ 58 w 95"/>
                <a:gd name="T35" fmla="*/ 104 h 104"/>
                <a:gd name="T36" fmla="*/ 50 w 95"/>
                <a:gd name="T37" fmla="*/ 104 h 104"/>
                <a:gd name="T38" fmla="*/ 47 w 95"/>
                <a:gd name="T39" fmla="*/ 101 h 104"/>
                <a:gd name="T40" fmla="*/ 47 w 95"/>
                <a:gd name="T41" fmla="*/ 48 h 104"/>
                <a:gd name="T42" fmla="*/ 27 w 95"/>
                <a:gd name="T43" fmla="*/ 48 h 104"/>
                <a:gd name="T44" fmla="*/ 27 w 95"/>
                <a:gd name="T45" fmla="*/ 101 h 104"/>
                <a:gd name="T46" fmla="*/ 24 w 95"/>
                <a:gd name="T47" fmla="*/ 104 h 104"/>
                <a:gd name="T48" fmla="*/ 15 w 95"/>
                <a:gd name="T49" fmla="*/ 104 h 104"/>
                <a:gd name="T50" fmla="*/ 13 w 95"/>
                <a:gd name="T51" fmla="*/ 101 h 104"/>
                <a:gd name="T52" fmla="*/ 13 w 95"/>
                <a:gd name="T53" fmla="*/ 48 h 104"/>
                <a:gd name="T54" fmla="*/ 3 w 95"/>
                <a:gd name="T55" fmla="*/ 48 h 104"/>
                <a:gd name="T56" fmla="*/ 0 w 95"/>
                <a:gd name="T57" fmla="*/ 45 h 104"/>
                <a:gd name="T58" fmla="*/ 0 w 95"/>
                <a:gd name="T59" fmla="*/ 39 h 104"/>
                <a:gd name="T60" fmla="*/ 3 w 95"/>
                <a:gd name="T61" fmla="*/ 36 h 104"/>
                <a:gd name="T62" fmla="*/ 13 w 95"/>
                <a:gd name="T63" fmla="*/ 36 h 104"/>
                <a:gd name="T64" fmla="*/ 13 w 95"/>
                <a:gd name="T65" fmla="*/ 23 h 104"/>
                <a:gd name="T66" fmla="*/ 31 w 95"/>
                <a:gd name="T67" fmla="*/ 3 h 104"/>
                <a:gd name="T68" fmla="*/ 35 w 95"/>
                <a:gd name="T69" fmla="*/ 3 h 104"/>
                <a:gd name="T70" fmla="*/ 39 w 95"/>
                <a:gd name="T71" fmla="*/ 7 h 104"/>
                <a:gd name="T72" fmla="*/ 39 w 95"/>
                <a:gd name="T73" fmla="*/ 13 h 104"/>
                <a:gd name="T74" fmla="*/ 36 w 95"/>
                <a:gd name="T75" fmla="*/ 16 h 104"/>
                <a:gd name="T76" fmla="*/ 35 w 95"/>
                <a:gd name="T77" fmla="*/ 16 h 104"/>
                <a:gd name="T78" fmla="*/ 27 w 95"/>
                <a:gd name="T79" fmla="*/ 24 h 104"/>
                <a:gd name="T80" fmla="*/ 27 w 95"/>
                <a:gd name="T81" fmla="*/ 36 h 104"/>
                <a:gd name="T82" fmla="*/ 47 w 95"/>
                <a:gd name="T83" fmla="*/ 36 h 104"/>
                <a:gd name="T84" fmla="*/ 47 w 95"/>
                <a:gd name="T85" fmla="*/ 23 h 104"/>
                <a:gd name="T86" fmla="*/ 69 w 95"/>
                <a:gd name="T87" fmla="*/ 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95" h="104">
                  <a:moveTo>
                    <a:pt x="69" y="0"/>
                  </a:moveTo>
                  <a:cubicBezTo>
                    <a:pt x="75" y="0"/>
                    <a:pt x="82" y="2"/>
                    <a:pt x="86" y="6"/>
                  </a:cubicBezTo>
                  <a:cubicBezTo>
                    <a:pt x="87" y="7"/>
                    <a:pt x="87" y="9"/>
                    <a:pt x="86" y="10"/>
                  </a:cubicBezTo>
                  <a:cubicBezTo>
                    <a:pt x="82" y="15"/>
                    <a:pt x="82" y="15"/>
                    <a:pt x="82" y="15"/>
                  </a:cubicBezTo>
                  <a:cubicBezTo>
                    <a:pt x="81" y="17"/>
                    <a:pt x="79" y="16"/>
                    <a:pt x="78" y="15"/>
                  </a:cubicBezTo>
                  <a:cubicBezTo>
                    <a:pt x="75" y="14"/>
                    <a:pt x="72" y="13"/>
                    <a:pt x="70" y="13"/>
                  </a:cubicBezTo>
                  <a:cubicBezTo>
                    <a:pt x="65" y="13"/>
                    <a:pt x="61" y="17"/>
                    <a:pt x="61" y="24"/>
                  </a:cubicBezTo>
                  <a:cubicBezTo>
                    <a:pt x="61" y="36"/>
                    <a:pt x="61" y="36"/>
                    <a:pt x="61" y="36"/>
                  </a:cubicBezTo>
                  <a:cubicBezTo>
                    <a:pt x="92" y="36"/>
                    <a:pt x="92" y="36"/>
                    <a:pt x="92" y="36"/>
                  </a:cubicBezTo>
                  <a:cubicBezTo>
                    <a:pt x="94" y="36"/>
                    <a:pt x="95" y="37"/>
                    <a:pt x="95" y="39"/>
                  </a:cubicBezTo>
                  <a:cubicBezTo>
                    <a:pt x="95" y="101"/>
                    <a:pt x="95" y="101"/>
                    <a:pt x="95" y="101"/>
                  </a:cubicBezTo>
                  <a:cubicBezTo>
                    <a:pt x="95" y="103"/>
                    <a:pt x="94" y="104"/>
                    <a:pt x="92" y="104"/>
                  </a:cubicBezTo>
                  <a:cubicBezTo>
                    <a:pt x="84" y="104"/>
                    <a:pt x="84" y="104"/>
                    <a:pt x="84" y="104"/>
                  </a:cubicBezTo>
                  <a:cubicBezTo>
                    <a:pt x="82" y="104"/>
                    <a:pt x="81" y="103"/>
                    <a:pt x="81" y="101"/>
                  </a:cubicBezTo>
                  <a:cubicBezTo>
                    <a:pt x="81" y="48"/>
                    <a:pt x="81" y="48"/>
                    <a:pt x="81" y="48"/>
                  </a:cubicBezTo>
                  <a:cubicBezTo>
                    <a:pt x="61" y="48"/>
                    <a:pt x="61" y="48"/>
                    <a:pt x="61" y="48"/>
                  </a:cubicBezTo>
                  <a:cubicBezTo>
                    <a:pt x="61" y="101"/>
                    <a:pt x="61" y="101"/>
                    <a:pt x="61" y="101"/>
                  </a:cubicBezTo>
                  <a:cubicBezTo>
                    <a:pt x="61" y="103"/>
                    <a:pt x="60" y="104"/>
                    <a:pt x="58" y="104"/>
                  </a:cubicBezTo>
                  <a:cubicBezTo>
                    <a:pt x="50" y="104"/>
                    <a:pt x="50" y="104"/>
                    <a:pt x="50" y="104"/>
                  </a:cubicBezTo>
                  <a:cubicBezTo>
                    <a:pt x="48" y="104"/>
                    <a:pt x="47" y="103"/>
                    <a:pt x="47" y="101"/>
                  </a:cubicBezTo>
                  <a:cubicBezTo>
                    <a:pt x="47" y="48"/>
                    <a:pt x="47" y="48"/>
                    <a:pt x="47" y="48"/>
                  </a:cubicBezTo>
                  <a:cubicBezTo>
                    <a:pt x="27" y="48"/>
                    <a:pt x="27" y="48"/>
                    <a:pt x="27" y="48"/>
                  </a:cubicBezTo>
                  <a:cubicBezTo>
                    <a:pt x="27" y="101"/>
                    <a:pt x="27" y="101"/>
                    <a:pt x="27" y="101"/>
                  </a:cubicBezTo>
                  <a:cubicBezTo>
                    <a:pt x="27" y="103"/>
                    <a:pt x="25" y="104"/>
                    <a:pt x="24" y="104"/>
                  </a:cubicBezTo>
                  <a:cubicBezTo>
                    <a:pt x="15" y="104"/>
                    <a:pt x="15" y="104"/>
                    <a:pt x="15" y="104"/>
                  </a:cubicBezTo>
                  <a:cubicBezTo>
                    <a:pt x="14" y="104"/>
                    <a:pt x="13" y="103"/>
                    <a:pt x="13" y="101"/>
                  </a:cubicBezTo>
                  <a:cubicBezTo>
                    <a:pt x="13" y="48"/>
                    <a:pt x="13" y="48"/>
                    <a:pt x="13" y="48"/>
                  </a:cubicBezTo>
                  <a:cubicBezTo>
                    <a:pt x="3" y="48"/>
                    <a:pt x="3" y="48"/>
                    <a:pt x="3" y="48"/>
                  </a:cubicBezTo>
                  <a:cubicBezTo>
                    <a:pt x="1" y="48"/>
                    <a:pt x="0" y="46"/>
                    <a:pt x="0" y="45"/>
                  </a:cubicBezTo>
                  <a:cubicBezTo>
                    <a:pt x="0" y="39"/>
                    <a:pt x="0" y="39"/>
                    <a:pt x="0" y="39"/>
                  </a:cubicBezTo>
                  <a:cubicBezTo>
                    <a:pt x="0" y="37"/>
                    <a:pt x="1" y="36"/>
                    <a:pt x="3" y="36"/>
                  </a:cubicBezTo>
                  <a:cubicBezTo>
                    <a:pt x="13" y="36"/>
                    <a:pt x="13" y="36"/>
                    <a:pt x="13" y="36"/>
                  </a:cubicBezTo>
                  <a:cubicBezTo>
                    <a:pt x="13" y="23"/>
                    <a:pt x="13" y="23"/>
                    <a:pt x="13" y="23"/>
                  </a:cubicBezTo>
                  <a:cubicBezTo>
                    <a:pt x="13" y="9"/>
                    <a:pt x="22" y="3"/>
                    <a:pt x="31" y="3"/>
                  </a:cubicBezTo>
                  <a:cubicBezTo>
                    <a:pt x="35" y="3"/>
                    <a:pt x="35" y="3"/>
                    <a:pt x="35" y="3"/>
                  </a:cubicBezTo>
                  <a:cubicBezTo>
                    <a:pt x="37" y="3"/>
                    <a:pt x="39" y="4"/>
                    <a:pt x="39" y="7"/>
                  </a:cubicBezTo>
                  <a:cubicBezTo>
                    <a:pt x="39" y="13"/>
                    <a:pt x="39" y="13"/>
                    <a:pt x="39" y="13"/>
                  </a:cubicBezTo>
                  <a:cubicBezTo>
                    <a:pt x="39" y="15"/>
                    <a:pt x="38" y="16"/>
                    <a:pt x="36" y="16"/>
                  </a:cubicBezTo>
                  <a:cubicBezTo>
                    <a:pt x="35" y="16"/>
                    <a:pt x="35" y="16"/>
                    <a:pt x="35" y="16"/>
                  </a:cubicBezTo>
                  <a:cubicBezTo>
                    <a:pt x="29" y="16"/>
                    <a:pt x="27" y="19"/>
                    <a:pt x="27" y="24"/>
                  </a:cubicBezTo>
                  <a:cubicBezTo>
                    <a:pt x="27" y="36"/>
                    <a:pt x="27" y="36"/>
                    <a:pt x="27" y="36"/>
                  </a:cubicBezTo>
                  <a:cubicBezTo>
                    <a:pt x="47" y="36"/>
                    <a:pt x="47" y="36"/>
                    <a:pt x="47" y="36"/>
                  </a:cubicBezTo>
                  <a:cubicBezTo>
                    <a:pt x="47" y="23"/>
                    <a:pt x="47" y="23"/>
                    <a:pt x="47" y="23"/>
                  </a:cubicBezTo>
                  <a:cubicBezTo>
                    <a:pt x="47" y="7"/>
                    <a:pt x="58" y="0"/>
                    <a:pt x="69"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93">
              <a:extLst>
                <a:ext uri="{FF2B5EF4-FFF2-40B4-BE49-F238E27FC236}">
                  <a16:creationId xmlns:a16="http://schemas.microsoft.com/office/drawing/2014/main" id="{5F9B3777-E01B-47C0-890D-F03798A97E95}"/>
                </a:ext>
              </a:extLst>
            </p:cNvPr>
            <p:cNvSpPr>
              <a:spLocks/>
            </p:cNvSpPr>
            <p:nvPr userDrawn="1"/>
          </p:nvSpPr>
          <p:spPr bwMode="auto">
            <a:xfrm>
              <a:off x="1516" y="3110"/>
              <a:ext cx="14" cy="52"/>
            </a:xfrm>
            <a:custGeom>
              <a:avLst/>
              <a:gdLst>
                <a:gd name="T0" fmla="*/ 0 w 27"/>
                <a:gd name="T1" fmla="*/ 84 h 101"/>
                <a:gd name="T2" fmla="*/ 0 w 27"/>
                <a:gd name="T3" fmla="*/ 3 h 101"/>
                <a:gd name="T4" fmla="*/ 2 w 27"/>
                <a:gd name="T5" fmla="*/ 0 h 101"/>
                <a:gd name="T6" fmla="*/ 11 w 27"/>
                <a:gd name="T7" fmla="*/ 0 h 101"/>
                <a:gd name="T8" fmla="*/ 13 w 27"/>
                <a:gd name="T9" fmla="*/ 3 h 101"/>
                <a:gd name="T10" fmla="*/ 13 w 27"/>
                <a:gd name="T11" fmla="*/ 82 h 101"/>
                <a:gd name="T12" fmla="*/ 21 w 27"/>
                <a:gd name="T13" fmla="*/ 89 h 101"/>
                <a:gd name="T14" fmla="*/ 24 w 27"/>
                <a:gd name="T15" fmla="*/ 89 h 101"/>
                <a:gd name="T16" fmla="*/ 27 w 27"/>
                <a:gd name="T17" fmla="*/ 92 h 101"/>
                <a:gd name="T18" fmla="*/ 27 w 27"/>
                <a:gd name="T19" fmla="*/ 98 h 101"/>
                <a:gd name="T20" fmla="*/ 24 w 27"/>
                <a:gd name="T21" fmla="*/ 101 h 101"/>
                <a:gd name="T22" fmla="*/ 17 w 27"/>
                <a:gd name="T23" fmla="*/ 101 h 101"/>
                <a:gd name="T24" fmla="*/ 0 w 27"/>
                <a:gd name="T25" fmla="*/ 84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 h="101">
                  <a:moveTo>
                    <a:pt x="0" y="84"/>
                  </a:moveTo>
                  <a:cubicBezTo>
                    <a:pt x="0" y="3"/>
                    <a:pt x="0" y="3"/>
                    <a:pt x="0" y="3"/>
                  </a:cubicBezTo>
                  <a:cubicBezTo>
                    <a:pt x="0" y="2"/>
                    <a:pt x="1" y="0"/>
                    <a:pt x="2" y="0"/>
                  </a:cubicBezTo>
                  <a:cubicBezTo>
                    <a:pt x="11" y="0"/>
                    <a:pt x="11" y="0"/>
                    <a:pt x="11" y="0"/>
                  </a:cubicBezTo>
                  <a:cubicBezTo>
                    <a:pt x="12" y="0"/>
                    <a:pt x="13" y="2"/>
                    <a:pt x="13" y="3"/>
                  </a:cubicBezTo>
                  <a:cubicBezTo>
                    <a:pt x="13" y="82"/>
                    <a:pt x="13" y="82"/>
                    <a:pt x="13" y="82"/>
                  </a:cubicBezTo>
                  <a:cubicBezTo>
                    <a:pt x="13" y="87"/>
                    <a:pt x="16" y="89"/>
                    <a:pt x="21" y="89"/>
                  </a:cubicBezTo>
                  <a:cubicBezTo>
                    <a:pt x="24" y="89"/>
                    <a:pt x="24" y="89"/>
                    <a:pt x="24" y="89"/>
                  </a:cubicBezTo>
                  <a:cubicBezTo>
                    <a:pt x="26" y="89"/>
                    <a:pt x="27" y="90"/>
                    <a:pt x="27" y="92"/>
                  </a:cubicBezTo>
                  <a:cubicBezTo>
                    <a:pt x="27" y="98"/>
                    <a:pt x="27" y="98"/>
                    <a:pt x="27" y="98"/>
                  </a:cubicBezTo>
                  <a:cubicBezTo>
                    <a:pt x="27" y="100"/>
                    <a:pt x="25" y="101"/>
                    <a:pt x="24" y="101"/>
                  </a:cubicBezTo>
                  <a:cubicBezTo>
                    <a:pt x="17" y="101"/>
                    <a:pt x="17" y="101"/>
                    <a:pt x="17" y="101"/>
                  </a:cubicBezTo>
                  <a:cubicBezTo>
                    <a:pt x="6" y="101"/>
                    <a:pt x="0" y="95"/>
                    <a:pt x="0" y="8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94">
              <a:extLst>
                <a:ext uri="{FF2B5EF4-FFF2-40B4-BE49-F238E27FC236}">
                  <a16:creationId xmlns:a16="http://schemas.microsoft.com/office/drawing/2014/main" id="{F1372D78-9298-4D59-A4ED-F87F26291E0F}"/>
                </a:ext>
              </a:extLst>
            </p:cNvPr>
            <p:cNvSpPr>
              <a:spLocks noEditPoints="1"/>
            </p:cNvSpPr>
            <p:nvPr userDrawn="1"/>
          </p:nvSpPr>
          <p:spPr bwMode="auto">
            <a:xfrm>
              <a:off x="1533" y="3111"/>
              <a:ext cx="9" cy="51"/>
            </a:xfrm>
            <a:custGeom>
              <a:avLst/>
              <a:gdLst>
                <a:gd name="T0" fmla="*/ 0 w 19"/>
                <a:gd name="T1" fmla="*/ 10 h 100"/>
                <a:gd name="T2" fmla="*/ 10 w 19"/>
                <a:gd name="T3" fmla="*/ 0 h 100"/>
                <a:gd name="T4" fmla="*/ 19 w 19"/>
                <a:gd name="T5" fmla="*/ 10 h 100"/>
                <a:gd name="T6" fmla="*/ 10 w 19"/>
                <a:gd name="T7" fmla="*/ 20 h 100"/>
                <a:gd name="T8" fmla="*/ 0 w 19"/>
                <a:gd name="T9" fmla="*/ 10 h 100"/>
                <a:gd name="T10" fmla="*/ 5 w 19"/>
                <a:gd name="T11" fmla="*/ 100 h 100"/>
                <a:gd name="T12" fmla="*/ 3 w 19"/>
                <a:gd name="T13" fmla="*/ 97 h 100"/>
                <a:gd name="T14" fmla="*/ 3 w 19"/>
                <a:gd name="T15" fmla="*/ 35 h 100"/>
                <a:gd name="T16" fmla="*/ 5 w 19"/>
                <a:gd name="T17" fmla="*/ 32 h 100"/>
                <a:gd name="T18" fmla="*/ 14 w 19"/>
                <a:gd name="T19" fmla="*/ 32 h 100"/>
                <a:gd name="T20" fmla="*/ 16 w 19"/>
                <a:gd name="T21" fmla="*/ 35 h 100"/>
                <a:gd name="T22" fmla="*/ 16 w 19"/>
                <a:gd name="T23" fmla="*/ 97 h 100"/>
                <a:gd name="T24" fmla="*/ 14 w 19"/>
                <a:gd name="T25" fmla="*/ 100 h 100"/>
                <a:gd name="T26" fmla="*/ 5 w 19"/>
                <a:gd name="T27"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 h="100">
                  <a:moveTo>
                    <a:pt x="0" y="10"/>
                  </a:moveTo>
                  <a:cubicBezTo>
                    <a:pt x="0" y="5"/>
                    <a:pt x="4" y="0"/>
                    <a:pt x="10" y="0"/>
                  </a:cubicBezTo>
                  <a:cubicBezTo>
                    <a:pt x="15" y="0"/>
                    <a:pt x="19" y="5"/>
                    <a:pt x="19" y="10"/>
                  </a:cubicBezTo>
                  <a:cubicBezTo>
                    <a:pt x="19" y="15"/>
                    <a:pt x="15" y="20"/>
                    <a:pt x="10" y="20"/>
                  </a:cubicBezTo>
                  <a:cubicBezTo>
                    <a:pt x="4" y="20"/>
                    <a:pt x="0" y="15"/>
                    <a:pt x="0" y="10"/>
                  </a:cubicBezTo>
                  <a:close/>
                  <a:moveTo>
                    <a:pt x="5" y="100"/>
                  </a:moveTo>
                  <a:cubicBezTo>
                    <a:pt x="4" y="100"/>
                    <a:pt x="3" y="99"/>
                    <a:pt x="3" y="97"/>
                  </a:cubicBezTo>
                  <a:cubicBezTo>
                    <a:pt x="3" y="35"/>
                    <a:pt x="3" y="35"/>
                    <a:pt x="3" y="35"/>
                  </a:cubicBezTo>
                  <a:cubicBezTo>
                    <a:pt x="3" y="33"/>
                    <a:pt x="4" y="32"/>
                    <a:pt x="5" y="32"/>
                  </a:cubicBezTo>
                  <a:cubicBezTo>
                    <a:pt x="14" y="32"/>
                    <a:pt x="14" y="32"/>
                    <a:pt x="14" y="32"/>
                  </a:cubicBezTo>
                  <a:cubicBezTo>
                    <a:pt x="15" y="32"/>
                    <a:pt x="16" y="33"/>
                    <a:pt x="16" y="35"/>
                  </a:cubicBezTo>
                  <a:cubicBezTo>
                    <a:pt x="16" y="97"/>
                    <a:pt x="16" y="97"/>
                    <a:pt x="16" y="97"/>
                  </a:cubicBezTo>
                  <a:cubicBezTo>
                    <a:pt x="16" y="99"/>
                    <a:pt x="15" y="100"/>
                    <a:pt x="14" y="100"/>
                  </a:cubicBezTo>
                  <a:lnTo>
                    <a:pt x="5" y="10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95">
              <a:extLst>
                <a:ext uri="{FF2B5EF4-FFF2-40B4-BE49-F238E27FC236}">
                  <a16:creationId xmlns:a16="http://schemas.microsoft.com/office/drawing/2014/main" id="{E29E0BD2-442F-46F7-96D5-732B74393B70}"/>
                </a:ext>
              </a:extLst>
            </p:cNvPr>
            <p:cNvSpPr>
              <a:spLocks noEditPoints="1"/>
            </p:cNvSpPr>
            <p:nvPr userDrawn="1"/>
          </p:nvSpPr>
          <p:spPr bwMode="auto">
            <a:xfrm>
              <a:off x="1547" y="3126"/>
              <a:ext cx="36" cy="37"/>
            </a:xfrm>
            <a:custGeom>
              <a:avLst/>
              <a:gdLst>
                <a:gd name="T0" fmla="*/ 34 w 71"/>
                <a:gd name="T1" fmla="*/ 0 h 72"/>
                <a:gd name="T2" fmla="*/ 58 w 71"/>
                <a:gd name="T3" fmla="*/ 13 h 72"/>
                <a:gd name="T4" fmla="*/ 58 w 71"/>
                <a:gd name="T5" fmla="*/ 5 h 72"/>
                <a:gd name="T6" fmla="*/ 60 w 71"/>
                <a:gd name="T7" fmla="*/ 2 h 72"/>
                <a:gd name="T8" fmla="*/ 69 w 71"/>
                <a:gd name="T9" fmla="*/ 2 h 72"/>
                <a:gd name="T10" fmla="*/ 71 w 71"/>
                <a:gd name="T11" fmla="*/ 5 h 72"/>
                <a:gd name="T12" fmla="*/ 71 w 71"/>
                <a:gd name="T13" fmla="*/ 67 h 72"/>
                <a:gd name="T14" fmla="*/ 69 w 71"/>
                <a:gd name="T15" fmla="*/ 70 h 72"/>
                <a:gd name="T16" fmla="*/ 60 w 71"/>
                <a:gd name="T17" fmla="*/ 70 h 72"/>
                <a:gd name="T18" fmla="*/ 58 w 71"/>
                <a:gd name="T19" fmla="*/ 67 h 72"/>
                <a:gd name="T20" fmla="*/ 58 w 71"/>
                <a:gd name="T21" fmla="*/ 59 h 72"/>
                <a:gd name="T22" fmla="*/ 34 w 71"/>
                <a:gd name="T23" fmla="*/ 72 h 72"/>
                <a:gd name="T24" fmla="*/ 0 w 71"/>
                <a:gd name="T25" fmla="*/ 36 h 72"/>
                <a:gd name="T26" fmla="*/ 34 w 71"/>
                <a:gd name="T27" fmla="*/ 0 h 72"/>
                <a:gd name="T28" fmla="*/ 36 w 71"/>
                <a:gd name="T29" fmla="*/ 59 h 72"/>
                <a:gd name="T30" fmla="*/ 58 w 71"/>
                <a:gd name="T31" fmla="*/ 36 h 72"/>
                <a:gd name="T32" fmla="*/ 36 w 71"/>
                <a:gd name="T33" fmla="*/ 13 h 72"/>
                <a:gd name="T34" fmla="*/ 14 w 71"/>
                <a:gd name="T35" fmla="*/ 36 h 72"/>
                <a:gd name="T36" fmla="*/ 36 w 71"/>
                <a:gd name="T37" fmla="*/ 59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1" h="72">
                  <a:moveTo>
                    <a:pt x="34" y="0"/>
                  </a:moveTo>
                  <a:cubicBezTo>
                    <a:pt x="45" y="0"/>
                    <a:pt x="54" y="6"/>
                    <a:pt x="58" y="13"/>
                  </a:cubicBezTo>
                  <a:cubicBezTo>
                    <a:pt x="58" y="5"/>
                    <a:pt x="58" y="5"/>
                    <a:pt x="58" y="5"/>
                  </a:cubicBezTo>
                  <a:cubicBezTo>
                    <a:pt x="58" y="3"/>
                    <a:pt x="59" y="2"/>
                    <a:pt x="60" y="2"/>
                  </a:cubicBezTo>
                  <a:cubicBezTo>
                    <a:pt x="69" y="2"/>
                    <a:pt x="69" y="2"/>
                    <a:pt x="69" y="2"/>
                  </a:cubicBezTo>
                  <a:cubicBezTo>
                    <a:pt x="70" y="2"/>
                    <a:pt x="71" y="3"/>
                    <a:pt x="71" y="5"/>
                  </a:cubicBezTo>
                  <a:cubicBezTo>
                    <a:pt x="71" y="67"/>
                    <a:pt x="71" y="67"/>
                    <a:pt x="71" y="67"/>
                  </a:cubicBezTo>
                  <a:cubicBezTo>
                    <a:pt x="71" y="69"/>
                    <a:pt x="70" y="70"/>
                    <a:pt x="69" y="70"/>
                  </a:cubicBezTo>
                  <a:cubicBezTo>
                    <a:pt x="60" y="70"/>
                    <a:pt x="60" y="70"/>
                    <a:pt x="60" y="70"/>
                  </a:cubicBezTo>
                  <a:cubicBezTo>
                    <a:pt x="59" y="70"/>
                    <a:pt x="58" y="69"/>
                    <a:pt x="58" y="67"/>
                  </a:cubicBezTo>
                  <a:cubicBezTo>
                    <a:pt x="58" y="59"/>
                    <a:pt x="58" y="59"/>
                    <a:pt x="58" y="59"/>
                  </a:cubicBezTo>
                  <a:cubicBezTo>
                    <a:pt x="54" y="67"/>
                    <a:pt x="45" y="72"/>
                    <a:pt x="34" y="72"/>
                  </a:cubicBezTo>
                  <a:cubicBezTo>
                    <a:pt x="16" y="72"/>
                    <a:pt x="0" y="57"/>
                    <a:pt x="0" y="36"/>
                  </a:cubicBezTo>
                  <a:cubicBezTo>
                    <a:pt x="0" y="15"/>
                    <a:pt x="16" y="0"/>
                    <a:pt x="34" y="0"/>
                  </a:cubicBezTo>
                  <a:close/>
                  <a:moveTo>
                    <a:pt x="36" y="59"/>
                  </a:moveTo>
                  <a:cubicBezTo>
                    <a:pt x="49" y="59"/>
                    <a:pt x="58" y="49"/>
                    <a:pt x="58" y="36"/>
                  </a:cubicBezTo>
                  <a:cubicBezTo>
                    <a:pt x="58" y="23"/>
                    <a:pt x="49" y="13"/>
                    <a:pt x="36" y="13"/>
                  </a:cubicBezTo>
                  <a:cubicBezTo>
                    <a:pt x="23" y="13"/>
                    <a:pt x="14" y="23"/>
                    <a:pt x="14" y="36"/>
                  </a:cubicBezTo>
                  <a:cubicBezTo>
                    <a:pt x="14" y="49"/>
                    <a:pt x="23" y="59"/>
                    <a:pt x="36"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96">
              <a:extLst>
                <a:ext uri="{FF2B5EF4-FFF2-40B4-BE49-F238E27FC236}">
                  <a16:creationId xmlns:a16="http://schemas.microsoft.com/office/drawing/2014/main" id="{F065F610-FE2C-4E70-8433-5D8DBD02E950}"/>
                </a:ext>
              </a:extLst>
            </p:cNvPr>
            <p:cNvSpPr>
              <a:spLocks/>
            </p:cNvSpPr>
            <p:nvPr userDrawn="1"/>
          </p:nvSpPr>
          <p:spPr bwMode="auto">
            <a:xfrm>
              <a:off x="1588" y="3115"/>
              <a:ext cx="26" cy="47"/>
            </a:xfrm>
            <a:custGeom>
              <a:avLst/>
              <a:gdLst>
                <a:gd name="T0" fmla="*/ 12 w 52"/>
                <a:gd name="T1" fmla="*/ 35 h 92"/>
                <a:gd name="T2" fmla="*/ 2 w 52"/>
                <a:gd name="T3" fmla="*/ 35 h 92"/>
                <a:gd name="T4" fmla="*/ 0 w 52"/>
                <a:gd name="T5" fmla="*/ 32 h 92"/>
                <a:gd name="T6" fmla="*/ 0 w 52"/>
                <a:gd name="T7" fmla="*/ 26 h 92"/>
                <a:gd name="T8" fmla="*/ 2 w 52"/>
                <a:gd name="T9" fmla="*/ 23 h 92"/>
                <a:gd name="T10" fmla="*/ 12 w 52"/>
                <a:gd name="T11" fmla="*/ 23 h 92"/>
                <a:gd name="T12" fmla="*/ 12 w 52"/>
                <a:gd name="T13" fmla="*/ 3 h 92"/>
                <a:gd name="T14" fmla="*/ 15 w 52"/>
                <a:gd name="T15" fmla="*/ 0 h 92"/>
                <a:gd name="T16" fmla="*/ 24 w 52"/>
                <a:gd name="T17" fmla="*/ 0 h 92"/>
                <a:gd name="T18" fmla="*/ 26 w 52"/>
                <a:gd name="T19" fmla="*/ 3 h 92"/>
                <a:gd name="T20" fmla="*/ 26 w 52"/>
                <a:gd name="T21" fmla="*/ 23 h 92"/>
                <a:gd name="T22" fmla="*/ 47 w 52"/>
                <a:gd name="T23" fmla="*/ 23 h 92"/>
                <a:gd name="T24" fmla="*/ 50 w 52"/>
                <a:gd name="T25" fmla="*/ 26 h 92"/>
                <a:gd name="T26" fmla="*/ 50 w 52"/>
                <a:gd name="T27" fmla="*/ 32 h 92"/>
                <a:gd name="T28" fmla="*/ 47 w 52"/>
                <a:gd name="T29" fmla="*/ 35 h 92"/>
                <a:gd name="T30" fmla="*/ 26 w 52"/>
                <a:gd name="T31" fmla="*/ 35 h 92"/>
                <a:gd name="T32" fmla="*/ 26 w 52"/>
                <a:gd name="T33" fmla="*/ 69 h 92"/>
                <a:gd name="T34" fmla="*/ 36 w 52"/>
                <a:gd name="T35" fmla="*/ 80 h 92"/>
                <a:gd name="T36" fmla="*/ 43 w 52"/>
                <a:gd name="T37" fmla="*/ 77 h 92"/>
                <a:gd name="T38" fmla="*/ 48 w 52"/>
                <a:gd name="T39" fmla="*/ 78 h 92"/>
                <a:gd name="T40" fmla="*/ 51 w 52"/>
                <a:gd name="T41" fmla="*/ 83 h 92"/>
                <a:gd name="T42" fmla="*/ 51 w 52"/>
                <a:gd name="T43" fmla="*/ 87 h 92"/>
                <a:gd name="T44" fmla="*/ 33 w 52"/>
                <a:gd name="T45" fmla="*/ 92 h 92"/>
                <a:gd name="T46" fmla="*/ 12 w 52"/>
                <a:gd name="T47" fmla="*/ 72 h 92"/>
                <a:gd name="T48" fmla="*/ 12 w 52"/>
                <a:gd name="T49" fmla="*/ 35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2" h="92">
                  <a:moveTo>
                    <a:pt x="12" y="35"/>
                  </a:moveTo>
                  <a:cubicBezTo>
                    <a:pt x="2" y="35"/>
                    <a:pt x="2" y="35"/>
                    <a:pt x="2" y="35"/>
                  </a:cubicBezTo>
                  <a:cubicBezTo>
                    <a:pt x="1" y="35"/>
                    <a:pt x="0" y="33"/>
                    <a:pt x="0" y="32"/>
                  </a:cubicBezTo>
                  <a:cubicBezTo>
                    <a:pt x="0" y="26"/>
                    <a:pt x="0" y="26"/>
                    <a:pt x="0" y="26"/>
                  </a:cubicBezTo>
                  <a:cubicBezTo>
                    <a:pt x="0" y="24"/>
                    <a:pt x="1" y="23"/>
                    <a:pt x="2" y="23"/>
                  </a:cubicBezTo>
                  <a:cubicBezTo>
                    <a:pt x="12" y="23"/>
                    <a:pt x="12" y="23"/>
                    <a:pt x="12" y="23"/>
                  </a:cubicBezTo>
                  <a:cubicBezTo>
                    <a:pt x="12" y="3"/>
                    <a:pt x="12" y="3"/>
                    <a:pt x="12" y="3"/>
                  </a:cubicBezTo>
                  <a:cubicBezTo>
                    <a:pt x="12" y="1"/>
                    <a:pt x="14" y="0"/>
                    <a:pt x="15" y="0"/>
                  </a:cubicBezTo>
                  <a:cubicBezTo>
                    <a:pt x="24" y="0"/>
                    <a:pt x="24" y="0"/>
                    <a:pt x="24" y="0"/>
                  </a:cubicBezTo>
                  <a:cubicBezTo>
                    <a:pt x="25" y="0"/>
                    <a:pt x="26" y="1"/>
                    <a:pt x="26" y="3"/>
                  </a:cubicBezTo>
                  <a:cubicBezTo>
                    <a:pt x="26" y="23"/>
                    <a:pt x="26" y="23"/>
                    <a:pt x="26" y="23"/>
                  </a:cubicBezTo>
                  <a:cubicBezTo>
                    <a:pt x="47" y="23"/>
                    <a:pt x="47" y="23"/>
                    <a:pt x="47" y="23"/>
                  </a:cubicBezTo>
                  <a:cubicBezTo>
                    <a:pt x="49" y="23"/>
                    <a:pt x="50" y="24"/>
                    <a:pt x="50" y="26"/>
                  </a:cubicBezTo>
                  <a:cubicBezTo>
                    <a:pt x="50" y="32"/>
                    <a:pt x="50" y="32"/>
                    <a:pt x="50" y="32"/>
                  </a:cubicBezTo>
                  <a:cubicBezTo>
                    <a:pt x="50" y="33"/>
                    <a:pt x="49" y="35"/>
                    <a:pt x="47" y="35"/>
                  </a:cubicBezTo>
                  <a:cubicBezTo>
                    <a:pt x="26" y="35"/>
                    <a:pt x="26" y="35"/>
                    <a:pt x="26" y="35"/>
                  </a:cubicBezTo>
                  <a:cubicBezTo>
                    <a:pt x="26" y="69"/>
                    <a:pt x="26" y="69"/>
                    <a:pt x="26" y="69"/>
                  </a:cubicBezTo>
                  <a:cubicBezTo>
                    <a:pt x="26" y="76"/>
                    <a:pt x="31" y="80"/>
                    <a:pt x="36" y="80"/>
                  </a:cubicBezTo>
                  <a:cubicBezTo>
                    <a:pt x="38" y="80"/>
                    <a:pt x="41" y="79"/>
                    <a:pt x="43" y="77"/>
                  </a:cubicBezTo>
                  <a:cubicBezTo>
                    <a:pt x="45" y="76"/>
                    <a:pt x="47" y="76"/>
                    <a:pt x="48" y="78"/>
                  </a:cubicBezTo>
                  <a:cubicBezTo>
                    <a:pt x="51" y="83"/>
                    <a:pt x="51" y="83"/>
                    <a:pt x="51" y="83"/>
                  </a:cubicBezTo>
                  <a:cubicBezTo>
                    <a:pt x="52" y="84"/>
                    <a:pt x="52" y="86"/>
                    <a:pt x="51" y="87"/>
                  </a:cubicBezTo>
                  <a:cubicBezTo>
                    <a:pt x="47" y="90"/>
                    <a:pt x="41" y="92"/>
                    <a:pt x="33" y="92"/>
                  </a:cubicBezTo>
                  <a:cubicBezTo>
                    <a:pt x="23" y="92"/>
                    <a:pt x="12" y="86"/>
                    <a:pt x="12" y="72"/>
                  </a:cubicBezTo>
                  <a:lnTo>
                    <a:pt x="12" y="3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97">
              <a:extLst>
                <a:ext uri="{FF2B5EF4-FFF2-40B4-BE49-F238E27FC236}">
                  <a16:creationId xmlns:a16="http://schemas.microsoft.com/office/drawing/2014/main" id="{242B960E-23F4-4A9A-9B83-1FD3A107FCBE}"/>
                </a:ext>
              </a:extLst>
            </p:cNvPr>
            <p:cNvSpPr>
              <a:spLocks noEditPoints="1"/>
            </p:cNvSpPr>
            <p:nvPr userDrawn="1"/>
          </p:nvSpPr>
          <p:spPr bwMode="auto">
            <a:xfrm>
              <a:off x="1616" y="3126"/>
              <a:ext cx="34" cy="37"/>
            </a:xfrm>
            <a:custGeom>
              <a:avLst/>
              <a:gdLst>
                <a:gd name="T0" fmla="*/ 69 w 69"/>
                <a:gd name="T1" fmla="*/ 34 h 72"/>
                <a:gd name="T2" fmla="*/ 69 w 69"/>
                <a:gd name="T3" fmla="*/ 37 h 72"/>
                <a:gd name="T4" fmla="*/ 67 w 69"/>
                <a:gd name="T5" fmla="*/ 40 h 72"/>
                <a:gd name="T6" fmla="*/ 14 w 69"/>
                <a:gd name="T7" fmla="*/ 40 h 72"/>
                <a:gd name="T8" fmla="*/ 36 w 69"/>
                <a:gd name="T9" fmla="*/ 60 h 72"/>
                <a:gd name="T10" fmla="*/ 54 w 69"/>
                <a:gd name="T11" fmla="*/ 51 h 72"/>
                <a:gd name="T12" fmla="*/ 58 w 69"/>
                <a:gd name="T13" fmla="*/ 51 h 72"/>
                <a:gd name="T14" fmla="*/ 64 w 69"/>
                <a:gd name="T15" fmla="*/ 55 h 72"/>
                <a:gd name="T16" fmla="*/ 65 w 69"/>
                <a:gd name="T17" fmla="*/ 59 h 72"/>
                <a:gd name="T18" fmla="*/ 35 w 69"/>
                <a:gd name="T19" fmla="*/ 72 h 72"/>
                <a:gd name="T20" fmla="*/ 0 w 69"/>
                <a:gd name="T21" fmla="*/ 36 h 72"/>
                <a:gd name="T22" fmla="*/ 35 w 69"/>
                <a:gd name="T23" fmla="*/ 0 h 72"/>
                <a:gd name="T24" fmla="*/ 69 w 69"/>
                <a:gd name="T25" fmla="*/ 34 h 72"/>
                <a:gd name="T26" fmla="*/ 35 w 69"/>
                <a:gd name="T27" fmla="*/ 12 h 72"/>
                <a:gd name="T28" fmla="*/ 14 w 69"/>
                <a:gd name="T29" fmla="*/ 30 h 72"/>
                <a:gd name="T30" fmla="*/ 56 w 69"/>
                <a:gd name="T31" fmla="*/ 30 h 72"/>
                <a:gd name="T32" fmla="*/ 35 w 69"/>
                <a:gd name="T33" fmla="*/ 1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9" h="72">
                  <a:moveTo>
                    <a:pt x="69" y="34"/>
                  </a:moveTo>
                  <a:cubicBezTo>
                    <a:pt x="69" y="37"/>
                    <a:pt x="69" y="37"/>
                    <a:pt x="69" y="37"/>
                  </a:cubicBezTo>
                  <a:cubicBezTo>
                    <a:pt x="69" y="38"/>
                    <a:pt x="69" y="40"/>
                    <a:pt x="67" y="40"/>
                  </a:cubicBezTo>
                  <a:cubicBezTo>
                    <a:pt x="14" y="40"/>
                    <a:pt x="14" y="40"/>
                    <a:pt x="14" y="40"/>
                  </a:cubicBezTo>
                  <a:cubicBezTo>
                    <a:pt x="15" y="52"/>
                    <a:pt x="24" y="60"/>
                    <a:pt x="36" y="60"/>
                  </a:cubicBezTo>
                  <a:cubicBezTo>
                    <a:pt x="44" y="60"/>
                    <a:pt x="50" y="56"/>
                    <a:pt x="54" y="51"/>
                  </a:cubicBezTo>
                  <a:cubicBezTo>
                    <a:pt x="55" y="50"/>
                    <a:pt x="56" y="50"/>
                    <a:pt x="58" y="51"/>
                  </a:cubicBezTo>
                  <a:cubicBezTo>
                    <a:pt x="64" y="55"/>
                    <a:pt x="64" y="55"/>
                    <a:pt x="64" y="55"/>
                  </a:cubicBezTo>
                  <a:cubicBezTo>
                    <a:pt x="66" y="56"/>
                    <a:pt x="65" y="58"/>
                    <a:pt x="65" y="59"/>
                  </a:cubicBezTo>
                  <a:cubicBezTo>
                    <a:pt x="59" y="66"/>
                    <a:pt x="49" y="72"/>
                    <a:pt x="35" y="72"/>
                  </a:cubicBezTo>
                  <a:cubicBezTo>
                    <a:pt x="14" y="72"/>
                    <a:pt x="0" y="57"/>
                    <a:pt x="0" y="36"/>
                  </a:cubicBezTo>
                  <a:cubicBezTo>
                    <a:pt x="0" y="16"/>
                    <a:pt x="14" y="0"/>
                    <a:pt x="35" y="0"/>
                  </a:cubicBezTo>
                  <a:cubicBezTo>
                    <a:pt x="55" y="0"/>
                    <a:pt x="69" y="15"/>
                    <a:pt x="69" y="34"/>
                  </a:cubicBezTo>
                  <a:close/>
                  <a:moveTo>
                    <a:pt x="35" y="12"/>
                  </a:moveTo>
                  <a:cubicBezTo>
                    <a:pt x="24" y="12"/>
                    <a:pt x="16" y="19"/>
                    <a:pt x="14" y="30"/>
                  </a:cubicBezTo>
                  <a:cubicBezTo>
                    <a:pt x="56" y="30"/>
                    <a:pt x="56" y="30"/>
                    <a:pt x="56" y="30"/>
                  </a:cubicBezTo>
                  <a:cubicBezTo>
                    <a:pt x="54" y="19"/>
                    <a:pt x="46" y="12"/>
                    <a:pt x="35" y="12"/>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147099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03272A-F114-4643-BA9C-EEB619277B5F}" type="datetimeFigureOut">
              <a:rPr lang="en-US" smtClean="0"/>
              <a:t>05-12-2020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240A0C-C6B7-46C2-A5BD-45A1915A275C}" type="slidenum">
              <a:rPr lang="en-US" smtClean="0"/>
              <a:t>‹#›</a:t>
            </a:fld>
            <a:endParaRPr lang="en-US"/>
          </a:p>
        </p:txBody>
      </p:sp>
    </p:spTree>
    <p:extLst>
      <p:ext uri="{BB962C8B-B14F-4D97-AF65-F5344CB8AC3E}">
        <p14:creationId xmlns:p14="http://schemas.microsoft.com/office/powerpoint/2010/main" val="3798340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903272A-F114-4643-BA9C-EEB619277B5F}" type="datetimeFigureOut">
              <a:rPr lang="en-US" smtClean="0"/>
              <a:t>05-12-2020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240A0C-C6B7-46C2-A5BD-45A1915A275C}" type="slidenum">
              <a:rPr lang="en-US" smtClean="0"/>
              <a:t>‹#›</a:t>
            </a:fld>
            <a:endParaRPr lang="en-US"/>
          </a:p>
        </p:txBody>
      </p:sp>
    </p:spTree>
    <p:extLst>
      <p:ext uri="{BB962C8B-B14F-4D97-AF65-F5344CB8AC3E}">
        <p14:creationId xmlns:p14="http://schemas.microsoft.com/office/powerpoint/2010/main" val="401294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03272A-F114-4643-BA9C-EEB619277B5F}" type="datetimeFigureOut">
              <a:rPr lang="en-US" smtClean="0"/>
              <a:t>05-12-2020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240A0C-C6B7-46C2-A5BD-45A1915A275C}" type="slidenum">
              <a:rPr lang="en-US" smtClean="0"/>
              <a:t>‹#›</a:t>
            </a:fld>
            <a:endParaRPr lang="en-US"/>
          </a:p>
        </p:txBody>
      </p:sp>
    </p:spTree>
    <p:extLst>
      <p:ext uri="{BB962C8B-B14F-4D97-AF65-F5344CB8AC3E}">
        <p14:creationId xmlns:p14="http://schemas.microsoft.com/office/powerpoint/2010/main" val="3154052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03272A-F114-4643-BA9C-EEB619277B5F}" type="datetimeFigureOut">
              <a:rPr lang="en-US" smtClean="0"/>
              <a:t>05-12-2020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240A0C-C6B7-46C2-A5BD-45A1915A275C}" type="slidenum">
              <a:rPr lang="en-US" smtClean="0"/>
              <a:t>‹#›</a:t>
            </a:fld>
            <a:endParaRPr lang="en-US"/>
          </a:p>
        </p:txBody>
      </p:sp>
    </p:spTree>
    <p:extLst>
      <p:ext uri="{BB962C8B-B14F-4D97-AF65-F5344CB8AC3E}">
        <p14:creationId xmlns:p14="http://schemas.microsoft.com/office/powerpoint/2010/main" val="1569781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03272A-F114-4643-BA9C-EEB619277B5F}" type="datetimeFigureOut">
              <a:rPr lang="en-US" smtClean="0"/>
              <a:t>05-12-2020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240A0C-C6B7-46C2-A5BD-45A1915A275C}" type="slidenum">
              <a:rPr lang="en-US" smtClean="0"/>
              <a:t>‹#›</a:t>
            </a:fld>
            <a:endParaRPr lang="en-US"/>
          </a:p>
        </p:txBody>
      </p:sp>
    </p:spTree>
    <p:extLst>
      <p:ext uri="{BB962C8B-B14F-4D97-AF65-F5344CB8AC3E}">
        <p14:creationId xmlns:p14="http://schemas.microsoft.com/office/powerpoint/2010/main" val="405899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03272A-F114-4643-BA9C-EEB619277B5F}" type="datetimeFigureOut">
              <a:rPr lang="en-US" smtClean="0"/>
              <a:t>05-12-2020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240A0C-C6B7-46C2-A5BD-45A1915A275C}" type="slidenum">
              <a:rPr lang="en-US" smtClean="0"/>
              <a:t>‹#›</a:t>
            </a:fld>
            <a:endParaRPr lang="en-US"/>
          </a:p>
        </p:txBody>
      </p:sp>
    </p:spTree>
    <p:extLst>
      <p:ext uri="{BB962C8B-B14F-4D97-AF65-F5344CB8AC3E}">
        <p14:creationId xmlns:p14="http://schemas.microsoft.com/office/powerpoint/2010/main" val="3228485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03272A-F114-4643-BA9C-EEB619277B5F}" type="datetimeFigureOut">
              <a:rPr lang="en-US" smtClean="0"/>
              <a:t>05-12-2020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240A0C-C6B7-46C2-A5BD-45A1915A275C}" type="slidenum">
              <a:rPr lang="en-US" smtClean="0"/>
              <a:t>‹#›</a:t>
            </a:fld>
            <a:endParaRPr lang="en-US"/>
          </a:p>
        </p:txBody>
      </p:sp>
    </p:spTree>
    <p:extLst>
      <p:ext uri="{BB962C8B-B14F-4D97-AF65-F5344CB8AC3E}">
        <p14:creationId xmlns:p14="http://schemas.microsoft.com/office/powerpoint/2010/main" val="1125218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03272A-F114-4643-BA9C-EEB619277B5F}" type="datetimeFigureOut">
              <a:rPr lang="en-US" smtClean="0"/>
              <a:t>05-12-2020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240A0C-C6B7-46C2-A5BD-45A1915A275C}" type="slidenum">
              <a:rPr lang="en-US" smtClean="0"/>
              <a:t>‹#›</a:t>
            </a:fld>
            <a:endParaRPr lang="en-US"/>
          </a:p>
        </p:txBody>
      </p:sp>
    </p:spTree>
    <p:extLst>
      <p:ext uri="{BB962C8B-B14F-4D97-AF65-F5344CB8AC3E}">
        <p14:creationId xmlns:p14="http://schemas.microsoft.com/office/powerpoint/2010/main" val="4032823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03272A-F114-4643-BA9C-EEB619277B5F}" type="datetimeFigureOut">
              <a:rPr lang="en-US" smtClean="0"/>
              <a:t>05-12-2020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240A0C-C6B7-46C2-A5BD-45A1915A275C}" type="slidenum">
              <a:rPr lang="en-US" smtClean="0"/>
              <a:t>‹#›</a:t>
            </a:fld>
            <a:endParaRPr lang="en-US"/>
          </a:p>
        </p:txBody>
      </p:sp>
    </p:spTree>
    <p:extLst>
      <p:ext uri="{BB962C8B-B14F-4D97-AF65-F5344CB8AC3E}">
        <p14:creationId xmlns:p14="http://schemas.microsoft.com/office/powerpoint/2010/main" val="3543511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IPC%20Audit.pdf" TargetMode="External"/><Relationship Id="rId2" Type="http://schemas.openxmlformats.org/officeDocument/2006/relationships/hyperlink" Target="IPC%20Committee%20Members.pdf" TargetMode="External"/><Relationship Id="rId1" Type="http://schemas.openxmlformats.org/officeDocument/2006/relationships/slideLayout" Target="../slideLayouts/slideLayout2.xml"/><Relationship Id="rId4" Type="http://schemas.openxmlformats.org/officeDocument/2006/relationships/hyperlink" Target="IPC%20Minutes%20of%20Meeting%20(1).pdf"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CB232-CC87-4DA7-B9E3-42D1539A02FE}"/>
              </a:ext>
            </a:extLst>
          </p:cNvPr>
          <p:cNvSpPr>
            <a:spLocks noGrp="1"/>
          </p:cNvSpPr>
          <p:nvPr>
            <p:ph type="ctrTitle"/>
          </p:nvPr>
        </p:nvSpPr>
        <p:spPr>
          <a:xfrm>
            <a:off x="631595" y="436563"/>
            <a:ext cx="10824531" cy="1957846"/>
          </a:xfrm>
        </p:spPr>
        <p:txBody>
          <a:bodyPr/>
          <a:lstStyle/>
          <a:p>
            <a:pPr algn="ctr"/>
            <a:r>
              <a:rPr lang="en-US" altLang="en-US" dirty="0" smtClean="0"/>
              <a:t>Hospital Infection Prevention and Control Program</a:t>
            </a:r>
            <a:endParaRPr lang="en-US" dirty="0"/>
          </a:p>
        </p:txBody>
      </p:sp>
    </p:spTree>
    <p:extLst>
      <p:ext uri="{BB962C8B-B14F-4D97-AF65-F5344CB8AC3E}">
        <p14:creationId xmlns:p14="http://schemas.microsoft.com/office/powerpoint/2010/main" val="37062033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6212"/>
          </a:xfrm>
        </p:spPr>
        <p:txBody>
          <a:bodyPr>
            <a:normAutofit/>
          </a:bodyPr>
          <a:lstStyle/>
          <a:p>
            <a:r>
              <a:rPr lang="en-US" sz="2400" b="1" dirty="0"/>
              <a:t>MONITORING OF INFECTION CONTROL </a:t>
            </a:r>
            <a:r>
              <a:rPr lang="en-US" sz="2400" b="1" dirty="0" smtClean="0"/>
              <a:t>PRACTICES</a:t>
            </a:r>
            <a:endParaRPr lang="en-US" sz="2400" dirty="0"/>
          </a:p>
        </p:txBody>
      </p:sp>
      <p:sp>
        <p:nvSpPr>
          <p:cNvPr id="3" name="Content Placeholder 2"/>
          <p:cNvSpPr>
            <a:spLocks noGrp="1"/>
          </p:cNvSpPr>
          <p:nvPr>
            <p:ph idx="1"/>
          </p:nvPr>
        </p:nvSpPr>
        <p:spPr>
          <a:xfrm>
            <a:off x="838200" y="1071154"/>
            <a:ext cx="10515600" cy="5105809"/>
          </a:xfrm>
        </p:spPr>
        <p:txBody>
          <a:bodyPr>
            <a:normAutofit/>
          </a:bodyPr>
          <a:lstStyle/>
          <a:p>
            <a:r>
              <a:rPr lang="en-US" sz="2000" dirty="0"/>
              <a:t>The Infection Control Committee needs to carry out regular daily monitoring of infection control practices being followed by the staff. </a:t>
            </a:r>
            <a:endParaRPr lang="en-US" sz="2000" dirty="0" smtClean="0"/>
          </a:p>
          <a:p>
            <a:r>
              <a:rPr lang="en-US" sz="2000" dirty="0"/>
              <a:t>The focus of this monitoring is to ensure that the staff regularly follows and practices infection control measures like hand washing, use of PPE, barrier and isolation nursing and also the resources available for carrying out these activities like availability of appropriate number of PPE, availability of hand washing facilities like elbow operated taps, hand wash and hand washing posters.</a:t>
            </a:r>
          </a:p>
          <a:p>
            <a:r>
              <a:rPr lang="en-US" sz="2000" dirty="0"/>
              <a:t>This regular monitoring of infection control activities through daily rounds needs to be carried out by the members of Infection Control Committee, preferably through hospital infection control nurse/nursing in- charge. </a:t>
            </a:r>
            <a:endParaRPr lang="en-US" sz="2000" dirty="0" smtClean="0"/>
          </a:p>
          <a:p>
            <a:r>
              <a:rPr lang="en-US" sz="2000" dirty="0"/>
              <a:t>This monitoring is to be carried out in a proper format and needs to be signed by the monitoring authority.</a:t>
            </a:r>
          </a:p>
          <a:p>
            <a:r>
              <a:rPr lang="en-US" sz="2000" dirty="0"/>
              <a:t>All the records of the monitoring of activities need to be discussed in Infection Control Committee meeting and records need to be kept for proving compliance.</a:t>
            </a:r>
          </a:p>
          <a:p>
            <a:endParaRPr lang="en-US" sz="2000" dirty="0"/>
          </a:p>
        </p:txBody>
      </p:sp>
    </p:spTree>
    <p:extLst>
      <p:ext uri="{BB962C8B-B14F-4D97-AF65-F5344CB8AC3E}">
        <p14:creationId xmlns:p14="http://schemas.microsoft.com/office/powerpoint/2010/main" val="18946357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1709"/>
          </a:xfrm>
        </p:spPr>
        <p:txBody>
          <a:bodyPr>
            <a:normAutofit fontScale="90000"/>
          </a:bodyPr>
          <a:lstStyle/>
          <a:p>
            <a:r>
              <a:rPr lang="en-US" dirty="0" smtClean="0"/>
              <a:t>IPC COMMITTEE</a:t>
            </a:r>
            <a:endParaRPr lang="en-US" dirty="0"/>
          </a:p>
        </p:txBody>
      </p:sp>
      <p:pic>
        <p:nvPicPr>
          <p:cNvPr id="5" name="Content Placeholder 4"/>
          <p:cNvPicPr>
            <a:picLocks noGrp="1" noChangeAspect="1"/>
          </p:cNvPicPr>
          <p:nvPr>
            <p:ph idx="1"/>
          </p:nvPr>
        </p:nvPicPr>
        <p:blipFill>
          <a:blip r:embed="rId2"/>
          <a:stretch>
            <a:fillRect/>
          </a:stretch>
        </p:blipFill>
        <p:spPr>
          <a:xfrm>
            <a:off x="483325" y="796834"/>
            <a:ext cx="10685417" cy="5930537"/>
          </a:xfrm>
          <a:prstGeom prst="rect">
            <a:avLst/>
          </a:prstGeom>
        </p:spPr>
      </p:pic>
    </p:spTree>
    <p:extLst>
      <p:ext uri="{BB962C8B-B14F-4D97-AF65-F5344CB8AC3E}">
        <p14:creationId xmlns:p14="http://schemas.microsoft.com/office/powerpoint/2010/main" val="37822115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IPC Committee</a:t>
            </a:r>
            <a:endParaRPr lang="en-US" dirty="0"/>
          </a:p>
        </p:txBody>
      </p:sp>
      <p:sp>
        <p:nvSpPr>
          <p:cNvPr id="3" name="Content Placeholder 2"/>
          <p:cNvSpPr>
            <a:spLocks noGrp="1"/>
          </p:cNvSpPr>
          <p:nvPr>
            <p:ph idx="1"/>
          </p:nvPr>
        </p:nvSpPr>
        <p:spPr/>
        <p:txBody>
          <a:bodyPr/>
          <a:lstStyle/>
          <a:p>
            <a:r>
              <a:rPr lang="en-US" dirty="0" smtClean="0">
                <a:hlinkClick r:id="rId2" action="ppaction://hlinkfile"/>
              </a:rPr>
              <a:t>IPC Committee Members.pdf</a:t>
            </a:r>
            <a:endParaRPr lang="en-US" dirty="0" smtClean="0"/>
          </a:p>
          <a:p>
            <a:r>
              <a:rPr lang="en-US" dirty="0" smtClean="0">
                <a:hlinkClick r:id="rId3" action="ppaction://hlinkfile"/>
              </a:rPr>
              <a:t>IPC Audit.pdf</a:t>
            </a:r>
            <a:endParaRPr lang="en-US" dirty="0" smtClean="0"/>
          </a:p>
          <a:p>
            <a:r>
              <a:rPr lang="en-US" dirty="0" smtClean="0">
                <a:hlinkClick r:id="rId4" action="ppaction://hlinkfile"/>
              </a:rPr>
              <a:t>IPC Minutes of Meeting (1).pdf</a:t>
            </a:r>
            <a:endParaRPr lang="en-US" dirty="0"/>
          </a:p>
        </p:txBody>
      </p:sp>
    </p:spTree>
    <p:extLst>
      <p:ext uri="{BB962C8B-B14F-4D97-AF65-F5344CB8AC3E}">
        <p14:creationId xmlns:p14="http://schemas.microsoft.com/office/powerpoint/2010/main" val="5193852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mtClean="0"/>
              <a:t>Thank you</a:t>
            </a:r>
            <a:endParaRPr lang="en-US"/>
          </a:p>
        </p:txBody>
      </p:sp>
    </p:spTree>
    <p:extLst>
      <p:ext uri="{BB962C8B-B14F-4D97-AF65-F5344CB8AC3E}">
        <p14:creationId xmlns:p14="http://schemas.microsoft.com/office/powerpoint/2010/main" val="2603284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Slide Number Placeholder 5"/>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FF4D24F-42BB-467E-B0D4-54F7242A2F1B}" type="slidenum">
              <a:rPr lang="en-US" altLang="en-US"/>
              <a:pPr/>
              <a:t>2</a:t>
            </a:fld>
            <a:endParaRPr lang="en-US" altLang="en-US"/>
          </a:p>
        </p:txBody>
      </p:sp>
      <p:sp>
        <p:nvSpPr>
          <p:cNvPr id="5124" name="Rectangle 2"/>
          <p:cNvSpPr>
            <a:spLocks noGrp="1" noChangeArrowheads="1"/>
          </p:cNvSpPr>
          <p:nvPr>
            <p:ph type="title"/>
          </p:nvPr>
        </p:nvSpPr>
        <p:spPr/>
        <p:txBody>
          <a:bodyPr/>
          <a:lstStyle/>
          <a:p>
            <a:pPr eaLnBrk="1" hangingPunct="1"/>
            <a:r>
              <a:rPr lang="en-US" altLang="en-US" sz="4200"/>
              <a:t>Session Objectives</a:t>
            </a:r>
          </a:p>
        </p:txBody>
      </p:sp>
      <p:sp>
        <p:nvSpPr>
          <p:cNvPr id="51203" name="Rectangle 3"/>
          <p:cNvSpPr>
            <a:spLocks noGrp="1" noChangeArrowheads="1"/>
          </p:cNvSpPr>
          <p:nvPr>
            <p:ph type="body" idx="1"/>
          </p:nvPr>
        </p:nvSpPr>
        <p:spPr/>
        <p:txBody>
          <a:bodyPr/>
          <a:lstStyle/>
          <a:p>
            <a:pPr lvl="2" algn="just" eaLnBrk="1" hangingPunct="1">
              <a:lnSpc>
                <a:spcPct val="85000"/>
              </a:lnSpc>
              <a:buFont typeface="Myriad Web Pro" pitchFamily="34" charset="0"/>
              <a:buNone/>
            </a:pPr>
            <a:r>
              <a:rPr lang="en-US" altLang="en-US" sz="2800" b="1" dirty="0">
                <a:solidFill>
                  <a:srgbClr val="1C75BC"/>
                </a:solidFill>
                <a:cs typeface="Arial" panose="020B0604020202020204" pitchFamily="34" charset="0"/>
              </a:rPr>
              <a:t>To know</a:t>
            </a:r>
            <a:r>
              <a:rPr lang="en-US" altLang="en-US" sz="2800" dirty="0">
                <a:cs typeface="Arial" panose="020B0604020202020204" pitchFamily="34" charset="0"/>
              </a:rPr>
              <a:t> </a:t>
            </a:r>
          </a:p>
          <a:p>
            <a:pPr lvl="2" eaLnBrk="1" hangingPunct="1">
              <a:lnSpc>
                <a:spcPct val="85000"/>
              </a:lnSpc>
            </a:pPr>
            <a:r>
              <a:rPr lang="en-US" altLang="en-US" dirty="0" smtClean="0">
                <a:cs typeface="Arial" panose="020B0604020202020204" pitchFamily="34" charset="0"/>
              </a:rPr>
              <a:t>Hospital Infection control program</a:t>
            </a:r>
          </a:p>
          <a:p>
            <a:pPr lvl="2" eaLnBrk="1" hangingPunct="1">
              <a:lnSpc>
                <a:spcPct val="85000"/>
              </a:lnSpc>
            </a:pPr>
            <a:r>
              <a:rPr lang="en-US" altLang="en-US" dirty="0" smtClean="0">
                <a:cs typeface="Arial" panose="020B0604020202020204" pitchFamily="34" charset="0"/>
              </a:rPr>
              <a:t>Goal of Infection control program</a:t>
            </a:r>
          </a:p>
          <a:p>
            <a:pPr lvl="2" eaLnBrk="1" hangingPunct="1">
              <a:lnSpc>
                <a:spcPct val="85000"/>
              </a:lnSpc>
            </a:pPr>
            <a:r>
              <a:rPr lang="en-US" altLang="en-US" dirty="0" smtClean="0">
                <a:cs typeface="Arial" panose="020B0604020202020204" pitchFamily="34" charset="0"/>
              </a:rPr>
              <a:t>Administrative structure of IPC committee</a:t>
            </a:r>
          </a:p>
          <a:p>
            <a:pPr lvl="2" eaLnBrk="1" hangingPunct="1">
              <a:lnSpc>
                <a:spcPct val="85000"/>
              </a:lnSpc>
            </a:pPr>
            <a:endParaRPr lang="en-US" altLang="en-US" dirty="0" smtClean="0">
              <a:cs typeface="Arial" panose="020B0604020202020204" pitchFamily="34" charset="0"/>
            </a:endParaRPr>
          </a:p>
        </p:txBody>
      </p:sp>
    </p:spTree>
    <p:extLst>
      <p:ext uri="{BB962C8B-B14F-4D97-AF65-F5344CB8AC3E}">
        <p14:creationId xmlns:p14="http://schemas.microsoft.com/office/powerpoint/2010/main" val="15190615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0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120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2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Infection prevention and control </a:t>
            </a:r>
            <a:r>
              <a:rPr lang="en-US" sz="2800" dirty="0" err="1" smtClean="0"/>
              <a:t>programme</a:t>
            </a:r>
            <a:endParaRPr lang="en-US" sz="2800" dirty="0"/>
          </a:p>
        </p:txBody>
      </p:sp>
      <p:sp>
        <p:nvSpPr>
          <p:cNvPr id="3" name="Content Placeholder 2"/>
          <p:cNvSpPr>
            <a:spLocks noGrp="1"/>
          </p:cNvSpPr>
          <p:nvPr>
            <p:ph idx="1"/>
          </p:nvPr>
        </p:nvSpPr>
        <p:spPr/>
        <p:txBody>
          <a:bodyPr>
            <a:normAutofit/>
          </a:bodyPr>
          <a:lstStyle/>
          <a:p>
            <a:r>
              <a:rPr lang="en-US" sz="2000" dirty="0" smtClean="0"/>
              <a:t>IPC and quality standards of healthcare are essential for the well-being and safety of patients, their families, health workers and the community. A well-organized IPC </a:t>
            </a:r>
            <a:r>
              <a:rPr lang="en-US" sz="2000" dirty="0" err="1" smtClean="0"/>
              <a:t>programme</a:t>
            </a:r>
            <a:r>
              <a:rPr lang="en-US" sz="2000" dirty="0" smtClean="0"/>
              <a:t> is a basic requirement in every HCF to assist HCWs in the provision of quality healthcare. In 2016, </a:t>
            </a:r>
          </a:p>
          <a:p>
            <a:r>
              <a:rPr lang="en-US" sz="2000" dirty="0" smtClean="0"/>
              <a:t>WHO issued evidence-based guidelines incorporated in an implementation manual on the core components of IPC. The first step towards implementation is the establishment of an IPC </a:t>
            </a:r>
            <a:r>
              <a:rPr lang="en-US" sz="2000" dirty="0" err="1" smtClean="0"/>
              <a:t>programme</a:t>
            </a:r>
            <a:r>
              <a:rPr lang="en-US" sz="2000" dirty="0" smtClean="0"/>
              <a:t> at the HCF level</a:t>
            </a:r>
            <a:endParaRPr lang="en-US" sz="2000" dirty="0"/>
          </a:p>
        </p:txBody>
      </p:sp>
    </p:spTree>
    <p:extLst>
      <p:ext uri="{BB962C8B-B14F-4D97-AF65-F5344CB8AC3E}">
        <p14:creationId xmlns:p14="http://schemas.microsoft.com/office/powerpoint/2010/main" val="2307840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Objectives of the IPC </a:t>
            </a:r>
            <a:r>
              <a:rPr lang="en-US" sz="2800" dirty="0" err="1" smtClean="0"/>
              <a:t>programme</a:t>
            </a:r>
            <a:endParaRPr lang="en-US" sz="2800" dirty="0"/>
          </a:p>
        </p:txBody>
      </p:sp>
      <p:sp>
        <p:nvSpPr>
          <p:cNvPr id="3" name="Content Placeholder 2"/>
          <p:cNvSpPr>
            <a:spLocks noGrp="1"/>
          </p:cNvSpPr>
          <p:nvPr>
            <p:ph idx="1"/>
          </p:nvPr>
        </p:nvSpPr>
        <p:spPr/>
        <p:txBody>
          <a:bodyPr>
            <a:normAutofit/>
          </a:bodyPr>
          <a:lstStyle/>
          <a:p>
            <a:r>
              <a:rPr lang="en-US" sz="2000" dirty="0" smtClean="0"/>
              <a:t>The objective is to minimize the risk of HAIs to patients, HCWs and visitors. This is achieved by: </a:t>
            </a:r>
          </a:p>
          <a:p>
            <a:r>
              <a:rPr lang="en-US" sz="2000" dirty="0" smtClean="0"/>
              <a:t> enabling and assisting all categories of HCWs to adhere to comprehensive IPC practices at all levels of care; and </a:t>
            </a:r>
          </a:p>
          <a:p>
            <a:r>
              <a:rPr lang="en-US" sz="2000" dirty="0" smtClean="0"/>
              <a:t> providing safe and quality healthcare and improving outcomes by reducing morbidity and mortality</a:t>
            </a:r>
            <a:endParaRPr lang="en-US" sz="2000" dirty="0"/>
          </a:p>
        </p:txBody>
      </p:sp>
    </p:spTree>
    <p:extLst>
      <p:ext uri="{BB962C8B-B14F-4D97-AF65-F5344CB8AC3E}">
        <p14:creationId xmlns:p14="http://schemas.microsoft.com/office/powerpoint/2010/main" val="375661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293858"/>
          </a:xfrm>
        </p:spPr>
        <p:txBody>
          <a:bodyPr>
            <a:normAutofit/>
          </a:bodyPr>
          <a:lstStyle/>
          <a:p>
            <a:r>
              <a:rPr lang="en-US" sz="2800" b="1" dirty="0">
                <a:latin typeface="+mn-lt"/>
              </a:rPr>
              <a:t>HOSPITAL INFECTION CONTROL AND CLEANLINESS COMMITTEE</a:t>
            </a:r>
            <a:r>
              <a:rPr lang="en-US" b="1" dirty="0"/>
              <a:t/>
            </a:r>
            <a:br>
              <a:rPr lang="en-US" b="1" dirty="0"/>
            </a:br>
            <a:endParaRPr lang="en-US" dirty="0"/>
          </a:p>
        </p:txBody>
      </p:sp>
      <p:sp>
        <p:nvSpPr>
          <p:cNvPr id="3" name="Content Placeholder 2"/>
          <p:cNvSpPr>
            <a:spLocks noGrp="1"/>
          </p:cNvSpPr>
          <p:nvPr>
            <p:ph idx="1"/>
          </p:nvPr>
        </p:nvSpPr>
        <p:spPr>
          <a:xfrm>
            <a:off x="838200" y="1332411"/>
            <a:ext cx="10515600" cy="4844552"/>
          </a:xfrm>
        </p:spPr>
        <p:txBody>
          <a:bodyPr>
            <a:normAutofit/>
          </a:bodyPr>
          <a:lstStyle/>
          <a:p>
            <a:r>
              <a:rPr lang="en-US" sz="2000" b="1" dirty="0" smtClean="0"/>
              <a:t>For monitoring of the activities related to infection control in the facility, a hospital Infection Control Committee  needs to be formed. This Committee will be directly responsible for ensuring that the facility and employees comply with the requirements of infection control in the facility. </a:t>
            </a:r>
          </a:p>
          <a:p>
            <a:r>
              <a:rPr lang="en-US" sz="2000" b="1" dirty="0" smtClean="0"/>
              <a:t>The hospital Infection Control Committee needs to be formed with an official order undersigned by the head of facility.</a:t>
            </a:r>
            <a:endParaRPr lang="en-US" sz="2000" b="1" dirty="0"/>
          </a:p>
        </p:txBody>
      </p:sp>
    </p:spTree>
    <p:extLst>
      <p:ext uri="{BB962C8B-B14F-4D97-AF65-F5344CB8AC3E}">
        <p14:creationId xmlns:p14="http://schemas.microsoft.com/office/powerpoint/2010/main" val="311004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97469"/>
          </a:xfrm>
        </p:spPr>
        <p:txBody>
          <a:bodyPr>
            <a:normAutofit fontScale="90000"/>
          </a:bodyPr>
          <a:lstStyle/>
          <a:p>
            <a:r>
              <a:rPr lang="en-US" sz="2700" dirty="0" smtClean="0"/>
              <a:t/>
            </a:r>
            <a:br>
              <a:rPr lang="en-US" sz="2700" dirty="0" smtClean="0"/>
            </a:br>
            <a:r>
              <a:rPr lang="en-US" sz="2700" dirty="0"/>
              <a:t/>
            </a:r>
            <a:br>
              <a:rPr lang="en-US" sz="2700" dirty="0"/>
            </a:br>
            <a:r>
              <a:rPr lang="en-US" sz="2700" b="1" dirty="0" smtClean="0">
                <a:latin typeface="+mn-lt"/>
              </a:rPr>
              <a:t>The </a:t>
            </a:r>
            <a:r>
              <a:rPr lang="en-US" sz="2700" b="1" dirty="0">
                <a:latin typeface="+mn-lt"/>
              </a:rPr>
              <a:t>suggested composition of the hospital Infection Control Committee is listed as follows:</a:t>
            </a:r>
            <a:r>
              <a:rPr lang="en-US" dirty="0"/>
              <a:t/>
            </a:r>
            <a:br>
              <a:rPr lang="en-US" dirty="0"/>
            </a:br>
            <a:endParaRPr lang="en-US" dirty="0"/>
          </a:p>
        </p:txBody>
      </p:sp>
      <p:sp>
        <p:nvSpPr>
          <p:cNvPr id="3" name="Content Placeholder 2"/>
          <p:cNvSpPr>
            <a:spLocks noGrp="1"/>
          </p:cNvSpPr>
          <p:nvPr>
            <p:ph idx="1"/>
          </p:nvPr>
        </p:nvSpPr>
        <p:spPr>
          <a:xfrm>
            <a:off x="838200" y="1267097"/>
            <a:ext cx="10515600" cy="4909866"/>
          </a:xfrm>
        </p:spPr>
        <p:txBody>
          <a:bodyPr>
            <a:normAutofit fontScale="25000" lnSpcReduction="20000"/>
          </a:bodyPr>
          <a:lstStyle/>
          <a:p>
            <a:pPr lvl="0">
              <a:spcBef>
                <a:spcPts val="0"/>
              </a:spcBef>
            </a:pPr>
            <a:r>
              <a:rPr lang="en-US" sz="8000" dirty="0"/>
              <a:t>Medical Superintendent/Medical Officer In-charge - Chairperson</a:t>
            </a:r>
          </a:p>
          <a:p>
            <a:pPr marL="0" indent="0">
              <a:spcBef>
                <a:spcPts val="0"/>
              </a:spcBef>
              <a:buNone/>
            </a:pPr>
            <a:endParaRPr lang="en-US" sz="8000" dirty="0"/>
          </a:p>
          <a:p>
            <a:pPr lvl="0">
              <a:spcBef>
                <a:spcPts val="0"/>
              </a:spcBef>
            </a:pPr>
            <a:r>
              <a:rPr lang="en-US" sz="8000" dirty="0"/>
              <a:t>Nursing in charge/Infection Control Nurse - Convener</a:t>
            </a:r>
          </a:p>
          <a:p>
            <a:pPr marL="0" indent="0">
              <a:spcBef>
                <a:spcPts val="0"/>
              </a:spcBef>
              <a:buNone/>
            </a:pPr>
            <a:r>
              <a:rPr lang="en-US" sz="8000" dirty="0"/>
              <a:t> </a:t>
            </a:r>
          </a:p>
          <a:p>
            <a:pPr lvl="0">
              <a:spcBef>
                <a:spcPts val="0"/>
              </a:spcBef>
            </a:pPr>
            <a:r>
              <a:rPr lang="en-US" sz="8000" dirty="0"/>
              <a:t>Physician/Microbiologist with knowledge of infection control - Member Secretary. This person will</a:t>
            </a:r>
          </a:p>
          <a:p>
            <a:pPr marL="0" indent="0">
              <a:spcBef>
                <a:spcPts val="0"/>
              </a:spcBef>
              <a:buNone/>
            </a:pPr>
            <a:r>
              <a:rPr lang="en-US" sz="8000" dirty="0" smtClean="0"/>
              <a:t>   </a:t>
            </a:r>
          </a:p>
          <a:p>
            <a:pPr marL="0" indent="0">
              <a:spcBef>
                <a:spcPts val="0"/>
              </a:spcBef>
              <a:buNone/>
            </a:pPr>
            <a:r>
              <a:rPr lang="en-US" sz="8000" dirty="0"/>
              <a:t> </a:t>
            </a:r>
            <a:r>
              <a:rPr lang="en-US" sz="8000" dirty="0" smtClean="0"/>
              <a:t>    also </a:t>
            </a:r>
            <a:r>
              <a:rPr lang="en-US" sz="8000" dirty="0"/>
              <a:t>be designated as Infection Control Officer</a:t>
            </a:r>
            <a:r>
              <a:rPr lang="en-US" sz="8000" dirty="0" smtClean="0"/>
              <a:t>.</a:t>
            </a:r>
            <a:endParaRPr lang="en-US" sz="8000" dirty="0"/>
          </a:p>
          <a:p>
            <a:pPr lvl="0">
              <a:spcBef>
                <a:spcPts val="0"/>
              </a:spcBef>
            </a:pPr>
            <a:endParaRPr lang="en-US" sz="8000" dirty="0" smtClean="0"/>
          </a:p>
          <a:p>
            <a:pPr lvl="0">
              <a:spcBef>
                <a:spcPts val="0"/>
              </a:spcBef>
            </a:pPr>
            <a:r>
              <a:rPr lang="en-US" sz="8000" dirty="0" smtClean="0"/>
              <a:t>Surgeon</a:t>
            </a:r>
            <a:endParaRPr lang="en-US" sz="8000" dirty="0"/>
          </a:p>
          <a:p>
            <a:pPr marL="0" indent="0">
              <a:spcBef>
                <a:spcPts val="0"/>
              </a:spcBef>
              <a:buNone/>
            </a:pPr>
            <a:r>
              <a:rPr lang="en-US" sz="8000" dirty="0"/>
              <a:t> </a:t>
            </a:r>
          </a:p>
          <a:p>
            <a:pPr lvl="0">
              <a:spcBef>
                <a:spcPts val="0"/>
              </a:spcBef>
            </a:pPr>
            <a:r>
              <a:rPr lang="en-US" sz="8000" dirty="0"/>
              <a:t>Blood Bank In-charge</a:t>
            </a:r>
          </a:p>
          <a:p>
            <a:pPr marL="0" indent="0">
              <a:spcBef>
                <a:spcPts val="0"/>
              </a:spcBef>
              <a:buNone/>
            </a:pPr>
            <a:r>
              <a:rPr lang="en-US" sz="8000" dirty="0"/>
              <a:t> </a:t>
            </a:r>
          </a:p>
          <a:p>
            <a:pPr lvl="0">
              <a:spcBef>
                <a:spcPts val="0"/>
              </a:spcBef>
            </a:pPr>
            <a:r>
              <a:rPr lang="en-US" sz="8000" dirty="0"/>
              <a:t>OT/ICU In-charge</a:t>
            </a:r>
          </a:p>
          <a:p>
            <a:pPr marL="0" indent="0">
              <a:spcBef>
                <a:spcPts val="0"/>
              </a:spcBef>
              <a:buNone/>
            </a:pPr>
            <a:r>
              <a:rPr lang="en-US" sz="8000" dirty="0"/>
              <a:t> </a:t>
            </a:r>
          </a:p>
          <a:p>
            <a:pPr lvl="0">
              <a:spcBef>
                <a:spcPts val="0"/>
              </a:spcBef>
            </a:pPr>
            <a:r>
              <a:rPr lang="en-US" sz="8000" dirty="0"/>
              <a:t>Lab technician</a:t>
            </a:r>
          </a:p>
          <a:p>
            <a:pPr marL="0" indent="0">
              <a:spcBef>
                <a:spcPts val="0"/>
              </a:spcBef>
              <a:buNone/>
            </a:pPr>
            <a:r>
              <a:rPr lang="en-US" sz="8000" dirty="0"/>
              <a:t> </a:t>
            </a:r>
          </a:p>
          <a:p>
            <a:pPr lvl="0">
              <a:spcBef>
                <a:spcPts val="0"/>
              </a:spcBef>
            </a:pPr>
            <a:r>
              <a:rPr lang="en-US" sz="8000" dirty="0"/>
              <a:t>Hospital Manager/Quality Manager</a:t>
            </a:r>
          </a:p>
          <a:p>
            <a:pPr marL="0" indent="0">
              <a:spcBef>
                <a:spcPts val="0"/>
              </a:spcBef>
              <a:buNone/>
            </a:pPr>
            <a:r>
              <a:rPr lang="en-US" sz="8000" dirty="0"/>
              <a:t> </a:t>
            </a:r>
          </a:p>
          <a:p>
            <a:pPr lvl="0">
              <a:spcBef>
                <a:spcPts val="0"/>
              </a:spcBef>
            </a:pPr>
            <a:r>
              <a:rPr lang="en-US" sz="8000" dirty="0"/>
              <a:t>Chief Pharmacist</a:t>
            </a:r>
          </a:p>
          <a:p>
            <a:pPr marL="0" indent="0">
              <a:spcBef>
                <a:spcPts val="0"/>
              </a:spcBef>
              <a:buNone/>
            </a:pPr>
            <a:r>
              <a:rPr lang="en-US" sz="8000" dirty="0"/>
              <a:t> </a:t>
            </a:r>
          </a:p>
          <a:p>
            <a:pPr lvl="0">
              <a:spcBef>
                <a:spcPts val="0"/>
              </a:spcBef>
            </a:pPr>
            <a:r>
              <a:rPr lang="en-US" sz="8000" dirty="0"/>
              <a:t>Housekeeping In-charge</a:t>
            </a:r>
          </a:p>
          <a:p>
            <a:endParaRPr lang="en-US" dirty="0"/>
          </a:p>
        </p:txBody>
      </p:sp>
    </p:spTree>
    <p:extLst>
      <p:ext uri="{BB962C8B-B14F-4D97-AF65-F5344CB8AC3E}">
        <p14:creationId xmlns:p14="http://schemas.microsoft.com/office/powerpoint/2010/main" val="3999971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88464"/>
          </a:xfrm>
        </p:spPr>
        <p:txBody>
          <a:bodyPr>
            <a:normAutofit fontScale="90000"/>
          </a:bodyPr>
          <a:lstStyle/>
          <a:p>
            <a:r>
              <a:rPr lang="en-US" sz="3100" b="1" dirty="0" smtClean="0"/>
              <a:t/>
            </a:r>
            <a:br>
              <a:rPr lang="en-US" sz="3100" b="1" dirty="0" smtClean="0"/>
            </a:br>
            <a:r>
              <a:rPr lang="en-US" sz="3100" b="1" dirty="0" smtClean="0"/>
              <a:t>The </a:t>
            </a:r>
            <a:r>
              <a:rPr lang="en-US" sz="3100" b="1" dirty="0"/>
              <a:t>overall responsibility of this Committee is to:</a:t>
            </a:r>
            <a:r>
              <a:rPr lang="en-US" b="1" dirty="0"/>
              <a:t/>
            </a:r>
            <a:br>
              <a:rPr lang="en-US" b="1" dirty="0"/>
            </a:br>
            <a:endParaRPr lang="en-US" dirty="0"/>
          </a:p>
        </p:txBody>
      </p:sp>
      <p:sp>
        <p:nvSpPr>
          <p:cNvPr id="3" name="Content Placeholder 2"/>
          <p:cNvSpPr>
            <a:spLocks noGrp="1"/>
          </p:cNvSpPr>
          <p:nvPr>
            <p:ph idx="1"/>
          </p:nvPr>
        </p:nvSpPr>
        <p:spPr>
          <a:xfrm>
            <a:off x="838200" y="1306286"/>
            <a:ext cx="10515600" cy="5551714"/>
          </a:xfrm>
        </p:spPr>
        <p:txBody>
          <a:bodyPr>
            <a:normAutofit fontScale="25000" lnSpcReduction="20000"/>
          </a:bodyPr>
          <a:lstStyle/>
          <a:p>
            <a:pPr lvl="0"/>
            <a:r>
              <a:rPr lang="en-US" sz="8000" dirty="0"/>
              <a:t>To disseminate ‘’</a:t>
            </a:r>
            <a:r>
              <a:rPr lang="en-US" sz="8000" dirty="0" err="1"/>
              <a:t>Swachhata</a:t>
            </a:r>
            <a:r>
              <a:rPr lang="en-US" sz="8000" dirty="0"/>
              <a:t> Guidelines and Guidelines for Implementation of </a:t>
            </a:r>
            <a:r>
              <a:rPr lang="en-US" sz="8000" dirty="0" err="1"/>
              <a:t>Kayakalp</a:t>
            </a:r>
            <a:r>
              <a:rPr lang="en-US" sz="8000" dirty="0"/>
              <a:t> Initiative’’ among all clinical and support staff of the hospital</a:t>
            </a:r>
          </a:p>
          <a:p>
            <a:pPr lvl="0"/>
            <a:r>
              <a:rPr lang="en-US" sz="8000" dirty="0"/>
              <a:t>To develop and approve infection control policies and implement infection control practices in the hospital</a:t>
            </a:r>
          </a:p>
          <a:p>
            <a:pPr lvl="0"/>
            <a:r>
              <a:rPr lang="en-US" sz="8000" dirty="0"/>
              <a:t>To conduct internal assessment using “</a:t>
            </a:r>
            <a:r>
              <a:rPr lang="en-US" sz="8000" dirty="0" err="1"/>
              <a:t>Kayakalp</a:t>
            </a:r>
            <a:r>
              <a:rPr lang="en-US" sz="8000" dirty="0"/>
              <a:t>” checklist at least once in a quarter, identify </a:t>
            </a:r>
            <a:r>
              <a:rPr lang="en-US" sz="8000" dirty="0" smtClean="0"/>
              <a:t>gaps and </a:t>
            </a:r>
            <a:r>
              <a:rPr lang="en-US" sz="8000" dirty="0"/>
              <a:t>prepare action plan based on </a:t>
            </a:r>
            <a:r>
              <a:rPr lang="en-US" sz="8000" dirty="0" smtClean="0"/>
              <a:t>findings</a:t>
            </a:r>
            <a:endParaRPr lang="en-US" sz="8000" dirty="0"/>
          </a:p>
          <a:p>
            <a:pPr lvl="0"/>
            <a:r>
              <a:rPr lang="en-US" sz="8000" dirty="0"/>
              <a:t>To monitor and review progress of the facility towards meeting “</a:t>
            </a:r>
            <a:r>
              <a:rPr lang="en-US" sz="8000" dirty="0" err="1"/>
              <a:t>Kayakalp</a:t>
            </a:r>
            <a:r>
              <a:rPr lang="en-US" sz="8000" dirty="0"/>
              <a:t>” </a:t>
            </a:r>
            <a:r>
              <a:rPr lang="en-US" sz="8000" dirty="0" smtClean="0"/>
              <a:t>criteria</a:t>
            </a:r>
            <a:r>
              <a:rPr lang="en-US" sz="8000" dirty="0"/>
              <a:t> </a:t>
            </a:r>
          </a:p>
          <a:p>
            <a:pPr lvl="0"/>
            <a:r>
              <a:rPr lang="en-US" sz="8000" dirty="0"/>
              <a:t>To ensure periodic microbiological surveillance, collection and analysis of data related to </a:t>
            </a:r>
            <a:r>
              <a:rPr lang="en-US" sz="8000" dirty="0" smtClean="0"/>
              <a:t>HAIs</a:t>
            </a:r>
            <a:endParaRPr lang="en-US" sz="8000" dirty="0"/>
          </a:p>
          <a:p>
            <a:pPr lvl="0"/>
            <a:r>
              <a:rPr lang="en-US" sz="8000" dirty="0"/>
              <a:t>To direct resources to address problems identified for effective management of infection </a:t>
            </a:r>
            <a:r>
              <a:rPr lang="en-US" sz="8000" dirty="0" smtClean="0"/>
              <a:t>control </a:t>
            </a:r>
            <a:r>
              <a:rPr lang="en-US" sz="8000" dirty="0" err="1" smtClean="0"/>
              <a:t>programme</a:t>
            </a:r>
            <a:endParaRPr lang="en-US" sz="8000" dirty="0"/>
          </a:p>
          <a:p>
            <a:pPr lvl="0"/>
            <a:r>
              <a:rPr lang="en-US" sz="8000" dirty="0"/>
              <a:t>To ensure availability of appropriate supplies needed for infection control at the </a:t>
            </a:r>
            <a:r>
              <a:rPr lang="en-US" sz="8000" dirty="0" smtClean="0"/>
              <a:t>facility</a:t>
            </a:r>
            <a:endParaRPr lang="en-US" sz="8000" dirty="0"/>
          </a:p>
          <a:p>
            <a:pPr lvl="0"/>
            <a:r>
              <a:rPr lang="en-US" sz="8000" dirty="0"/>
              <a:t>To facilitate and support the training of staff related to housekeeping and infection </a:t>
            </a:r>
            <a:r>
              <a:rPr lang="en-US" sz="8000" dirty="0" smtClean="0"/>
              <a:t>control</a:t>
            </a:r>
            <a:endParaRPr lang="en-US" sz="8000" dirty="0"/>
          </a:p>
          <a:p>
            <a:pPr lvl="0"/>
            <a:r>
              <a:rPr lang="en-US" sz="8000" dirty="0"/>
              <a:t>To monitor the housekeeping and cleanliness activities including services provided by outsourced agencies</a:t>
            </a:r>
          </a:p>
          <a:p>
            <a:pPr lvl="0"/>
            <a:r>
              <a:rPr lang="en-US" sz="8000" dirty="0"/>
              <a:t>To monitor hand hygiene practices in patient care areas</a:t>
            </a:r>
          </a:p>
          <a:p>
            <a:endParaRPr lang="en-US" dirty="0"/>
          </a:p>
        </p:txBody>
      </p:sp>
    </p:spTree>
    <p:extLst>
      <p:ext uri="{BB962C8B-B14F-4D97-AF65-F5344CB8AC3E}">
        <p14:creationId xmlns:p14="http://schemas.microsoft.com/office/powerpoint/2010/main" val="537367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246"/>
            <a:ext cx="10515600" cy="497024"/>
          </a:xfrm>
        </p:spPr>
        <p:txBody>
          <a:bodyPr>
            <a:noAutofit/>
          </a:bodyPr>
          <a:lstStyle/>
          <a:p>
            <a:r>
              <a:rPr lang="en-US" sz="2800" dirty="0" err="1" smtClean="0"/>
              <a:t>Contd</a:t>
            </a:r>
            <a:r>
              <a:rPr lang="en-US" sz="2800" dirty="0" smtClean="0"/>
              <a:t>…..</a:t>
            </a:r>
            <a:endParaRPr lang="en-US" sz="2800" dirty="0"/>
          </a:p>
        </p:txBody>
      </p:sp>
      <p:sp>
        <p:nvSpPr>
          <p:cNvPr id="3" name="Content Placeholder 2"/>
          <p:cNvSpPr>
            <a:spLocks noGrp="1"/>
          </p:cNvSpPr>
          <p:nvPr>
            <p:ph idx="1"/>
          </p:nvPr>
        </p:nvSpPr>
        <p:spPr>
          <a:xfrm>
            <a:off x="838200" y="679270"/>
            <a:ext cx="10515600" cy="6048101"/>
          </a:xfrm>
        </p:spPr>
        <p:txBody>
          <a:bodyPr>
            <a:normAutofit fontScale="70000" lnSpcReduction="20000"/>
          </a:bodyPr>
          <a:lstStyle/>
          <a:p>
            <a:pPr lvl="0"/>
            <a:r>
              <a:rPr lang="en-US" dirty="0"/>
              <a:t>To monitor proper segregation and storage of </a:t>
            </a:r>
            <a:r>
              <a:rPr lang="en-US" dirty="0" smtClean="0"/>
              <a:t>BMW</a:t>
            </a:r>
            <a:r>
              <a:rPr lang="en-US" dirty="0"/>
              <a:t> </a:t>
            </a:r>
          </a:p>
          <a:p>
            <a:pPr lvl="0"/>
            <a:r>
              <a:rPr lang="en-US" dirty="0"/>
              <a:t>To coordinate and monitor waste disposal services provided by common treatment facility </a:t>
            </a:r>
            <a:r>
              <a:rPr lang="en-US" dirty="0" smtClean="0"/>
              <a:t>provider</a:t>
            </a:r>
            <a:endParaRPr lang="en-US" dirty="0"/>
          </a:p>
          <a:p>
            <a:pPr lvl="0"/>
            <a:r>
              <a:rPr lang="en-US" dirty="0"/>
              <a:t>To ensure periodic medical check-up and </a:t>
            </a:r>
            <a:r>
              <a:rPr lang="en-US" dirty="0" err="1"/>
              <a:t>immunisation</a:t>
            </a:r>
            <a:r>
              <a:rPr lang="en-US" dirty="0"/>
              <a:t> of </a:t>
            </a:r>
            <a:r>
              <a:rPr lang="en-US" dirty="0" smtClean="0"/>
              <a:t>staff</a:t>
            </a:r>
            <a:endParaRPr lang="en-US" dirty="0"/>
          </a:p>
          <a:p>
            <a:pPr lvl="0"/>
            <a:r>
              <a:rPr lang="en-US" dirty="0"/>
              <a:t>To monitor the hygiene of staff, especially food handlers and cleaning </a:t>
            </a:r>
            <a:r>
              <a:rPr lang="en-US" dirty="0" smtClean="0"/>
              <a:t>staff</a:t>
            </a:r>
            <a:r>
              <a:rPr lang="en-US" dirty="0"/>
              <a:t> </a:t>
            </a:r>
          </a:p>
          <a:p>
            <a:pPr lvl="0"/>
            <a:r>
              <a:rPr lang="en-US" dirty="0"/>
              <a:t>To ensure that all clinical and support staff of the hospital adhere to defined dress </a:t>
            </a:r>
            <a:r>
              <a:rPr lang="en-US" dirty="0" smtClean="0"/>
              <a:t>code</a:t>
            </a:r>
            <a:endParaRPr lang="en-US" dirty="0"/>
          </a:p>
          <a:p>
            <a:pPr lvl="0"/>
            <a:r>
              <a:rPr lang="en-US" dirty="0"/>
              <a:t>To develop and implement SOPs on cleanliness and infection </a:t>
            </a:r>
            <a:r>
              <a:rPr lang="en-US" dirty="0" smtClean="0"/>
              <a:t>control</a:t>
            </a:r>
            <a:r>
              <a:rPr lang="en-US" dirty="0"/>
              <a:t> </a:t>
            </a:r>
          </a:p>
          <a:p>
            <a:pPr lvl="0"/>
            <a:r>
              <a:rPr lang="en-US" dirty="0"/>
              <a:t>To involve members of ‘’</a:t>
            </a:r>
            <a:r>
              <a:rPr lang="en-US" dirty="0" err="1"/>
              <a:t>Rogi</a:t>
            </a:r>
            <a:r>
              <a:rPr lang="en-US" dirty="0"/>
              <a:t> </a:t>
            </a:r>
            <a:r>
              <a:rPr lang="en-US" dirty="0" err="1"/>
              <a:t>Kalyan</a:t>
            </a:r>
            <a:r>
              <a:rPr lang="en-US" dirty="0"/>
              <a:t> </a:t>
            </a:r>
            <a:r>
              <a:rPr lang="en-US" dirty="0" err="1"/>
              <a:t>Samiti</a:t>
            </a:r>
            <a:r>
              <a:rPr lang="en-US" dirty="0"/>
              <a:t>’’ and local civil society </a:t>
            </a:r>
            <a:r>
              <a:rPr lang="en-US" dirty="0" err="1"/>
              <a:t>organisations</a:t>
            </a:r>
            <a:r>
              <a:rPr lang="en-US" dirty="0"/>
              <a:t> for monitoring and promotion of cleanliness of the hospital</a:t>
            </a:r>
          </a:p>
          <a:p>
            <a:pPr lvl="0"/>
            <a:r>
              <a:rPr lang="en-US" dirty="0"/>
              <a:t>To promote hygiene among patients and visitors through display of IEC materials and counsel </a:t>
            </a:r>
            <a:r>
              <a:rPr lang="en-US" dirty="0" smtClean="0"/>
              <a:t>them</a:t>
            </a:r>
            <a:r>
              <a:rPr lang="en-US" dirty="0"/>
              <a:t> </a:t>
            </a:r>
          </a:p>
          <a:p>
            <a:pPr lvl="0"/>
            <a:r>
              <a:rPr lang="en-US" dirty="0"/>
              <a:t>To facilitate development of antibiotic policy for the </a:t>
            </a:r>
            <a:r>
              <a:rPr lang="en-US" dirty="0" smtClean="0"/>
              <a:t>hospital</a:t>
            </a:r>
            <a:endParaRPr lang="en-US" dirty="0"/>
          </a:p>
          <a:p>
            <a:pPr lvl="0"/>
            <a:r>
              <a:rPr lang="en-US" dirty="0"/>
              <a:t>Report outbreaks of nosocomial infections in the </a:t>
            </a:r>
            <a:r>
              <a:rPr lang="en-US" dirty="0" smtClean="0"/>
              <a:t>facility</a:t>
            </a:r>
            <a:endParaRPr lang="en-US" dirty="0"/>
          </a:p>
          <a:p>
            <a:pPr lvl="0"/>
            <a:r>
              <a:rPr lang="en-US" dirty="0"/>
              <a:t>To participate in outbreak investigations of nosocomial </a:t>
            </a:r>
            <a:r>
              <a:rPr lang="en-US" dirty="0" smtClean="0"/>
              <a:t>infections</a:t>
            </a:r>
            <a:r>
              <a:rPr lang="en-US" dirty="0"/>
              <a:t> </a:t>
            </a:r>
          </a:p>
          <a:p>
            <a:pPr lvl="0"/>
            <a:r>
              <a:rPr lang="en-US" dirty="0"/>
              <a:t>To submit monthly reports to the district and/or state level as </a:t>
            </a:r>
            <a:r>
              <a:rPr lang="en-US" dirty="0" smtClean="0"/>
              <a:t>required</a:t>
            </a:r>
            <a:endParaRPr lang="en-US" dirty="0"/>
          </a:p>
          <a:p>
            <a:pPr lvl="0"/>
            <a:r>
              <a:rPr lang="en-US" dirty="0"/>
              <a:t>To meet at least once in a month and review the progress towards meeting criteria for cleanliness and infection control</a:t>
            </a:r>
          </a:p>
          <a:p>
            <a:pPr lvl="0"/>
            <a:r>
              <a:rPr lang="en-US" dirty="0"/>
              <a:t>To ensure compliance to all applicable legal provisions regarding waste management and environment control including BMW Management Rules 2016 &amp; 2018 (Amendment) as mandated in clause 4 (r).</a:t>
            </a:r>
          </a:p>
          <a:p>
            <a:endParaRPr lang="en-US" dirty="0"/>
          </a:p>
        </p:txBody>
      </p:sp>
    </p:spTree>
    <p:extLst>
      <p:ext uri="{BB962C8B-B14F-4D97-AF65-F5344CB8AC3E}">
        <p14:creationId xmlns:p14="http://schemas.microsoft.com/office/powerpoint/2010/main" val="1300095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571" y="235131"/>
            <a:ext cx="10515600" cy="404949"/>
          </a:xfrm>
        </p:spPr>
        <p:txBody>
          <a:bodyPr>
            <a:normAutofit fontScale="90000"/>
          </a:bodyPr>
          <a:lstStyle/>
          <a:p>
            <a:r>
              <a:rPr lang="en-US" sz="2700" b="1" dirty="0" smtClean="0"/>
              <a:t/>
            </a:r>
            <a:br>
              <a:rPr lang="en-US" sz="2700" b="1" dirty="0" smtClean="0"/>
            </a:br>
            <a:r>
              <a:rPr lang="en-US" sz="2700" b="1" dirty="0">
                <a:latin typeface="+mn-lt"/>
              </a:rPr>
              <a:t/>
            </a:r>
            <a:br>
              <a:rPr lang="en-US" sz="2700" b="1" dirty="0">
                <a:latin typeface="+mn-lt"/>
              </a:rPr>
            </a:br>
            <a:r>
              <a:rPr lang="en-US" sz="2700" b="1" dirty="0" smtClean="0">
                <a:latin typeface="+mn-lt"/>
              </a:rPr>
              <a:t>MEETING </a:t>
            </a:r>
            <a:r>
              <a:rPr lang="en-US" sz="2700" b="1" dirty="0">
                <a:latin typeface="+mn-lt"/>
              </a:rPr>
              <a:t>SCHEDULE AND RECORDING OF THE PROCEEDINGS</a:t>
            </a:r>
            <a:r>
              <a:rPr lang="en-US" b="1" dirty="0"/>
              <a:t/>
            </a:r>
            <a:br>
              <a:rPr lang="en-US" b="1" dirty="0"/>
            </a:br>
            <a:endParaRPr lang="en-US" dirty="0"/>
          </a:p>
        </p:txBody>
      </p:sp>
      <p:sp>
        <p:nvSpPr>
          <p:cNvPr id="3" name="Content Placeholder 2"/>
          <p:cNvSpPr>
            <a:spLocks noGrp="1"/>
          </p:cNvSpPr>
          <p:nvPr>
            <p:ph idx="1"/>
          </p:nvPr>
        </p:nvSpPr>
        <p:spPr>
          <a:xfrm>
            <a:off x="838200" y="992777"/>
            <a:ext cx="10515600" cy="5184186"/>
          </a:xfrm>
        </p:spPr>
        <p:txBody>
          <a:bodyPr>
            <a:normAutofit/>
          </a:bodyPr>
          <a:lstStyle/>
          <a:p>
            <a:r>
              <a:rPr lang="en-US" sz="2000" dirty="0"/>
              <a:t>The Infection Control Committee in the hospital has to meet at least once in every month to review the activities carried out in the hospital related to infection control. </a:t>
            </a:r>
            <a:endParaRPr lang="en-US" sz="2000" dirty="0" smtClean="0"/>
          </a:p>
          <a:p>
            <a:r>
              <a:rPr lang="en-US" sz="2000" dirty="0"/>
              <a:t>The focus of the review is to </a:t>
            </a:r>
            <a:r>
              <a:rPr lang="en-US" sz="2000" dirty="0" err="1"/>
              <a:t>analyse</a:t>
            </a:r>
            <a:r>
              <a:rPr lang="en-US" sz="2000" dirty="0"/>
              <a:t> regular monitoring activities and HAI surveillance activities being carried out in the hospital</a:t>
            </a:r>
            <a:r>
              <a:rPr lang="en-US" sz="2000" dirty="0" smtClean="0"/>
              <a:t>.</a:t>
            </a:r>
          </a:p>
          <a:p>
            <a:r>
              <a:rPr lang="en-US" sz="2000" dirty="0"/>
              <a:t>The Committee also needs to meet in the event of any hospital infection outbreak and when required.</a:t>
            </a:r>
          </a:p>
          <a:p>
            <a:r>
              <a:rPr lang="en-US" sz="2000" dirty="0"/>
              <a:t>The Committee should meet with a pre-defined agenda and all the proceedings of the meeting need </a:t>
            </a:r>
            <a:r>
              <a:rPr lang="en-US" sz="2000" dirty="0" smtClean="0"/>
              <a:t>to </a:t>
            </a:r>
            <a:r>
              <a:rPr lang="en-US" sz="2000" dirty="0"/>
              <a:t>be recorded in the minutes of meeting, along with the attendance record, agenda of discussion, planned actions and suggestions and delegation of responsibility.</a:t>
            </a:r>
          </a:p>
          <a:p>
            <a:endParaRPr lang="en-US" dirty="0"/>
          </a:p>
        </p:txBody>
      </p:sp>
    </p:spTree>
    <p:extLst>
      <p:ext uri="{BB962C8B-B14F-4D97-AF65-F5344CB8AC3E}">
        <p14:creationId xmlns:p14="http://schemas.microsoft.com/office/powerpoint/2010/main" val="3755819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60CE27D5AB4543A573315B011C6C7D" ma:contentTypeVersion="13" ma:contentTypeDescription="Create a new document." ma:contentTypeScope="" ma:versionID="66a5e2e3bda8a813647ad14726da67d4">
  <xsd:schema xmlns:xsd="http://www.w3.org/2001/XMLSchema" xmlns:xs="http://www.w3.org/2001/XMLSchema" xmlns:p="http://schemas.microsoft.com/office/2006/metadata/properties" xmlns:ns2="0c1413a2-014c-4f8d-95c9-219594620d4d" xmlns:ns3="c6bc7fdb-94a0-4550-9262-59b9a1e24eae" targetNamespace="http://schemas.microsoft.com/office/2006/metadata/properties" ma:root="true" ma:fieldsID="f6273a6cf95cbe05957f653fca978236" ns2:_="" ns3:_="">
    <xsd:import namespace="0c1413a2-014c-4f8d-95c9-219594620d4d"/>
    <xsd:import namespace="c6bc7fdb-94a0-4550-9262-59b9a1e24ea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1413a2-014c-4f8d-95c9-219594620d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6bc7fdb-94a0-4550-9262-59b9a1e24eae"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c6bc7fdb-94a0-4550-9262-59b9a1e24eae">
      <UserInfo>
        <DisplayName/>
        <AccountId xsi:nil="true"/>
        <AccountType/>
      </UserInfo>
    </SharedWithUsers>
    <MediaLengthInSeconds xmlns="0c1413a2-014c-4f8d-95c9-219594620d4d" xsi:nil="true"/>
  </documentManagement>
</p:properties>
</file>

<file path=customXml/itemProps1.xml><?xml version="1.0" encoding="utf-8"?>
<ds:datastoreItem xmlns:ds="http://schemas.openxmlformats.org/officeDocument/2006/customXml" ds:itemID="{6AB8DE21-284D-400A-BE44-1EB910BA9BBD}"/>
</file>

<file path=customXml/itemProps2.xml><?xml version="1.0" encoding="utf-8"?>
<ds:datastoreItem xmlns:ds="http://schemas.openxmlformats.org/officeDocument/2006/customXml" ds:itemID="{202A7A16-151A-4B6A-BC62-A65101C2DBDA}"/>
</file>

<file path=customXml/itemProps3.xml><?xml version="1.0" encoding="utf-8"?>
<ds:datastoreItem xmlns:ds="http://schemas.openxmlformats.org/officeDocument/2006/customXml" ds:itemID="{8FA5DB1E-4951-49AA-B949-F7C2537AFDE8}"/>
</file>

<file path=docProps/app.xml><?xml version="1.0" encoding="utf-8"?>
<Properties xmlns="http://schemas.openxmlformats.org/officeDocument/2006/extended-properties" xmlns:vt="http://schemas.openxmlformats.org/officeDocument/2006/docPropsVTypes">
  <TotalTime>113</TotalTime>
  <Words>1003</Words>
  <Application>Microsoft Office PowerPoint</Application>
  <PresentationFormat>Widescreen</PresentationFormat>
  <Paragraphs>82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Myriad Web Pro</vt:lpstr>
      <vt:lpstr>Office Theme</vt:lpstr>
      <vt:lpstr>Hospital Infection Prevention and Control Program</vt:lpstr>
      <vt:lpstr>Session Objectives</vt:lpstr>
      <vt:lpstr>Infection prevention and control programme</vt:lpstr>
      <vt:lpstr>Objectives of the IPC programme</vt:lpstr>
      <vt:lpstr>HOSPITAL INFECTION CONTROL AND CLEANLINESS COMMITTEE </vt:lpstr>
      <vt:lpstr>  The suggested composition of the hospital Infection Control Committee is listed as follows: </vt:lpstr>
      <vt:lpstr> The overall responsibility of this Committee is to: </vt:lpstr>
      <vt:lpstr>Contd…..</vt:lpstr>
      <vt:lpstr>  MEETING SCHEDULE AND RECORDING OF THE PROCEEDINGS </vt:lpstr>
      <vt:lpstr>MONITORING OF INFECTION CONTROL PRACTICES</vt:lpstr>
      <vt:lpstr>IPC COMMITTEE</vt:lpstr>
      <vt:lpstr>IPC Committee</vt:lpstr>
      <vt:lpstr>PowerPoint Presentation</vt:lpstr>
    </vt:vector>
  </TitlesOfParts>
  <Company>Johns Hopkins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Jhpiego</dc:creator>
  <cp:lastModifiedBy>Jhpiego</cp:lastModifiedBy>
  <cp:revision>9</cp:revision>
  <dcterms:created xsi:type="dcterms:W3CDTF">2020-11-28T07:09:42Z</dcterms:created>
  <dcterms:modified xsi:type="dcterms:W3CDTF">2020-12-05T05:42:17Z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0x010100F660CE27D5AB4543A573315B011C6C7D</vt:lpwstr>
  </property>
  <property fmtid="{D5CDD505-2E9C-101B-9397-08002B2CF9AE}" pid="3" name="Order">
    <vt:r8>8911700</vt:r8>
  </property>
  <property fmtid="{D5CDD505-2E9C-101B-9397-08002B2CF9AE}" pid="4" name="_ExtendedDescription">
    <vt:lpwstr/>
  </property>
  <property fmtid="{D5CDD505-2E9C-101B-9397-08002B2CF9AE}" pid="5" name="TriggerFlowInfo">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ies>
</file>