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69" r:id="rId6"/>
    <p:sldId id="262" r:id="rId7"/>
    <p:sldId id="257" r:id="rId8"/>
    <p:sldId id="264" r:id="rId9"/>
    <p:sldId id="265" r:id="rId10"/>
    <p:sldId id="263" r:id="rId11"/>
    <p:sldId id="266" r:id="rId12"/>
    <p:sldId id="267" r:id="rId13"/>
    <p:sldId id="268" r:id="rId14"/>
    <p:sldId id="261" r:id="rId15"/>
    <p:sldId id="270" r:id="rId16"/>
    <p:sldId id="271"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E4B4CF-AE27-4C26-8E47-E0C1AA83876A}"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IN"/>
        </a:p>
      </dgm:t>
    </dgm:pt>
    <dgm:pt modelId="{475B2D4D-654F-4B83-AF79-C36409AA7DF9}">
      <dgm:prSet phldrT="[Text]"/>
      <dgm:spPr/>
      <dgm:t>
        <a:bodyPr/>
        <a:lstStyle/>
        <a:p>
          <a:r>
            <a:rPr lang="en-US" dirty="0"/>
            <a:t>Source/reservoir of infection</a:t>
          </a:r>
          <a:endParaRPr lang="en-IN" dirty="0"/>
        </a:p>
      </dgm:t>
    </dgm:pt>
    <dgm:pt modelId="{B30B383B-ED13-4D55-B69D-62DF22277EFF}" type="parTrans" cxnId="{D2B1BC33-112A-4831-B0D4-2E86C61AA043}">
      <dgm:prSet/>
      <dgm:spPr/>
      <dgm:t>
        <a:bodyPr/>
        <a:lstStyle/>
        <a:p>
          <a:endParaRPr lang="en-IN"/>
        </a:p>
      </dgm:t>
    </dgm:pt>
    <dgm:pt modelId="{0BB78FD6-0C87-4F0A-982D-FEF64686C306}" type="sibTrans" cxnId="{D2B1BC33-112A-4831-B0D4-2E86C61AA043}">
      <dgm:prSet/>
      <dgm:spPr/>
      <dgm:t>
        <a:bodyPr/>
        <a:lstStyle/>
        <a:p>
          <a:endParaRPr lang="en-IN"/>
        </a:p>
      </dgm:t>
    </dgm:pt>
    <dgm:pt modelId="{F450B2E6-BA31-4DC3-ACE7-C491608D0A63}">
      <dgm:prSet phldrT="[Text]"/>
      <dgm:spPr/>
      <dgm:t>
        <a:bodyPr/>
        <a:lstStyle/>
        <a:p>
          <a:r>
            <a:rPr lang="en-US" dirty="0"/>
            <a:t>Modes of transmission</a:t>
          </a:r>
          <a:endParaRPr lang="en-IN" dirty="0"/>
        </a:p>
      </dgm:t>
    </dgm:pt>
    <dgm:pt modelId="{443C786E-D3F1-48D6-9630-5E06BD041A8C}" type="parTrans" cxnId="{68E4ADE8-EA10-4476-8FE7-014572D27AEC}">
      <dgm:prSet/>
      <dgm:spPr/>
      <dgm:t>
        <a:bodyPr/>
        <a:lstStyle/>
        <a:p>
          <a:endParaRPr lang="en-IN"/>
        </a:p>
      </dgm:t>
    </dgm:pt>
    <dgm:pt modelId="{FE997FF0-B71E-4F4C-8C6D-C3073AEEAFAE}" type="sibTrans" cxnId="{68E4ADE8-EA10-4476-8FE7-014572D27AEC}">
      <dgm:prSet/>
      <dgm:spPr/>
      <dgm:t>
        <a:bodyPr/>
        <a:lstStyle/>
        <a:p>
          <a:endParaRPr lang="en-IN"/>
        </a:p>
      </dgm:t>
    </dgm:pt>
    <dgm:pt modelId="{845645DC-E943-43EE-B681-0B6355AEF5CB}">
      <dgm:prSet phldrT="[Text]"/>
      <dgm:spPr/>
      <dgm:t>
        <a:bodyPr/>
        <a:lstStyle/>
        <a:p>
          <a:r>
            <a:rPr lang="en-US" dirty="0"/>
            <a:t>Susceptible host</a:t>
          </a:r>
          <a:endParaRPr lang="en-IN" dirty="0"/>
        </a:p>
      </dgm:t>
    </dgm:pt>
    <dgm:pt modelId="{65431615-B03D-4592-B196-EE0CD1B78119}" type="parTrans" cxnId="{1B54912E-3C7D-468B-8EED-7391FFD24FDB}">
      <dgm:prSet/>
      <dgm:spPr/>
      <dgm:t>
        <a:bodyPr/>
        <a:lstStyle/>
        <a:p>
          <a:endParaRPr lang="en-IN"/>
        </a:p>
      </dgm:t>
    </dgm:pt>
    <dgm:pt modelId="{EA6B8558-1E60-45BA-9EC7-D6601BAE9F0A}" type="sibTrans" cxnId="{1B54912E-3C7D-468B-8EED-7391FFD24FDB}">
      <dgm:prSet/>
      <dgm:spPr/>
      <dgm:t>
        <a:bodyPr/>
        <a:lstStyle/>
        <a:p>
          <a:endParaRPr lang="en-IN"/>
        </a:p>
      </dgm:t>
    </dgm:pt>
    <dgm:pt modelId="{E20154D2-D932-4160-B1BE-86FC04C6E75D}" type="pres">
      <dgm:prSet presAssocID="{C4E4B4CF-AE27-4C26-8E47-E0C1AA83876A}" presName="Name0" presStyleCnt="0">
        <dgm:presLayoutVars>
          <dgm:chMax val="11"/>
          <dgm:chPref val="11"/>
          <dgm:dir/>
          <dgm:resizeHandles/>
        </dgm:presLayoutVars>
      </dgm:prSet>
      <dgm:spPr/>
      <dgm:t>
        <a:bodyPr/>
        <a:lstStyle/>
        <a:p>
          <a:endParaRPr lang="en-US"/>
        </a:p>
      </dgm:t>
    </dgm:pt>
    <dgm:pt modelId="{656BF26B-4870-4FE8-A623-8179776648B0}" type="pres">
      <dgm:prSet presAssocID="{845645DC-E943-43EE-B681-0B6355AEF5CB}" presName="Accent3" presStyleCnt="0"/>
      <dgm:spPr/>
    </dgm:pt>
    <dgm:pt modelId="{567E7343-ED7F-465D-9062-065061D4D16B}" type="pres">
      <dgm:prSet presAssocID="{845645DC-E943-43EE-B681-0B6355AEF5CB}" presName="Accent" presStyleLbl="node1" presStyleIdx="0" presStyleCnt="3"/>
      <dgm:spPr/>
    </dgm:pt>
    <dgm:pt modelId="{2E9DF276-E736-4A2E-A610-25C72DBAD1D6}" type="pres">
      <dgm:prSet presAssocID="{845645DC-E943-43EE-B681-0B6355AEF5CB}" presName="ParentBackground3" presStyleCnt="0"/>
      <dgm:spPr/>
    </dgm:pt>
    <dgm:pt modelId="{D1AF3240-E285-432D-8202-BAB954863C22}" type="pres">
      <dgm:prSet presAssocID="{845645DC-E943-43EE-B681-0B6355AEF5CB}" presName="ParentBackground" presStyleLbl="fgAcc1" presStyleIdx="0" presStyleCnt="3"/>
      <dgm:spPr/>
      <dgm:t>
        <a:bodyPr/>
        <a:lstStyle/>
        <a:p>
          <a:endParaRPr lang="en-US"/>
        </a:p>
      </dgm:t>
    </dgm:pt>
    <dgm:pt modelId="{3D1E5D11-1291-4DF4-80CC-DD20036ED3F8}" type="pres">
      <dgm:prSet presAssocID="{845645DC-E943-43EE-B681-0B6355AEF5CB}" presName="Parent3" presStyleLbl="revTx" presStyleIdx="0" presStyleCnt="0">
        <dgm:presLayoutVars>
          <dgm:chMax val="1"/>
          <dgm:chPref val="1"/>
          <dgm:bulletEnabled val="1"/>
        </dgm:presLayoutVars>
      </dgm:prSet>
      <dgm:spPr/>
      <dgm:t>
        <a:bodyPr/>
        <a:lstStyle/>
        <a:p>
          <a:endParaRPr lang="en-US"/>
        </a:p>
      </dgm:t>
    </dgm:pt>
    <dgm:pt modelId="{7E9D4F3A-3F1B-400F-A014-3F3F14546187}" type="pres">
      <dgm:prSet presAssocID="{F450B2E6-BA31-4DC3-ACE7-C491608D0A63}" presName="Accent2" presStyleCnt="0"/>
      <dgm:spPr/>
    </dgm:pt>
    <dgm:pt modelId="{EA5DC753-DB18-4247-941F-DD57CA3DF35A}" type="pres">
      <dgm:prSet presAssocID="{F450B2E6-BA31-4DC3-ACE7-C491608D0A63}" presName="Accent" presStyleLbl="node1" presStyleIdx="1" presStyleCnt="3"/>
      <dgm:spPr/>
    </dgm:pt>
    <dgm:pt modelId="{1442272D-78E6-4B3C-BF53-D2EB7C79CBA4}" type="pres">
      <dgm:prSet presAssocID="{F450B2E6-BA31-4DC3-ACE7-C491608D0A63}" presName="ParentBackground2" presStyleCnt="0"/>
      <dgm:spPr/>
    </dgm:pt>
    <dgm:pt modelId="{340196B9-71C3-4163-8F36-2D5351B8CD1F}" type="pres">
      <dgm:prSet presAssocID="{F450B2E6-BA31-4DC3-ACE7-C491608D0A63}" presName="ParentBackground" presStyleLbl="fgAcc1" presStyleIdx="1" presStyleCnt="3"/>
      <dgm:spPr/>
      <dgm:t>
        <a:bodyPr/>
        <a:lstStyle/>
        <a:p>
          <a:endParaRPr lang="en-US"/>
        </a:p>
      </dgm:t>
    </dgm:pt>
    <dgm:pt modelId="{914E66DA-B0D8-44EF-861A-3F3C82773078}" type="pres">
      <dgm:prSet presAssocID="{F450B2E6-BA31-4DC3-ACE7-C491608D0A63}" presName="Parent2" presStyleLbl="revTx" presStyleIdx="0" presStyleCnt="0">
        <dgm:presLayoutVars>
          <dgm:chMax val="1"/>
          <dgm:chPref val="1"/>
          <dgm:bulletEnabled val="1"/>
        </dgm:presLayoutVars>
      </dgm:prSet>
      <dgm:spPr/>
      <dgm:t>
        <a:bodyPr/>
        <a:lstStyle/>
        <a:p>
          <a:endParaRPr lang="en-US"/>
        </a:p>
      </dgm:t>
    </dgm:pt>
    <dgm:pt modelId="{6DB6BF3B-E6CA-4EEE-BBF2-2F7BD8E14990}" type="pres">
      <dgm:prSet presAssocID="{475B2D4D-654F-4B83-AF79-C36409AA7DF9}" presName="Accent1" presStyleCnt="0"/>
      <dgm:spPr/>
    </dgm:pt>
    <dgm:pt modelId="{6561227C-01E1-4225-BDFE-6525C8F0B3F7}" type="pres">
      <dgm:prSet presAssocID="{475B2D4D-654F-4B83-AF79-C36409AA7DF9}" presName="Accent" presStyleLbl="node1" presStyleIdx="2" presStyleCnt="3"/>
      <dgm:spPr/>
    </dgm:pt>
    <dgm:pt modelId="{219C504C-9F76-4CC6-98AE-17833747422C}" type="pres">
      <dgm:prSet presAssocID="{475B2D4D-654F-4B83-AF79-C36409AA7DF9}" presName="ParentBackground1" presStyleCnt="0"/>
      <dgm:spPr/>
    </dgm:pt>
    <dgm:pt modelId="{4BDB6CDE-64AB-4002-9F9B-7E4BE2757104}" type="pres">
      <dgm:prSet presAssocID="{475B2D4D-654F-4B83-AF79-C36409AA7DF9}" presName="ParentBackground" presStyleLbl="fgAcc1" presStyleIdx="2" presStyleCnt="3"/>
      <dgm:spPr/>
      <dgm:t>
        <a:bodyPr/>
        <a:lstStyle/>
        <a:p>
          <a:endParaRPr lang="en-US"/>
        </a:p>
      </dgm:t>
    </dgm:pt>
    <dgm:pt modelId="{120FC6BC-12CD-4809-9F43-9843D57A0BB9}" type="pres">
      <dgm:prSet presAssocID="{475B2D4D-654F-4B83-AF79-C36409AA7DF9}" presName="Parent1" presStyleLbl="revTx" presStyleIdx="0" presStyleCnt="0">
        <dgm:presLayoutVars>
          <dgm:chMax val="1"/>
          <dgm:chPref val="1"/>
          <dgm:bulletEnabled val="1"/>
        </dgm:presLayoutVars>
      </dgm:prSet>
      <dgm:spPr/>
      <dgm:t>
        <a:bodyPr/>
        <a:lstStyle/>
        <a:p>
          <a:endParaRPr lang="en-US"/>
        </a:p>
      </dgm:t>
    </dgm:pt>
  </dgm:ptLst>
  <dgm:cxnLst>
    <dgm:cxn modelId="{D2B1BC33-112A-4831-B0D4-2E86C61AA043}" srcId="{C4E4B4CF-AE27-4C26-8E47-E0C1AA83876A}" destId="{475B2D4D-654F-4B83-AF79-C36409AA7DF9}" srcOrd="0" destOrd="0" parTransId="{B30B383B-ED13-4D55-B69D-62DF22277EFF}" sibTransId="{0BB78FD6-0C87-4F0A-982D-FEF64686C306}"/>
    <dgm:cxn modelId="{9DD0B3A9-6135-401B-9E6F-C57A7131E605}" type="presOf" srcId="{F450B2E6-BA31-4DC3-ACE7-C491608D0A63}" destId="{340196B9-71C3-4163-8F36-2D5351B8CD1F}" srcOrd="0" destOrd="0" presId="urn:microsoft.com/office/officeart/2011/layout/CircleProcess"/>
    <dgm:cxn modelId="{1B54912E-3C7D-468B-8EED-7391FFD24FDB}" srcId="{C4E4B4CF-AE27-4C26-8E47-E0C1AA83876A}" destId="{845645DC-E943-43EE-B681-0B6355AEF5CB}" srcOrd="2" destOrd="0" parTransId="{65431615-B03D-4592-B196-EE0CD1B78119}" sibTransId="{EA6B8558-1E60-45BA-9EC7-D6601BAE9F0A}"/>
    <dgm:cxn modelId="{0987E16E-0E48-4167-9603-120879E2132B}" type="presOf" srcId="{475B2D4D-654F-4B83-AF79-C36409AA7DF9}" destId="{120FC6BC-12CD-4809-9F43-9843D57A0BB9}" srcOrd="1" destOrd="0" presId="urn:microsoft.com/office/officeart/2011/layout/CircleProcess"/>
    <dgm:cxn modelId="{C73E130E-D1B6-497E-9C25-4DB5BE3A381B}" type="presOf" srcId="{C4E4B4CF-AE27-4C26-8E47-E0C1AA83876A}" destId="{E20154D2-D932-4160-B1BE-86FC04C6E75D}" srcOrd="0" destOrd="0" presId="urn:microsoft.com/office/officeart/2011/layout/CircleProcess"/>
    <dgm:cxn modelId="{755A6C92-34B2-4758-8D50-588116F75318}" type="presOf" srcId="{475B2D4D-654F-4B83-AF79-C36409AA7DF9}" destId="{4BDB6CDE-64AB-4002-9F9B-7E4BE2757104}" srcOrd="0" destOrd="0" presId="urn:microsoft.com/office/officeart/2011/layout/CircleProcess"/>
    <dgm:cxn modelId="{CF086564-FA35-4F9D-A01D-D184059DEA86}" type="presOf" srcId="{845645DC-E943-43EE-B681-0B6355AEF5CB}" destId="{D1AF3240-E285-432D-8202-BAB954863C22}" srcOrd="0" destOrd="0" presId="urn:microsoft.com/office/officeart/2011/layout/CircleProcess"/>
    <dgm:cxn modelId="{931C24A2-5F77-47A4-89E6-A601818E4256}" type="presOf" srcId="{845645DC-E943-43EE-B681-0B6355AEF5CB}" destId="{3D1E5D11-1291-4DF4-80CC-DD20036ED3F8}" srcOrd="1" destOrd="0" presId="urn:microsoft.com/office/officeart/2011/layout/CircleProcess"/>
    <dgm:cxn modelId="{CC64C3DA-86E8-4BBA-A5B0-0187B70D662E}" type="presOf" srcId="{F450B2E6-BA31-4DC3-ACE7-C491608D0A63}" destId="{914E66DA-B0D8-44EF-861A-3F3C82773078}" srcOrd="1" destOrd="0" presId="urn:microsoft.com/office/officeart/2011/layout/CircleProcess"/>
    <dgm:cxn modelId="{68E4ADE8-EA10-4476-8FE7-014572D27AEC}" srcId="{C4E4B4CF-AE27-4C26-8E47-E0C1AA83876A}" destId="{F450B2E6-BA31-4DC3-ACE7-C491608D0A63}" srcOrd="1" destOrd="0" parTransId="{443C786E-D3F1-48D6-9630-5E06BD041A8C}" sibTransId="{FE997FF0-B71E-4F4C-8C6D-C3073AEEAFAE}"/>
    <dgm:cxn modelId="{FA6AE7DC-6BCE-4839-9D1D-83C06D637966}" type="presParOf" srcId="{E20154D2-D932-4160-B1BE-86FC04C6E75D}" destId="{656BF26B-4870-4FE8-A623-8179776648B0}" srcOrd="0" destOrd="0" presId="urn:microsoft.com/office/officeart/2011/layout/CircleProcess"/>
    <dgm:cxn modelId="{C371AA64-FC86-44A5-A75B-38F41AA08A46}" type="presParOf" srcId="{656BF26B-4870-4FE8-A623-8179776648B0}" destId="{567E7343-ED7F-465D-9062-065061D4D16B}" srcOrd="0" destOrd="0" presId="urn:microsoft.com/office/officeart/2011/layout/CircleProcess"/>
    <dgm:cxn modelId="{7952EF66-EB01-4AA8-99F2-CC2148A20E2C}" type="presParOf" srcId="{E20154D2-D932-4160-B1BE-86FC04C6E75D}" destId="{2E9DF276-E736-4A2E-A610-25C72DBAD1D6}" srcOrd="1" destOrd="0" presId="urn:microsoft.com/office/officeart/2011/layout/CircleProcess"/>
    <dgm:cxn modelId="{3E8AE580-1551-4E3A-8EE3-EBF701C0B3A7}" type="presParOf" srcId="{2E9DF276-E736-4A2E-A610-25C72DBAD1D6}" destId="{D1AF3240-E285-432D-8202-BAB954863C22}" srcOrd="0" destOrd="0" presId="urn:microsoft.com/office/officeart/2011/layout/CircleProcess"/>
    <dgm:cxn modelId="{61AF3EC6-B50C-4434-A6F7-C92252219FEF}" type="presParOf" srcId="{E20154D2-D932-4160-B1BE-86FC04C6E75D}" destId="{3D1E5D11-1291-4DF4-80CC-DD20036ED3F8}" srcOrd="2" destOrd="0" presId="urn:microsoft.com/office/officeart/2011/layout/CircleProcess"/>
    <dgm:cxn modelId="{E2DF3DDE-355A-4CD2-A312-10144A85DBFA}" type="presParOf" srcId="{E20154D2-D932-4160-B1BE-86FC04C6E75D}" destId="{7E9D4F3A-3F1B-400F-A014-3F3F14546187}" srcOrd="3" destOrd="0" presId="urn:microsoft.com/office/officeart/2011/layout/CircleProcess"/>
    <dgm:cxn modelId="{1A962A50-9701-4168-A6CA-116F3C2CC373}" type="presParOf" srcId="{7E9D4F3A-3F1B-400F-A014-3F3F14546187}" destId="{EA5DC753-DB18-4247-941F-DD57CA3DF35A}" srcOrd="0" destOrd="0" presId="urn:microsoft.com/office/officeart/2011/layout/CircleProcess"/>
    <dgm:cxn modelId="{57FBD871-0E1D-4BAD-A522-99EA1F81A13C}" type="presParOf" srcId="{E20154D2-D932-4160-B1BE-86FC04C6E75D}" destId="{1442272D-78E6-4B3C-BF53-D2EB7C79CBA4}" srcOrd="4" destOrd="0" presId="urn:microsoft.com/office/officeart/2011/layout/CircleProcess"/>
    <dgm:cxn modelId="{EFAD74F8-8B67-4FD0-9ED7-ACBB3D548B5F}" type="presParOf" srcId="{1442272D-78E6-4B3C-BF53-D2EB7C79CBA4}" destId="{340196B9-71C3-4163-8F36-2D5351B8CD1F}" srcOrd="0" destOrd="0" presId="urn:microsoft.com/office/officeart/2011/layout/CircleProcess"/>
    <dgm:cxn modelId="{2C3033CF-0C31-4AEA-BD26-64C5C772B65E}" type="presParOf" srcId="{E20154D2-D932-4160-B1BE-86FC04C6E75D}" destId="{914E66DA-B0D8-44EF-861A-3F3C82773078}" srcOrd="5" destOrd="0" presId="urn:microsoft.com/office/officeart/2011/layout/CircleProcess"/>
    <dgm:cxn modelId="{807BA30E-E35E-49B3-875C-2BB7CFCFCCC1}" type="presParOf" srcId="{E20154D2-D932-4160-B1BE-86FC04C6E75D}" destId="{6DB6BF3B-E6CA-4EEE-BBF2-2F7BD8E14990}" srcOrd="6" destOrd="0" presId="urn:microsoft.com/office/officeart/2011/layout/CircleProcess"/>
    <dgm:cxn modelId="{8C870C19-EDB9-48F3-8108-619D21917B02}" type="presParOf" srcId="{6DB6BF3B-E6CA-4EEE-BBF2-2F7BD8E14990}" destId="{6561227C-01E1-4225-BDFE-6525C8F0B3F7}" srcOrd="0" destOrd="0" presId="urn:microsoft.com/office/officeart/2011/layout/CircleProcess"/>
    <dgm:cxn modelId="{52D796B8-2950-43C2-B1C3-A22D6B68A8C2}" type="presParOf" srcId="{E20154D2-D932-4160-B1BE-86FC04C6E75D}" destId="{219C504C-9F76-4CC6-98AE-17833747422C}" srcOrd="7" destOrd="0" presId="urn:microsoft.com/office/officeart/2011/layout/CircleProcess"/>
    <dgm:cxn modelId="{5BCF516B-AE32-4CE3-9DDF-7041EC3A8BAE}" type="presParOf" srcId="{219C504C-9F76-4CC6-98AE-17833747422C}" destId="{4BDB6CDE-64AB-4002-9F9B-7E4BE2757104}" srcOrd="0" destOrd="0" presId="urn:microsoft.com/office/officeart/2011/layout/CircleProcess"/>
    <dgm:cxn modelId="{4491AF02-4DC8-4D31-8E60-11DEC098DC6A}" type="presParOf" srcId="{E20154D2-D932-4160-B1BE-86FC04C6E75D}" destId="{120FC6BC-12CD-4809-9F43-9843D57A0BB9}"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7E7343-ED7F-465D-9062-065061D4D16B}">
      <dsp:nvSpPr>
        <dsp:cNvPr id="0" name=""/>
        <dsp:cNvSpPr/>
      </dsp:nvSpPr>
      <dsp:spPr>
        <a:xfrm>
          <a:off x="6835249" y="935972"/>
          <a:ext cx="2479368" cy="247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F3240-E285-432D-8202-BAB954863C22}">
      <dsp:nvSpPr>
        <dsp:cNvPr id="0" name=""/>
        <dsp:cNvSpPr/>
      </dsp:nvSpPr>
      <dsp:spPr>
        <a:xfrm>
          <a:off x="6917572" y="1018648"/>
          <a:ext cx="2314723" cy="231447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Susceptible host</a:t>
          </a:r>
          <a:endParaRPr lang="en-IN" sz="1800" kern="1200" dirty="0"/>
        </a:p>
      </dsp:txBody>
      <dsp:txXfrm>
        <a:off x="7248478" y="1349349"/>
        <a:ext cx="1652912" cy="1653073"/>
      </dsp:txXfrm>
    </dsp:sp>
    <dsp:sp modelId="{EA5DC753-DB18-4247-941F-DD57CA3DF35A}">
      <dsp:nvSpPr>
        <dsp:cNvPr id="0" name=""/>
        <dsp:cNvSpPr/>
      </dsp:nvSpPr>
      <dsp:spPr>
        <a:xfrm rot="2700000">
          <a:off x="4275737" y="938970"/>
          <a:ext cx="2473396" cy="2473396"/>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0196B9-71C3-4163-8F36-2D5351B8CD1F}">
      <dsp:nvSpPr>
        <dsp:cNvPr id="0" name=""/>
        <dsp:cNvSpPr/>
      </dsp:nvSpPr>
      <dsp:spPr>
        <a:xfrm>
          <a:off x="4355074" y="1018648"/>
          <a:ext cx="2314723" cy="231447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Modes of transmission</a:t>
          </a:r>
          <a:endParaRPr lang="en-IN" sz="1800" kern="1200" dirty="0"/>
        </a:p>
      </dsp:txBody>
      <dsp:txXfrm>
        <a:off x="4685979" y="1349349"/>
        <a:ext cx="1652912" cy="1653073"/>
      </dsp:txXfrm>
    </dsp:sp>
    <dsp:sp modelId="{6561227C-01E1-4225-BDFE-6525C8F0B3F7}">
      <dsp:nvSpPr>
        <dsp:cNvPr id="0" name=""/>
        <dsp:cNvSpPr/>
      </dsp:nvSpPr>
      <dsp:spPr>
        <a:xfrm rot="2700000">
          <a:off x="1713238" y="938970"/>
          <a:ext cx="2473396" cy="2473396"/>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DB6CDE-64AB-4002-9F9B-7E4BE2757104}">
      <dsp:nvSpPr>
        <dsp:cNvPr id="0" name=""/>
        <dsp:cNvSpPr/>
      </dsp:nvSpPr>
      <dsp:spPr>
        <a:xfrm>
          <a:off x="1792575" y="1018648"/>
          <a:ext cx="2314723" cy="2314476"/>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Source/reservoir of infection</a:t>
          </a:r>
          <a:endParaRPr lang="en-IN" sz="1800" kern="1200" dirty="0"/>
        </a:p>
      </dsp:txBody>
      <dsp:txXfrm>
        <a:off x="2123480" y="1349349"/>
        <a:ext cx="1652912" cy="1653073"/>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9DAC4-B6B7-4DD8-A43C-0678F7E05744}" type="datetimeFigureOut">
              <a:rPr lang="en-IN" smtClean="0"/>
              <a:t>20-05-2022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1E1EE0-04E2-4CA8-AC1E-0D6A1BAE8055}" type="slidenum">
              <a:rPr lang="en-IN" smtClean="0"/>
              <a:t>‹#›</a:t>
            </a:fld>
            <a:endParaRPr lang="en-IN"/>
          </a:p>
        </p:txBody>
      </p:sp>
    </p:spTree>
    <p:extLst>
      <p:ext uri="{BB962C8B-B14F-4D97-AF65-F5344CB8AC3E}">
        <p14:creationId xmlns:p14="http://schemas.microsoft.com/office/powerpoint/2010/main" val="2203219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1E1EE0-04E2-4CA8-AC1E-0D6A1BAE8055}" type="slidenum">
              <a:rPr lang="en-IN" smtClean="0"/>
              <a:t>6</a:t>
            </a:fld>
            <a:endParaRPr lang="en-IN"/>
          </a:p>
        </p:txBody>
      </p:sp>
    </p:spTree>
    <p:extLst>
      <p:ext uri="{BB962C8B-B14F-4D97-AF65-F5344CB8AC3E}">
        <p14:creationId xmlns:p14="http://schemas.microsoft.com/office/powerpoint/2010/main" val="2432631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1155A4-5473-42FB-BD79-D99CCC6580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FCFB3AE-BF02-4313-A2C9-D76CF395F6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F7A394D6-1E32-4616-A9EA-A2C8CDF242E5}"/>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C3192FA8-03EF-40B5-A3C7-F163FB147C9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75BDF81-59B3-44D6-98F2-F2309914C4B7}"/>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1810846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A11AB-CB66-4CBC-AFD1-89163FB8115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998536A-F138-457E-A49C-034F3ADA6F1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58227FB-22AD-4179-9AF3-EE0958C4E6E8}"/>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4F961AB6-C87C-4911-B7C6-C8741BEF29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61FEC5CC-2289-43B5-813C-5CE8C3D933C3}"/>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4080530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040E7A8-A5F5-4C66-8961-7403CC83D0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8823D92A-7625-45BB-8843-E6283E08529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59F636C-3FDF-4EE5-A079-80630F76FCC4}"/>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F777F6E8-1BB2-4994-A0CF-CF2E29C492B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85EAEA2-9A3A-492D-AAE1-FFD1DE55F29C}"/>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1299373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024F33-EB2C-4A92-A9CA-2A4FDE4CFDF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406B9AF-3438-40A8-82FB-F1F94653B0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25678B4-C430-430C-A624-3B384BA27B65}"/>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830F95A7-E57D-4600-A0F7-D2ACDA582BC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0CB4BC2-FAD1-4F46-B200-B5B43A72B7BB}"/>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1487691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1A3F46-3C26-4235-BF28-8C0D4F0C87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CCB7A931-E98D-4E3A-9547-D6BB72E183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4915FB7D-BA17-4E26-8861-BBF792D02A90}"/>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9CF1E5E2-917C-4B7F-AA84-4FC9DFD74E9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EE08F06-6EAF-4147-B7FC-D61AF255A208}"/>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11065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6F41FD-8630-42EF-B7FE-E22F381F937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A990EFA-AC89-4FA9-807D-F195ABED52A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1D9E1D08-E797-4229-A7E4-58F4BE01C61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0011909F-167E-45D8-88CB-55F93278E32F}"/>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6" name="Footer Placeholder 5">
            <a:extLst>
              <a:ext uri="{FF2B5EF4-FFF2-40B4-BE49-F238E27FC236}">
                <a16:creationId xmlns:a16="http://schemas.microsoft.com/office/drawing/2014/main" xmlns="" id="{CA7E71EE-8720-4C3A-AFEA-EC5D9A8C95F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EB74E34-EF12-4008-8AF0-F990A74B6B0A}"/>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59815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014E5A-52D2-45E4-B835-350A8CED7FE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E0A3E65-F0C5-4FFF-880B-D22C25097E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60D1680-A1B8-46A9-9429-9C8D691657C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B01AF898-AEF2-40FD-A58E-40DBB32003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AC50E2C6-757D-40BF-8FD8-EF3E17FD79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0EAEBA98-EBDA-4637-84F9-5241626F4638}"/>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8" name="Footer Placeholder 7">
            <a:extLst>
              <a:ext uri="{FF2B5EF4-FFF2-40B4-BE49-F238E27FC236}">
                <a16:creationId xmlns:a16="http://schemas.microsoft.com/office/drawing/2014/main" xmlns="" id="{FBB4711F-70C1-4390-B987-3B6F2DFF02B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374CF82A-5882-4606-840F-D14B11C96049}"/>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3979147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0604AD-6D36-4F6B-B6AC-8C3A34F6375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D9878BCC-8476-4A0C-A764-0C42588BABD6}"/>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4" name="Footer Placeholder 3">
            <a:extLst>
              <a:ext uri="{FF2B5EF4-FFF2-40B4-BE49-F238E27FC236}">
                <a16:creationId xmlns:a16="http://schemas.microsoft.com/office/drawing/2014/main" xmlns="" id="{ADA56702-21C7-4974-9CAF-E0958CA2FE0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1B2244E8-8808-4378-9DC5-A0AC5A00E21D}"/>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1698338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A7ED97D-B504-4510-A0B1-82F49E0350C8}"/>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3" name="Footer Placeholder 2">
            <a:extLst>
              <a:ext uri="{FF2B5EF4-FFF2-40B4-BE49-F238E27FC236}">
                <a16:creationId xmlns:a16="http://schemas.microsoft.com/office/drawing/2014/main" xmlns="" id="{49312BF1-C608-414C-A8DA-7D80E36D8F4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BA8D0F2-CC1D-4B43-BEC6-DD2B92DA5EB6}"/>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8105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560C88-B20C-49D9-807C-7042A172F7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48A445A-42AD-481F-870D-B5EA98AFD3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20C8EC0D-03BB-4603-AF54-F5DC200CAF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777FE1D9-7308-4B51-BEFE-71887AAD751D}"/>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6" name="Footer Placeholder 5">
            <a:extLst>
              <a:ext uri="{FF2B5EF4-FFF2-40B4-BE49-F238E27FC236}">
                <a16:creationId xmlns:a16="http://schemas.microsoft.com/office/drawing/2014/main" xmlns="" id="{8D43F7DD-281E-4DB0-876E-7A2977761F1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14EDC9F-DDB0-4B9F-992F-F98673A4E52F}"/>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3178530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6868DC-54D2-4C8B-87E5-757A26FA1F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9BC9B264-F985-42C0-95EB-0DE03F281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4AD6D7FC-DDD6-4758-B2A9-04D289894D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5C93E469-ABA8-4439-BF46-E1211F8362E4}"/>
              </a:ext>
            </a:extLst>
          </p:cNvPr>
          <p:cNvSpPr>
            <a:spLocks noGrp="1"/>
          </p:cNvSpPr>
          <p:nvPr>
            <p:ph type="dt" sz="half" idx="10"/>
          </p:nvPr>
        </p:nvSpPr>
        <p:spPr/>
        <p:txBody>
          <a:bodyPr/>
          <a:lstStyle/>
          <a:p>
            <a:fld id="{6A9CC165-7750-44C8-A25E-29C95499D3E1}" type="datetimeFigureOut">
              <a:rPr lang="en-IN" smtClean="0"/>
              <a:t>20-05-2022</a:t>
            </a:fld>
            <a:endParaRPr lang="en-IN"/>
          </a:p>
        </p:txBody>
      </p:sp>
      <p:sp>
        <p:nvSpPr>
          <p:cNvPr id="6" name="Footer Placeholder 5">
            <a:extLst>
              <a:ext uri="{FF2B5EF4-FFF2-40B4-BE49-F238E27FC236}">
                <a16:creationId xmlns:a16="http://schemas.microsoft.com/office/drawing/2014/main" xmlns="" id="{27F12F24-0BA7-48EF-840A-F2117FE511F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A40FE6F-1CF5-41C2-AD9A-DBA426683D4F}"/>
              </a:ext>
            </a:extLst>
          </p:cNvPr>
          <p:cNvSpPr>
            <a:spLocks noGrp="1"/>
          </p:cNvSpPr>
          <p:nvPr>
            <p:ph type="sldNum" sz="quarter" idx="12"/>
          </p:nvPr>
        </p:nvSpPr>
        <p:spPr/>
        <p:txBody>
          <a:bodyPr/>
          <a:lstStyle/>
          <a:p>
            <a:fld id="{B63A7A97-9314-42AD-ACCE-EA58449BFE82}" type="slidenum">
              <a:rPr lang="en-IN" smtClean="0"/>
              <a:t>‹#›</a:t>
            </a:fld>
            <a:endParaRPr lang="en-IN"/>
          </a:p>
        </p:txBody>
      </p:sp>
    </p:spTree>
    <p:extLst>
      <p:ext uri="{BB962C8B-B14F-4D97-AF65-F5344CB8AC3E}">
        <p14:creationId xmlns:p14="http://schemas.microsoft.com/office/powerpoint/2010/main" val="74030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298932D-1FF3-4E60-BF55-0AD7543A6A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E827A74-B2D2-42B0-B097-856A9BC8AC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3E59375-887E-4842-9CE6-5C07828574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9CC165-7750-44C8-A25E-29C95499D3E1}" type="datetimeFigureOut">
              <a:rPr lang="en-IN" smtClean="0"/>
              <a:t>20-05-2022</a:t>
            </a:fld>
            <a:endParaRPr lang="en-IN"/>
          </a:p>
        </p:txBody>
      </p:sp>
      <p:sp>
        <p:nvSpPr>
          <p:cNvPr id="5" name="Footer Placeholder 4">
            <a:extLst>
              <a:ext uri="{FF2B5EF4-FFF2-40B4-BE49-F238E27FC236}">
                <a16:creationId xmlns:a16="http://schemas.microsoft.com/office/drawing/2014/main" xmlns="" id="{A0F76C69-47BC-4C75-B87F-C3F4DF5137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977EF01E-E138-4571-81F8-661C4662FC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A7A97-9314-42AD-ACCE-EA58449BFE82}" type="slidenum">
              <a:rPr lang="en-IN" smtClean="0"/>
              <a:t>‹#›</a:t>
            </a:fld>
            <a:endParaRPr lang="en-IN"/>
          </a:p>
        </p:txBody>
      </p:sp>
    </p:spTree>
    <p:extLst>
      <p:ext uri="{BB962C8B-B14F-4D97-AF65-F5344CB8AC3E}">
        <p14:creationId xmlns:p14="http://schemas.microsoft.com/office/powerpoint/2010/main" val="361068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ho.int/infection-prevention/about/ipc/e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3BE5F7-10F5-40FD-9BBA-652FE839D357}"/>
              </a:ext>
            </a:extLst>
          </p:cNvPr>
          <p:cNvSpPr>
            <a:spLocks noGrp="1"/>
          </p:cNvSpPr>
          <p:nvPr>
            <p:ph type="ctrTitle"/>
          </p:nvPr>
        </p:nvSpPr>
        <p:spPr>
          <a:xfrm>
            <a:off x="1524000" y="1925936"/>
            <a:ext cx="9144000" cy="2387600"/>
          </a:xfrm>
        </p:spPr>
        <p:txBody>
          <a:bodyPr>
            <a:normAutofit/>
          </a:bodyPr>
          <a:lstStyle/>
          <a:p>
            <a:r>
              <a:rPr lang="en-US" dirty="0"/>
              <a:t>Role of RISE Program in Bio Medical Waste Management</a:t>
            </a:r>
            <a:endParaRPr lang="en-IN" dirty="0"/>
          </a:p>
        </p:txBody>
      </p:sp>
    </p:spTree>
    <p:extLst>
      <p:ext uri="{BB962C8B-B14F-4D97-AF65-F5344CB8AC3E}">
        <p14:creationId xmlns:p14="http://schemas.microsoft.com/office/powerpoint/2010/main" val="3145380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4B9D46-3495-475E-A613-E690A2562438}"/>
              </a:ext>
            </a:extLst>
          </p:cNvPr>
          <p:cNvSpPr>
            <a:spLocks noGrp="1"/>
          </p:cNvSpPr>
          <p:nvPr>
            <p:ph type="title"/>
          </p:nvPr>
        </p:nvSpPr>
        <p:spPr/>
        <p:txBody>
          <a:bodyPr/>
          <a:lstStyle/>
          <a:p>
            <a:r>
              <a:rPr lang="en-US" b="1" dirty="0"/>
              <a:t>Infection prevention and control (IPC)</a:t>
            </a:r>
            <a:endParaRPr lang="en-IN" dirty="0"/>
          </a:p>
        </p:txBody>
      </p:sp>
      <p:sp>
        <p:nvSpPr>
          <p:cNvPr id="3" name="Content Placeholder 2">
            <a:extLst>
              <a:ext uri="{FF2B5EF4-FFF2-40B4-BE49-F238E27FC236}">
                <a16:creationId xmlns:a16="http://schemas.microsoft.com/office/drawing/2014/main" xmlns="" id="{6779AA2F-2394-45BA-8365-0C478FB86CBD}"/>
              </a:ext>
            </a:extLst>
          </p:cNvPr>
          <p:cNvSpPr>
            <a:spLocks noGrp="1"/>
          </p:cNvSpPr>
          <p:nvPr>
            <p:ph idx="1"/>
          </p:nvPr>
        </p:nvSpPr>
        <p:spPr/>
        <p:txBody>
          <a:bodyPr/>
          <a:lstStyle/>
          <a:p>
            <a:r>
              <a:rPr lang="en-US" dirty="0"/>
              <a:t>According to the WHO, </a:t>
            </a:r>
            <a:r>
              <a:rPr lang="en-US" dirty="0">
                <a:hlinkClick r:id="rId2"/>
              </a:rPr>
              <a:t>Infection prevention and control (IPC)</a:t>
            </a:r>
            <a:r>
              <a:rPr lang="en-US" dirty="0"/>
              <a:t> is a scientific approach and practical solution designed to prevent harm caused by infection to patients and health workers. </a:t>
            </a:r>
          </a:p>
          <a:p>
            <a:r>
              <a:rPr lang="en-US" dirty="0"/>
              <a:t>This approach is grounded in infectious diseases, epidemiology, social science and health system strengthening. </a:t>
            </a:r>
          </a:p>
          <a:p>
            <a:r>
              <a:rPr lang="en-US" dirty="0"/>
              <a:t>IPC occupies a unique position in the field of patient safety and quality universal health coverage since it is relevant to health workers and patients at every single health-care encounter</a:t>
            </a:r>
            <a:endParaRPr lang="en-IN" dirty="0"/>
          </a:p>
        </p:txBody>
      </p:sp>
    </p:spTree>
    <p:extLst>
      <p:ext uri="{BB962C8B-B14F-4D97-AF65-F5344CB8AC3E}">
        <p14:creationId xmlns:p14="http://schemas.microsoft.com/office/powerpoint/2010/main" val="2368667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B794BB-CB9B-4499-A265-39AAEDA02D70}"/>
              </a:ext>
            </a:extLst>
          </p:cNvPr>
          <p:cNvSpPr>
            <a:spLocks noGrp="1"/>
          </p:cNvSpPr>
          <p:nvPr>
            <p:ph type="title"/>
          </p:nvPr>
        </p:nvSpPr>
        <p:spPr/>
        <p:txBody>
          <a:bodyPr/>
          <a:lstStyle/>
          <a:p>
            <a:r>
              <a:rPr lang="en-US" b="1" dirty="0"/>
              <a:t>Basic principles of standard precautions and transmission-based precautions</a:t>
            </a:r>
            <a:endParaRPr lang="en-IN" dirty="0"/>
          </a:p>
        </p:txBody>
      </p:sp>
      <p:sp>
        <p:nvSpPr>
          <p:cNvPr id="3" name="Content Placeholder 2">
            <a:extLst>
              <a:ext uri="{FF2B5EF4-FFF2-40B4-BE49-F238E27FC236}">
                <a16:creationId xmlns:a16="http://schemas.microsoft.com/office/drawing/2014/main" xmlns="" id="{E61697D6-C225-4AD5-AD81-CB37581B3CEA}"/>
              </a:ext>
            </a:extLst>
          </p:cNvPr>
          <p:cNvSpPr>
            <a:spLocks noGrp="1"/>
          </p:cNvSpPr>
          <p:nvPr>
            <p:ph idx="1"/>
          </p:nvPr>
        </p:nvSpPr>
        <p:spPr/>
        <p:txBody>
          <a:bodyPr/>
          <a:lstStyle/>
          <a:p>
            <a:pPr>
              <a:lnSpc>
                <a:spcPct val="80000"/>
              </a:lnSpc>
              <a:spcBef>
                <a:spcPct val="40000"/>
              </a:spcBef>
            </a:pPr>
            <a:r>
              <a:rPr lang="en-US" altLang="en-US" dirty="0"/>
              <a:t>All objects in contact with the client:  </a:t>
            </a:r>
            <a:br>
              <a:rPr lang="en-US" altLang="en-US" dirty="0"/>
            </a:br>
            <a:r>
              <a:rPr lang="en-US" altLang="en-US" dirty="0"/>
              <a:t>Potentially contaminated</a:t>
            </a:r>
          </a:p>
          <a:p>
            <a:pPr>
              <a:lnSpc>
                <a:spcPct val="80000"/>
              </a:lnSpc>
              <a:spcBef>
                <a:spcPct val="40000"/>
              </a:spcBef>
            </a:pPr>
            <a:r>
              <a:rPr lang="en-US" altLang="en-US" dirty="0"/>
              <a:t>Every person:  Potentially infectious</a:t>
            </a:r>
          </a:p>
          <a:p>
            <a:pPr>
              <a:lnSpc>
                <a:spcPct val="80000"/>
              </a:lnSpc>
              <a:spcBef>
                <a:spcPct val="40000"/>
              </a:spcBef>
            </a:pPr>
            <a:r>
              <a:rPr lang="en-US" altLang="en-US" dirty="0"/>
              <a:t>If an object is disposable:  Discard as waste.</a:t>
            </a:r>
          </a:p>
          <a:p>
            <a:pPr>
              <a:lnSpc>
                <a:spcPct val="80000"/>
              </a:lnSpc>
              <a:spcBef>
                <a:spcPct val="40000"/>
              </a:spcBef>
            </a:pPr>
            <a:r>
              <a:rPr lang="en-US" altLang="en-US" dirty="0"/>
              <a:t>If reusable:  Prevent infection by decontamination cleaning, disinfecting or sterilizing</a:t>
            </a:r>
          </a:p>
          <a:p>
            <a:endParaRPr lang="en-IN" dirty="0"/>
          </a:p>
        </p:txBody>
      </p:sp>
    </p:spTree>
    <p:extLst>
      <p:ext uri="{BB962C8B-B14F-4D97-AF65-F5344CB8AC3E}">
        <p14:creationId xmlns:p14="http://schemas.microsoft.com/office/powerpoint/2010/main" val="3587167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1596" y="436450"/>
            <a:ext cx="11085787" cy="5927453"/>
          </a:xfrm>
        </p:spPr>
      </p:pic>
      <p:sp>
        <p:nvSpPr>
          <p:cNvPr id="4" name="Slide Number Placeholder 3"/>
          <p:cNvSpPr>
            <a:spLocks noGrp="1"/>
          </p:cNvSpPr>
          <p:nvPr>
            <p:ph type="sldNum" sz="quarter" idx="12"/>
          </p:nvPr>
        </p:nvSpPr>
        <p:spPr/>
        <p:txBody>
          <a:bodyPr/>
          <a:lstStyle/>
          <a:p>
            <a:fld id="{66D7C2A8-3574-48AF-9B9F-6538CE887783}" type="slidenum">
              <a:rPr lang="en-IE" smtClean="0"/>
              <a:t>12</a:t>
            </a:fld>
            <a:endParaRPr lang="en-IE"/>
          </a:p>
        </p:txBody>
      </p:sp>
    </p:spTree>
    <p:extLst>
      <p:ext uri="{BB962C8B-B14F-4D97-AF65-F5344CB8AC3E}">
        <p14:creationId xmlns:p14="http://schemas.microsoft.com/office/powerpoint/2010/main" val="2273738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2D31F5-2B3E-40AC-832A-75FF23C15F9C}" type="slidenum">
              <a:rPr lang="en-US" altLang="en-US"/>
              <a:pPr/>
              <a:t>13</a:t>
            </a:fld>
            <a:endParaRPr lang="en-US" altLang="en-US"/>
          </a:p>
        </p:txBody>
      </p:sp>
      <p:sp>
        <p:nvSpPr>
          <p:cNvPr id="7172" name="Rectangle 2"/>
          <p:cNvSpPr>
            <a:spLocks noGrp="1" noChangeArrowheads="1"/>
          </p:cNvSpPr>
          <p:nvPr>
            <p:ph type="title"/>
          </p:nvPr>
        </p:nvSpPr>
        <p:spPr/>
        <p:txBody>
          <a:bodyPr/>
          <a:lstStyle/>
          <a:p>
            <a:pPr eaLnBrk="1" hangingPunct="1"/>
            <a:r>
              <a:rPr lang="en-US" altLang="en-US" sz="3400" b="1" dirty="0"/>
              <a:t>Why is infection prevention important?</a:t>
            </a:r>
          </a:p>
        </p:txBody>
      </p:sp>
      <p:sp>
        <p:nvSpPr>
          <p:cNvPr id="7173" name="Rectangle 3"/>
          <p:cNvSpPr>
            <a:spLocks noGrp="1" noChangeArrowheads="1"/>
          </p:cNvSpPr>
          <p:nvPr>
            <p:ph type="body" idx="1"/>
          </p:nvPr>
        </p:nvSpPr>
        <p:spPr>
          <a:xfrm>
            <a:off x="631595" y="1798638"/>
            <a:ext cx="10106073" cy="4449762"/>
          </a:xfrm>
        </p:spPr>
        <p:txBody>
          <a:bodyPr/>
          <a:lstStyle/>
          <a:p>
            <a:r>
              <a:rPr lang="en-US" altLang="en-US" dirty="0"/>
              <a:t>To prevent the occurrence of infections and to minimize the risk of  transmitting any infections including COVID 19 to clients, health care staff and community.</a:t>
            </a:r>
          </a:p>
          <a:p>
            <a:endParaRPr lang="en-US" altLang="en-US" dirty="0"/>
          </a:p>
        </p:txBody>
      </p:sp>
      <p:pic>
        <p:nvPicPr>
          <p:cNvPr id="5" name="Content Placeholder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1451" y="2574833"/>
            <a:ext cx="5617029" cy="4140927"/>
          </a:xfrm>
          <a:prstGeom prst="rect">
            <a:avLst/>
          </a:prstGeom>
        </p:spPr>
      </p:pic>
      <p:cxnSp>
        <p:nvCxnSpPr>
          <p:cNvPr id="3" name="Straight Arrow Connector 2"/>
          <p:cNvCxnSpPr>
            <a:cxnSpLocks/>
          </p:cNvCxnSpPr>
          <p:nvPr/>
        </p:nvCxnSpPr>
        <p:spPr>
          <a:xfrm>
            <a:off x="5557520" y="3058160"/>
            <a:ext cx="4937760" cy="3298190"/>
          </a:xfrm>
          <a:prstGeom prst="straightConnector1">
            <a:avLst/>
          </a:prstGeom>
          <a:ln>
            <a:headEnd type="triangle"/>
            <a:tailEnd type="triangle"/>
          </a:ln>
          <a:effectLst>
            <a:outerShdw blurRad="50800" dist="50800" dir="5400000" algn="ctr" rotWithShape="0">
              <a:srgbClr val="FF0000"/>
            </a:outerShdw>
          </a:effectLst>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cxnSpLocks/>
          </p:cNvCxnSpPr>
          <p:nvPr/>
        </p:nvCxnSpPr>
        <p:spPr>
          <a:xfrm flipH="1">
            <a:off x="5953760" y="2895600"/>
            <a:ext cx="4236721" cy="3365863"/>
          </a:xfrm>
          <a:prstGeom prst="straightConnector1">
            <a:avLst/>
          </a:prstGeom>
          <a:ln>
            <a:headEnd type="triangle"/>
            <a:tailEnd type="triangle"/>
          </a:ln>
          <a:effectLst>
            <a:outerShdw blurRad="50800" dist="50800" dir="5400000" algn="ctr" rotWithShape="0">
              <a:srgbClr val="FF0000"/>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012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5D4947-827A-4835-BBC2-1BF445BE91F7}" type="slidenum">
              <a:rPr lang="en-US" altLang="en-US"/>
              <a:pPr/>
              <a:t>14</a:t>
            </a:fld>
            <a:endParaRPr lang="en-US" altLang="en-US"/>
          </a:p>
        </p:txBody>
      </p:sp>
      <p:sp>
        <p:nvSpPr>
          <p:cNvPr id="9220" name="Rectangle 2"/>
          <p:cNvSpPr>
            <a:spLocks noGrp="1" noChangeArrowheads="1"/>
          </p:cNvSpPr>
          <p:nvPr>
            <p:ph type="title"/>
          </p:nvPr>
        </p:nvSpPr>
        <p:spPr/>
        <p:txBody>
          <a:bodyPr/>
          <a:lstStyle/>
          <a:p>
            <a:pPr eaLnBrk="1" hangingPunct="1"/>
            <a:r>
              <a:rPr lang="en-US" altLang="en-US" sz="4200"/>
              <a:t>Standard Precautions</a:t>
            </a:r>
          </a:p>
        </p:txBody>
      </p:sp>
      <p:sp>
        <p:nvSpPr>
          <p:cNvPr id="55299" name="Rectangle 3"/>
          <p:cNvSpPr>
            <a:spLocks noGrp="1" noChangeArrowheads="1"/>
          </p:cNvSpPr>
          <p:nvPr>
            <p:ph type="body" idx="1"/>
          </p:nvPr>
        </p:nvSpPr>
        <p:spPr/>
        <p:txBody>
          <a:bodyPr/>
          <a:lstStyle/>
          <a:p>
            <a:pPr marL="609600" indent="-609600">
              <a:buFontTx/>
              <a:buAutoNum type="arabicPeriod"/>
            </a:pPr>
            <a:r>
              <a:rPr lang="en-US" altLang="en-US" dirty="0"/>
              <a:t>Hand washing</a:t>
            </a:r>
          </a:p>
          <a:p>
            <a:pPr marL="609600" indent="-609600">
              <a:buFontTx/>
              <a:buAutoNum type="arabicPeriod"/>
            </a:pPr>
            <a:r>
              <a:rPr lang="en-US" altLang="en-US" dirty="0"/>
              <a:t>Use of protective attire</a:t>
            </a:r>
          </a:p>
          <a:p>
            <a:pPr marL="609600" indent="-609600">
              <a:buFontTx/>
              <a:buAutoNum type="arabicPeriod"/>
            </a:pPr>
            <a:r>
              <a:rPr lang="en-US" altLang="en-US" dirty="0"/>
              <a:t>Processing of used items</a:t>
            </a:r>
          </a:p>
          <a:p>
            <a:pPr marL="609600" indent="-609600">
              <a:buFontTx/>
              <a:buAutoNum type="arabicPeriod"/>
            </a:pPr>
            <a:r>
              <a:rPr lang="en-US" altLang="en-US" dirty="0"/>
              <a:t>Proper handling and disposal of sharps</a:t>
            </a:r>
          </a:p>
          <a:p>
            <a:pPr marL="609600" indent="-609600">
              <a:buFontTx/>
              <a:buAutoNum type="arabicPeriod"/>
            </a:pPr>
            <a:r>
              <a:rPr lang="en-US" altLang="en-US" dirty="0"/>
              <a:t>Maintaining a clean environment</a:t>
            </a:r>
          </a:p>
          <a:p>
            <a:pPr marL="609600" indent="-609600">
              <a:buFontTx/>
              <a:buAutoNum type="arabicPeriod"/>
            </a:pPr>
            <a:r>
              <a:rPr lang="en-US" altLang="en-US" dirty="0"/>
              <a:t>Biomedical waste disposal </a:t>
            </a:r>
          </a:p>
          <a:p>
            <a:pPr marL="609600" indent="-609600"/>
            <a:endParaRPr lang="en-US" altLang="en-US" dirty="0"/>
          </a:p>
        </p:txBody>
      </p:sp>
    </p:spTree>
    <p:extLst>
      <p:ext uri="{BB962C8B-B14F-4D97-AF65-F5344CB8AC3E}">
        <p14:creationId xmlns:p14="http://schemas.microsoft.com/office/powerpoint/2010/main" val="6905651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2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EC54C9-09DF-424A-ADFC-33913B107986}"/>
              </a:ext>
            </a:extLst>
          </p:cNvPr>
          <p:cNvSpPr>
            <a:spLocks noGrp="1"/>
          </p:cNvSpPr>
          <p:nvPr>
            <p:ph type="title"/>
          </p:nvPr>
        </p:nvSpPr>
        <p:spPr/>
        <p:txBody>
          <a:bodyPr/>
          <a:lstStyle/>
          <a:p>
            <a:r>
              <a:rPr lang="en-US" dirty="0"/>
              <a:t>Review of the session</a:t>
            </a:r>
            <a:endParaRPr lang="en-IN" dirty="0"/>
          </a:p>
        </p:txBody>
      </p:sp>
      <p:sp>
        <p:nvSpPr>
          <p:cNvPr id="3" name="Content Placeholder 2">
            <a:extLst>
              <a:ext uri="{FF2B5EF4-FFF2-40B4-BE49-F238E27FC236}">
                <a16:creationId xmlns:a16="http://schemas.microsoft.com/office/drawing/2014/main" xmlns="" id="{FA163468-2E34-4C35-AB68-E4953620C063}"/>
              </a:ext>
            </a:extLst>
          </p:cNvPr>
          <p:cNvSpPr>
            <a:spLocks noGrp="1"/>
          </p:cNvSpPr>
          <p:nvPr>
            <p:ph idx="1"/>
          </p:nvPr>
        </p:nvSpPr>
        <p:spPr/>
        <p:txBody>
          <a:bodyPr/>
          <a:lstStyle/>
          <a:p>
            <a:pPr lvl="0"/>
            <a:r>
              <a:rPr lang="en-US" dirty="0"/>
              <a:t>What are the sources of infection?</a:t>
            </a:r>
            <a:endParaRPr lang="en-IN" dirty="0"/>
          </a:p>
          <a:p>
            <a:pPr lvl="0"/>
            <a:r>
              <a:rPr lang="en-US" dirty="0"/>
              <a:t>How can you explain the disease cycle?</a:t>
            </a:r>
            <a:endParaRPr lang="en-IN" dirty="0"/>
          </a:p>
          <a:p>
            <a:pPr lvl="0"/>
            <a:r>
              <a:rPr lang="en-US" dirty="0"/>
              <a:t>What are the modes of disease transmission?</a:t>
            </a:r>
            <a:endParaRPr lang="en-IN" dirty="0"/>
          </a:p>
          <a:p>
            <a:pPr lvl="0"/>
            <a:r>
              <a:rPr lang="en-US" dirty="0"/>
              <a:t>Why is infection prevention important?</a:t>
            </a:r>
            <a:endParaRPr lang="en-IN" dirty="0"/>
          </a:p>
          <a:p>
            <a:r>
              <a:rPr lang="en-US" dirty="0"/>
              <a:t>What are the basic principles of standard precautions and transmission-based precautions.</a:t>
            </a:r>
            <a:endParaRPr lang="en-IN" dirty="0"/>
          </a:p>
          <a:p>
            <a:endParaRPr lang="en-IN" dirty="0"/>
          </a:p>
        </p:txBody>
      </p:sp>
    </p:spTree>
    <p:extLst>
      <p:ext uri="{BB962C8B-B14F-4D97-AF65-F5344CB8AC3E}">
        <p14:creationId xmlns:p14="http://schemas.microsoft.com/office/powerpoint/2010/main" val="888791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4D88B2-FD87-4DEA-A271-8AA3A8ADB8BA}"/>
              </a:ext>
            </a:extLst>
          </p:cNvPr>
          <p:cNvSpPr>
            <a:spLocks noGrp="1"/>
          </p:cNvSpPr>
          <p:nvPr>
            <p:ph idx="1"/>
          </p:nvPr>
        </p:nvSpPr>
        <p:spPr>
          <a:xfrm>
            <a:off x="838200" y="3139440"/>
            <a:ext cx="10515600" cy="812799"/>
          </a:xfrm>
        </p:spPr>
        <p:txBody>
          <a:bodyPr/>
          <a:lstStyle/>
          <a:p>
            <a:pPr marL="0" indent="0" algn="ctr">
              <a:buNone/>
            </a:pPr>
            <a:r>
              <a:rPr lang="en-US" dirty="0"/>
              <a:t>Thank you</a:t>
            </a:r>
            <a:endParaRPr lang="en-IN" dirty="0"/>
          </a:p>
        </p:txBody>
      </p:sp>
    </p:spTree>
    <p:extLst>
      <p:ext uri="{BB962C8B-B14F-4D97-AF65-F5344CB8AC3E}">
        <p14:creationId xmlns:p14="http://schemas.microsoft.com/office/powerpoint/2010/main" val="1112411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946317-9DC5-4ECF-BBB4-672E33681D3E}"/>
              </a:ext>
            </a:extLst>
          </p:cNvPr>
          <p:cNvSpPr>
            <a:spLocks noGrp="1"/>
          </p:cNvSpPr>
          <p:nvPr>
            <p:ph type="title"/>
          </p:nvPr>
        </p:nvSpPr>
        <p:spPr/>
        <p:txBody>
          <a:bodyPr/>
          <a:lstStyle/>
          <a:p>
            <a:r>
              <a:rPr lang="en-US" dirty="0"/>
              <a:t>Learning objectives for the series</a:t>
            </a:r>
            <a:endParaRPr lang="en-IN" dirty="0"/>
          </a:p>
        </p:txBody>
      </p:sp>
      <p:sp>
        <p:nvSpPr>
          <p:cNvPr id="3" name="Content Placeholder 2">
            <a:extLst>
              <a:ext uri="{FF2B5EF4-FFF2-40B4-BE49-F238E27FC236}">
                <a16:creationId xmlns:a16="http://schemas.microsoft.com/office/drawing/2014/main" xmlns="" id="{5B4D5C10-40D5-4D72-BCC7-7FBCEAFEEB13}"/>
              </a:ext>
            </a:extLst>
          </p:cNvPr>
          <p:cNvSpPr>
            <a:spLocks noGrp="1"/>
          </p:cNvSpPr>
          <p:nvPr>
            <p:ph idx="1"/>
          </p:nvPr>
        </p:nvSpPr>
        <p:spPr/>
        <p:txBody>
          <a:bodyPr>
            <a:normAutofit fontScale="92500" lnSpcReduction="20000"/>
          </a:bodyPr>
          <a:lstStyle/>
          <a:p>
            <a:pPr marL="0" indent="0">
              <a:buNone/>
            </a:pPr>
            <a:r>
              <a:rPr lang="en-US" dirty="0"/>
              <a:t>By the end of this series, participants should be able to:</a:t>
            </a:r>
          </a:p>
          <a:p>
            <a:r>
              <a:rPr lang="en-US" dirty="0"/>
              <a:t>Define disease cycle and standard prevention protocols</a:t>
            </a:r>
          </a:p>
          <a:p>
            <a:r>
              <a:rPr lang="en-US" dirty="0"/>
              <a:t>Hand hygiene : importance and all steps</a:t>
            </a:r>
          </a:p>
          <a:p>
            <a:r>
              <a:rPr lang="en-US" dirty="0"/>
              <a:t>PPE : importance, donning doffing </a:t>
            </a:r>
          </a:p>
          <a:p>
            <a:r>
              <a:rPr lang="en-US" dirty="0">
                <a:solidFill>
                  <a:schemeClr val="tx2"/>
                </a:solidFill>
              </a:rPr>
              <a:t>Sharps and Needles: proper handling, PEP in sharp injury</a:t>
            </a:r>
          </a:p>
          <a:p>
            <a:r>
              <a:rPr lang="en-US" dirty="0">
                <a:solidFill>
                  <a:schemeClr val="tx2"/>
                </a:solidFill>
              </a:rPr>
              <a:t>Disinfection and sterilization</a:t>
            </a:r>
          </a:p>
          <a:p>
            <a:r>
              <a:rPr lang="en-US" dirty="0">
                <a:solidFill>
                  <a:schemeClr val="tx2"/>
                </a:solidFill>
              </a:rPr>
              <a:t>Environment cleaning</a:t>
            </a:r>
          </a:p>
          <a:p>
            <a:r>
              <a:rPr lang="en-US" dirty="0">
                <a:solidFill>
                  <a:schemeClr val="tx2"/>
                </a:solidFill>
              </a:rPr>
              <a:t>Spill management : Mercury, blood</a:t>
            </a:r>
          </a:p>
          <a:p>
            <a:r>
              <a:rPr lang="en-US" dirty="0">
                <a:solidFill>
                  <a:schemeClr val="tx2"/>
                </a:solidFill>
              </a:rPr>
              <a:t>Laundry and linen management</a:t>
            </a:r>
          </a:p>
          <a:p>
            <a:r>
              <a:rPr lang="en-US" dirty="0">
                <a:solidFill>
                  <a:schemeClr val="tx2"/>
                </a:solidFill>
              </a:rPr>
              <a:t>Dead body management</a:t>
            </a:r>
            <a:endParaRPr lang="en-IN" dirty="0"/>
          </a:p>
        </p:txBody>
      </p:sp>
    </p:spTree>
    <p:extLst>
      <p:ext uri="{BB962C8B-B14F-4D97-AF65-F5344CB8AC3E}">
        <p14:creationId xmlns:p14="http://schemas.microsoft.com/office/powerpoint/2010/main" val="352658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334873-185F-4C78-915D-7C95426B32E6}"/>
              </a:ext>
            </a:extLst>
          </p:cNvPr>
          <p:cNvSpPr>
            <a:spLocks noGrp="1"/>
          </p:cNvSpPr>
          <p:nvPr>
            <p:ph type="title"/>
          </p:nvPr>
        </p:nvSpPr>
        <p:spPr/>
        <p:txBody>
          <a:bodyPr/>
          <a:lstStyle/>
          <a:p>
            <a:r>
              <a:rPr lang="en-US" dirty="0"/>
              <a:t>Learning objectives for today</a:t>
            </a:r>
            <a:endParaRPr lang="en-IN" dirty="0"/>
          </a:p>
        </p:txBody>
      </p:sp>
      <p:sp>
        <p:nvSpPr>
          <p:cNvPr id="3" name="Content Placeholder 2">
            <a:extLst>
              <a:ext uri="{FF2B5EF4-FFF2-40B4-BE49-F238E27FC236}">
                <a16:creationId xmlns:a16="http://schemas.microsoft.com/office/drawing/2014/main" xmlns="" id="{E6C4A38D-A71E-4CB1-8D71-F27DDC513950}"/>
              </a:ext>
            </a:extLst>
          </p:cNvPr>
          <p:cNvSpPr>
            <a:spLocks noGrp="1"/>
          </p:cNvSpPr>
          <p:nvPr>
            <p:ph idx="1"/>
          </p:nvPr>
        </p:nvSpPr>
        <p:spPr/>
        <p:txBody>
          <a:bodyPr/>
          <a:lstStyle/>
          <a:p>
            <a:pPr lvl="0"/>
            <a:r>
              <a:rPr lang="en-US" b="1" dirty="0"/>
              <a:t>Sources of infection</a:t>
            </a:r>
            <a:endParaRPr lang="en-IN" dirty="0"/>
          </a:p>
          <a:p>
            <a:pPr lvl="0"/>
            <a:r>
              <a:rPr lang="en-US" b="1" dirty="0"/>
              <a:t>Disease cycle</a:t>
            </a:r>
            <a:endParaRPr lang="en-IN" dirty="0"/>
          </a:p>
          <a:p>
            <a:pPr lvl="0"/>
            <a:r>
              <a:rPr lang="en-US" b="1" dirty="0"/>
              <a:t>Modes of disease transmission</a:t>
            </a:r>
            <a:endParaRPr lang="en-IN" dirty="0"/>
          </a:p>
          <a:p>
            <a:pPr lvl="0"/>
            <a:r>
              <a:rPr lang="en-US" b="1" dirty="0"/>
              <a:t>Importance of infection prevention.</a:t>
            </a:r>
            <a:endParaRPr lang="en-IN" dirty="0"/>
          </a:p>
          <a:p>
            <a:r>
              <a:rPr lang="en-US" b="1" dirty="0"/>
              <a:t>Basic principles of standard precautions and transmission-based precautions.</a:t>
            </a:r>
            <a:endParaRPr lang="en-IN" dirty="0"/>
          </a:p>
          <a:p>
            <a:pPr marL="0" indent="0">
              <a:buNone/>
            </a:pPr>
            <a:endParaRPr lang="en-IN" dirty="0"/>
          </a:p>
        </p:txBody>
      </p:sp>
    </p:spTree>
    <p:extLst>
      <p:ext uri="{BB962C8B-B14F-4D97-AF65-F5344CB8AC3E}">
        <p14:creationId xmlns:p14="http://schemas.microsoft.com/office/powerpoint/2010/main" val="671598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6AE528-2D01-44F9-A938-4880C5B98F83}"/>
              </a:ext>
            </a:extLst>
          </p:cNvPr>
          <p:cNvSpPr>
            <a:spLocks noGrp="1"/>
          </p:cNvSpPr>
          <p:nvPr>
            <p:ph type="title"/>
          </p:nvPr>
        </p:nvSpPr>
        <p:spPr/>
        <p:txBody>
          <a:bodyPr/>
          <a:lstStyle/>
          <a:p>
            <a:r>
              <a:rPr lang="en-US" b="1" dirty="0"/>
              <a:t>Infection</a:t>
            </a:r>
            <a:endParaRPr lang="en-IN" dirty="0"/>
          </a:p>
        </p:txBody>
      </p:sp>
      <p:sp>
        <p:nvSpPr>
          <p:cNvPr id="3" name="Content Placeholder 2">
            <a:extLst>
              <a:ext uri="{FF2B5EF4-FFF2-40B4-BE49-F238E27FC236}">
                <a16:creationId xmlns:a16="http://schemas.microsoft.com/office/drawing/2014/main" xmlns="" id="{0DEFF80B-96E4-45AE-B25A-0E71B2B95878}"/>
              </a:ext>
            </a:extLst>
          </p:cNvPr>
          <p:cNvSpPr>
            <a:spLocks noGrp="1"/>
          </p:cNvSpPr>
          <p:nvPr>
            <p:ph idx="1"/>
          </p:nvPr>
        </p:nvSpPr>
        <p:spPr/>
        <p:txBody>
          <a:bodyPr/>
          <a:lstStyle/>
          <a:p>
            <a:pPr marL="0" lvl="0" indent="0">
              <a:buNone/>
            </a:pPr>
            <a:r>
              <a:rPr lang="en-US" dirty="0"/>
              <a:t>The entry and development/multiplication of an infectious agent in the body of man or animals. </a:t>
            </a:r>
          </a:p>
          <a:p>
            <a:pPr marL="0" lvl="0" indent="0">
              <a:buNone/>
            </a:pPr>
            <a:r>
              <a:rPr lang="en-US" dirty="0"/>
              <a:t>It also implies that the body responds in some way to defend itself against the invader, wither in the form of an immune response or disease. </a:t>
            </a:r>
          </a:p>
          <a:p>
            <a:pPr marL="0" lvl="0" indent="0">
              <a:buNone/>
            </a:pPr>
            <a:r>
              <a:rPr lang="en-US" dirty="0"/>
              <a:t>An infection does not always cause an illness</a:t>
            </a:r>
            <a:endParaRPr lang="en-IN" dirty="0"/>
          </a:p>
        </p:txBody>
      </p:sp>
    </p:spTree>
    <p:extLst>
      <p:ext uri="{BB962C8B-B14F-4D97-AF65-F5344CB8AC3E}">
        <p14:creationId xmlns:p14="http://schemas.microsoft.com/office/powerpoint/2010/main" val="3973242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B7A513-126E-4B7D-B574-1975DFBD27C5}"/>
              </a:ext>
            </a:extLst>
          </p:cNvPr>
          <p:cNvSpPr>
            <a:spLocks noGrp="1"/>
          </p:cNvSpPr>
          <p:nvPr>
            <p:ph type="title"/>
          </p:nvPr>
        </p:nvSpPr>
        <p:spPr/>
        <p:txBody>
          <a:bodyPr/>
          <a:lstStyle/>
          <a:p>
            <a:r>
              <a:rPr lang="en-US" dirty="0"/>
              <a:t>Infectious disease</a:t>
            </a:r>
            <a:endParaRPr lang="en-IN" dirty="0"/>
          </a:p>
        </p:txBody>
      </p:sp>
      <p:sp>
        <p:nvSpPr>
          <p:cNvPr id="3" name="Content Placeholder 2">
            <a:extLst>
              <a:ext uri="{FF2B5EF4-FFF2-40B4-BE49-F238E27FC236}">
                <a16:creationId xmlns:a16="http://schemas.microsoft.com/office/drawing/2014/main" xmlns="" id="{E47FF4BF-DE32-459F-9516-3DDA46D6F157}"/>
              </a:ext>
            </a:extLst>
          </p:cNvPr>
          <p:cNvSpPr>
            <a:spLocks noGrp="1"/>
          </p:cNvSpPr>
          <p:nvPr>
            <p:ph idx="1"/>
          </p:nvPr>
        </p:nvSpPr>
        <p:spPr/>
        <p:txBody>
          <a:bodyPr/>
          <a:lstStyle/>
          <a:p>
            <a:r>
              <a:rPr lang="en-US" dirty="0"/>
              <a:t>A clinically manifest disease of man or animal resulting from an infection</a:t>
            </a:r>
          </a:p>
          <a:p>
            <a:pPr lvl="1"/>
            <a:r>
              <a:rPr lang="en-US" dirty="0"/>
              <a:t>Contagious disease</a:t>
            </a:r>
          </a:p>
          <a:p>
            <a:pPr marL="457200" lvl="1" indent="0">
              <a:buNone/>
            </a:pPr>
            <a:r>
              <a:rPr lang="en-US" dirty="0"/>
              <a:t>A disease that is transmitted through a contact</a:t>
            </a:r>
          </a:p>
          <a:p>
            <a:pPr marL="457200" lvl="1" indent="0">
              <a:buNone/>
            </a:pPr>
            <a:endParaRPr lang="en-US" dirty="0"/>
          </a:p>
          <a:p>
            <a:pPr lvl="1"/>
            <a:r>
              <a:rPr lang="en-US" dirty="0"/>
              <a:t>Communicable disease</a:t>
            </a:r>
          </a:p>
          <a:p>
            <a:pPr marL="457200" lvl="1" indent="0">
              <a:buNone/>
            </a:pPr>
            <a:r>
              <a:rPr lang="en-US" dirty="0"/>
              <a:t>All illness due to specific infectious agent or its toxic products capable of being directly or indirectly transmitted from man to man, animal to animal or environment (through air, dust, soil, water, food etc.) to man or animal</a:t>
            </a:r>
            <a:endParaRPr lang="en-IN" dirty="0"/>
          </a:p>
        </p:txBody>
      </p:sp>
    </p:spTree>
    <p:extLst>
      <p:ext uri="{BB962C8B-B14F-4D97-AF65-F5344CB8AC3E}">
        <p14:creationId xmlns:p14="http://schemas.microsoft.com/office/powerpoint/2010/main" val="3718498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D0752A-F6A2-42E3-95F7-0E6290570866}"/>
              </a:ext>
            </a:extLst>
          </p:cNvPr>
          <p:cNvSpPr>
            <a:spLocks noGrp="1"/>
          </p:cNvSpPr>
          <p:nvPr>
            <p:ph type="title"/>
          </p:nvPr>
        </p:nvSpPr>
        <p:spPr/>
        <p:txBody>
          <a:bodyPr/>
          <a:lstStyle/>
          <a:p>
            <a:r>
              <a:rPr lang="en-US" dirty="0"/>
              <a:t>The three links</a:t>
            </a:r>
            <a:endParaRPr lang="en-IN" dirty="0"/>
          </a:p>
        </p:txBody>
      </p:sp>
      <p:graphicFrame>
        <p:nvGraphicFramePr>
          <p:cNvPr id="4" name="Content Placeholder 3">
            <a:extLst>
              <a:ext uri="{FF2B5EF4-FFF2-40B4-BE49-F238E27FC236}">
                <a16:creationId xmlns:a16="http://schemas.microsoft.com/office/drawing/2014/main" xmlns="" id="{53DB3BEF-2869-4D25-9645-C4C135CDDC3E}"/>
              </a:ext>
            </a:extLst>
          </p:cNvPr>
          <p:cNvGraphicFramePr>
            <a:graphicFrameLocks noGrp="1"/>
          </p:cNvGraphicFramePr>
          <p:nvPr>
            <p:ph idx="1"/>
            <p:extLst>
              <p:ext uri="{D42A27DB-BD31-4B8C-83A1-F6EECF244321}">
                <p14:modId xmlns:p14="http://schemas.microsoft.com/office/powerpoint/2010/main" val="31740132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498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5CC398-267F-40E6-A6CE-915A2F32DDD6}"/>
              </a:ext>
            </a:extLst>
          </p:cNvPr>
          <p:cNvSpPr>
            <a:spLocks noGrp="1"/>
          </p:cNvSpPr>
          <p:nvPr>
            <p:ph type="title"/>
          </p:nvPr>
        </p:nvSpPr>
        <p:spPr/>
        <p:txBody>
          <a:bodyPr/>
          <a:lstStyle/>
          <a:p>
            <a:r>
              <a:rPr lang="en-US" b="1" dirty="0"/>
              <a:t>Sources of infection</a:t>
            </a:r>
            <a:endParaRPr lang="en-IN" dirty="0"/>
          </a:p>
        </p:txBody>
      </p:sp>
      <p:sp>
        <p:nvSpPr>
          <p:cNvPr id="3" name="Content Placeholder 2">
            <a:extLst>
              <a:ext uri="{FF2B5EF4-FFF2-40B4-BE49-F238E27FC236}">
                <a16:creationId xmlns:a16="http://schemas.microsoft.com/office/drawing/2014/main" xmlns="" id="{DAB14CEE-6132-4D88-9203-DC5C5917F934}"/>
              </a:ext>
            </a:extLst>
          </p:cNvPr>
          <p:cNvSpPr>
            <a:spLocks noGrp="1"/>
          </p:cNvSpPr>
          <p:nvPr>
            <p:ph idx="1"/>
          </p:nvPr>
        </p:nvSpPr>
        <p:spPr/>
        <p:txBody>
          <a:bodyPr/>
          <a:lstStyle/>
          <a:p>
            <a:pPr marL="0" indent="0">
              <a:buNone/>
            </a:pPr>
            <a:r>
              <a:rPr lang="en-US" dirty="0"/>
              <a:t>Places where infectious agents (germs) live (e.g., sinks, surfaces, human skin)</a:t>
            </a:r>
          </a:p>
          <a:p>
            <a:pPr marL="0" indent="0">
              <a:buNone/>
            </a:pPr>
            <a:endParaRPr lang="en-US" dirty="0"/>
          </a:p>
          <a:p>
            <a:pPr marL="0" indent="0">
              <a:buNone/>
            </a:pPr>
            <a:r>
              <a:rPr lang="en-US" dirty="0"/>
              <a:t>Malaria		</a:t>
            </a:r>
            <a:r>
              <a:rPr lang="en-IN" dirty="0"/>
              <a:t>Infective female Anopheles mosquito</a:t>
            </a:r>
            <a:endParaRPr lang="en-US" dirty="0"/>
          </a:p>
          <a:p>
            <a:pPr marL="0" indent="0">
              <a:buNone/>
            </a:pPr>
            <a:r>
              <a:rPr lang="en-US" dirty="0"/>
              <a:t>Tuberculosis		Infective human being</a:t>
            </a:r>
          </a:p>
          <a:p>
            <a:pPr marL="0" indent="0">
              <a:buNone/>
            </a:pPr>
            <a:r>
              <a:rPr lang="en-US" dirty="0"/>
              <a:t>Cholera		Infective human being and water</a:t>
            </a:r>
          </a:p>
          <a:p>
            <a:pPr marL="0" indent="0">
              <a:buNone/>
            </a:pPr>
            <a:r>
              <a:rPr lang="en-US" dirty="0"/>
              <a:t>HIV			Infective human being</a:t>
            </a:r>
            <a:endParaRPr lang="en-IN" dirty="0"/>
          </a:p>
        </p:txBody>
      </p:sp>
    </p:spTree>
    <p:extLst>
      <p:ext uri="{BB962C8B-B14F-4D97-AF65-F5344CB8AC3E}">
        <p14:creationId xmlns:p14="http://schemas.microsoft.com/office/powerpoint/2010/main" val="2153334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DADFD0-0E96-4351-916A-8169B19ADAF1}"/>
              </a:ext>
            </a:extLst>
          </p:cNvPr>
          <p:cNvSpPr>
            <a:spLocks noGrp="1"/>
          </p:cNvSpPr>
          <p:nvPr>
            <p:ph type="title"/>
          </p:nvPr>
        </p:nvSpPr>
        <p:spPr/>
        <p:txBody>
          <a:bodyPr/>
          <a:lstStyle/>
          <a:p>
            <a:r>
              <a:rPr lang="en-US" dirty="0"/>
              <a:t>Sources of hospital acquired infections</a:t>
            </a:r>
            <a:endParaRPr lang="en-IN" dirty="0"/>
          </a:p>
        </p:txBody>
      </p:sp>
      <p:pic>
        <p:nvPicPr>
          <p:cNvPr id="4" name="Content Placeholder 3">
            <a:extLst>
              <a:ext uri="{FF2B5EF4-FFF2-40B4-BE49-F238E27FC236}">
                <a16:creationId xmlns:a16="http://schemas.microsoft.com/office/drawing/2014/main" xmlns="" id="{C2893F56-8F9D-4848-AD23-AD736094666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79599" y="1300480"/>
            <a:ext cx="8273415" cy="5507731"/>
          </a:xfrm>
          <a:prstGeom prst="rect">
            <a:avLst/>
          </a:prstGeom>
        </p:spPr>
      </p:pic>
    </p:spTree>
    <p:extLst>
      <p:ext uri="{BB962C8B-B14F-4D97-AF65-F5344CB8AC3E}">
        <p14:creationId xmlns:p14="http://schemas.microsoft.com/office/powerpoint/2010/main" val="109078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Disease Cycle and Transmission</a:t>
            </a:r>
          </a:p>
        </p:txBody>
      </p:sp>
      <p:sp>
        <p:nvSpPr>
          <p:cNvPr id="4" name="Slide Number Placeholder 3"/>
          <p:cNvSpPr>
            <a:spLocks noGrp="1"/>
          </p:cNvSpPr>
          <p:nvPr>
            <p:ph type="sldNum" sz="quarter" idx="12"/>
          </p:nvPr>
        </p:nvSpPr>
        <p:spPr/>
        <p:txBody>
          <a:bodyPr/>
          <a:lstStyle/>
          <a:p>
            <a:fld id="{66D7C2A8-3574-48AF-9B9F-6538CE887783}" type="slidenum">
              <a:rPr lang="en-IE" smtClean="0"/>
              <a:t>9</a:t>
            </a:fld>
            <a:endParaRPr lang="en-IE"/>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77393" y="1802107"/>
            <a:ext cx="5421087" cy="4386262"/>
          </a:xfrm>
        </p:spPr>
      </p:pic>
      <p:pic>
        <p:nvPicPr>
          <p:cNvPr id="8"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596" y="1959430"/>
            <a:ext cx="4386262" cy="4228940"/>
          </a:xfrm>
          <a:prstGeom prst="rect">
            <a:avLst/>
          </a:prstGeom>
        </p:spPr>
      </p:pic>
    </p:spTree>
    <p:extLst>
      <p:ext uri="{BB962C8B-B14F-4D97-AF65-F5344CB8AC3E}">
        <p14:creationId xmlns:p14="http://schemas.microsoft.com/office/powerpoint/2010/main" val="2381106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6bc7fdb-94a0-4550-9262-59b9a1e24eae">
      <UserInfo>
        <DisplayName/>
        <AccountId xsi:nil="true"/>
        <AccountType/>
      </UserInfo>
    </SharedWithUsers>
    <MediaLengthInSeconds xmlns="0c1413a2-014c-4f8d-95c9-219594620d4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660CE27D5AB4543A573315B011C6C7D" ma:contentTypeVersion="13" ma:contentTypeDescription="Create a new document." ma:contentTypeScope="" ma:versionID="66a5e2e3bda8a813647ad14726da67d4">
  <xsd:schema xmlns:xsd="http://www.w3.org/2001/XMLSchema" xmlns:xs="http://www.w3.org/2001/XMLSchema" xmlns:p="http://schemas.microsoft.com/office/2006/metadata/properties" xmlns:ns2="0c1413a2-014c-4f8d-95c9-219594620d4d" xmlns:ns3="c6bc7fdb-94a0-4550-9262-59b9a1e24eae" targetNamespace="http://schemas.microsoft.com/office/2006/metadata/properties" ma:root="true" ma:fieldsID="f6273a6cf95cbe05957f653fca978236" ns2:_="" ns3:_="">
    <xsd:import namespace="0c1413a2-014c-4f8d-95c9-219594620d4d"/>
    <xsd:import namespace="c6bc7fdb-94a0-4550-9262-59b9a1e24ea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1413a2-014c-4f8d-95c9-219594620d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6bc7fdb-94a0-4550-9262-59b9a1e24ea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4E02EA-29FB-4340-ACF5-B42BD82725EC}">
  <ds:schemaRefs>
    <ds:schemaRef ds:uri="http://schemas.microsoft.com/office/2006/metadata/properties"/>
    <ds:schemaRef ds:uri="http://schemas.microsoft.com/office/infopath/2007/PartnerControls"/>
    <ds:schemaRef ds:uri="c6bc7fdb-94a0-4550-9262-59b9a1e24eae"/>
    <ds:schemaRef ds:uri="0c1413a2-014c-4f8d-95c9-219594620d4d"/>
  </ds:schemaRefs>
</ds:datastoreItem>
</file>

<file path=customXml/itemProps2.xml><?xml version="1.0" encoding="utf-8"?>
<ds:datastoreItem xmlns:ds="http://schemas.openxmlformats.org/officeDocument/2006/customXml" ds:itemID="{B26E46B0-01DD-4038-9B55-B8204CE19AE5}">
  <ds:schemaRefs>
    <ds:schemaRef ds:uri="http://schemas.microsoft.com/sharepoint/v3/contenttype/forms"/>
  </ds:schemaRefs>
</ds:datastoreItem>
</file>

<file path=customXml/itemProps3.xml><?xml version="1.0" encoding="utf-8"?>
<ds:datastoreItem xmlns:ds="http://schemas.openxmlformats.org/officeDocument/2006/customXml" ds:itemID="{1D6D8488-060C-479B-BDA2-79B98B7AE8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1413a2-014c-4f8d-95c9-219594620d4d"/>
    <ds:schemaRef ds:uri="c6bc7fdb-94a0-4550-9262-59b9a1e24e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199</TotalTime>
  <Words>407</Words>
  <Application>Microsoft Office PowerPoint</Application>
  <PresentationFormat>Custom</PresentationFormat>
  <Paragraphs>72</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Role of RISE Program in Bio Medical Waste Management</vt:lpstr>
      <vt:lpstr>Learning objectives for the series</vt:lpstr>
      <vt:lpstr>Learning objectives for today</vt:lpstr>
      <vt:lpstr>Infection</vt:lpstr>
      <vt:lpstr>Infectious disease</vt:lpstr>
      <vt:lpstr>The three links</vt:lpstr>
      <vt:lpstr>Sources of infection</vt:lpstr>
      <vt:lpstr>Sources of hospital acquired infections</vt:lpstr>
      <vt:lpstr>Disease Cycle and Transmission</vt:lpstr>
      <vt:lpstr>Infection prevention and control (IPC)</vt:lpstr>
      <vt:lpstr>Basic principles of standard precautions and transmission-based precautions</vt:lpstr>
      <vt:lpstr>PowerPoint Presentation</vt:lpstr>
      <vt:lpstr>Why is infection prevention important?</vt:lpstr>
      <vt:lpstr>Standard Precautions</vt:lpstr>
      <vt:lpstr>Review of the session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RISE Program in Bio Medical Waste Management</dc:title>
  <dc:creator>Meshach Sunny Kujur</dc:creator>
  <cp:lastModifiedBy>Debanjali</cp:lastModifiedBy>
  <cp:revision>13</cp:revision>
  <dcterms:created xsi:type="dcterms:W3CDTF">2021-10-28T05:04:43Z</dcterms:created>
  <dcterms:modified xsi:type="dcterms:W3CDTF">2022-05-20T10:05:28Z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0x010100F660CE27D5AB4543A573315B011C6C7D</vt:lpwstr>
  </property>
  <property fmtid="{D5CDD505-2E9C-101B-9397-08002B2CF9AE}" pid="3" name="Order">
    <vt:r8>8911600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