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4.jpg" ContentType="image/jpg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0"/>
  </p:notesMasterIdLst>
  <p:sldIdLst>
    <p:sldId id="256" r:id="rId5"/>
    <p:sldId id="300" r:id="rId6"/>
    <p:sldId id="311" r:id="rId7"/>
    <p:sldId id="312" r:id="rId8"/>
    <p:sldId id="313" r:id="rId9"/>
    <p:sldId id="314" r:id="rId10"/>
    <p:sldId id="315" r:id="rId11"/>
    <p:sldId id="316" r:id="rId12"/>
    <p:sldId id="320" r:id="rId13"/>
    <p:sldId id="321" r:id="rId14"/>
    <p:sldId id="322" r:id="rId15"/>
    <p:sldId id="323" r:id="rId16"/>
    <p:sldId id="325" r:id="rId17"/>
    <p:sldId id="326" r:id="rId18"/>
    <p:sldId id="32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32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A1BC322C-4F90-47DD-B05A-5FBB59DE2E91}" styleName="Jhpige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76200" cmpd="sng">
              <a:solidFill>
                <a:schemeClr val="accent2"/>
              </a:solidFill>
            </a:ln>
          </a:bottom>
          <a:insideH>
            <a:ln w="12700" cap="flat" cmpd="sng" algn="ctr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a:insideH>
          <a:insideV>
            <a:ln w="12700" cap="flat" cmpd="sng" algn="ctr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762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77" autoAdjust="0"/>
    <p:restoredTop sz="94678" autoAdjust="0"/>
  </p:normalViewPr>
  <p:slideViewPr>
    <p:cSldViewPr snapToGrid="0" showGuides="1">
      <p:cViewPr varScale="1">
        <p:scale>
          <a:sx n="72" d="100"/>
          <a:sy n="72" d="100"/>
        </p:scale>
        <p:origin x="51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tesh Kumar" userId="bb8723b3-3a85-4f0a-b473-71fa52ab65e0" providerId="ADAL" clId="{C6A792DD-8D78-4EF1-A377-A9136DD147FA}"/>
    <pc:docChg chg="modSld">
      <pc:chgData name="Ritesh Kumar" userId="bb8723b3-3a85-4f0a-b473-71fa52ab65e0" providerId="ADAL" clId="{C6A792DD-8D78-4EF1-A377-A9136DD147FA}" dt="2021-11-08T08:01:25.323" v="0" actId="20577"/>
      <pc:docMkLst>
        <pc:docMk/>
      </pc:docMkLst>
      <pc:sldChg chg="modSp">
        <pc:chgData name="Ritesh Kumar" userId="bb8723b3-3a85-4f0a-b473-71fa52ab65e0" providerId="ADAL" clId="{C6A792DD-8D78-4EF1-A377-A9136DD147FA}" dt="2021-11-08T08:01:25.323" v="0" actId="20577"/>
        <pc:sldMkLst>
          <pc:docMk/>
          <pc:sldMk cId="3073975481" sldId="256"/>
        </pc:sldMkLst>
        <pc:spChg chg="mod">
          <ac:chgData name="Ritesh Kumar" userId="bb8723b3-3a85-4f0a-b473-71fa52ab65e0" providerId="ADAL" clId="{C6A792DD-8D78-4EF1-A377-A9136DD147FA}" dt="2021-11-08T08:01:25.323" v="0" actId="20577"/>
          <ac:spMkLst>
            <pc:docMk/>
            <pc:sldMk cId="3073975481" sldId="256"/>
            <ac:spMk id="2" creationId="{571CB232-CC87-4DA7-B9E3-42D1539A02FE}"/>
          </ac:spMkLst>
        </pc:spChg>
      </pc:sldChg>
    </pc:docChg>
  </pc:docChgLst>
  <pc:docChgLst>
    <pc:chgData name="Ritesh Kumar" userId="bb8723b3-3a85-4f0a-b473-71fa52ab65e0" providerId="ADAL" clId="{AF640E88-6583-4A5C-9F74-226784FD1B58}"/>
    <pc:docChg chg="delSld modSld">
      <pc:chgData name="Ritesh Kumar" userId="bb8723b3-3a85-4f0a-b473-71fa52ab65e0" providerId="ADAL" clId="{AF640E88-6583-4A5C-9F74-226784FD1B58}" dt="2021-11-07T06:57:33.146" v="138" actId="2696"/>
      <pc:docMkLst>
        <pc:docMk/>
      </pc:docMkLst>
      <pc:sldChg chg="modSp">
        <pc:chgData name="Ritesh Kumar" userId="bb8723b3-3a85-4f0a-b473-71fa52ab65e0" providerId="ADAL" clId="{AF640E88-6583-4A5C-9F74-226784FD1B58}" dt="2021-11-07T06:55:41.443" v="13" actId="20577"/>
        <pc:sldMkLst>
          <pc:docMk/>
          <pc:sldMk cId="3073975481" sldId="256"/>
        </pc:sldMkLst>
        <pc:spChg chg="mod">
          <ac:chgData name="Ritesh Kumar" userId="bb8723b3-3a85-4f0a-b473-71fa52ab65e0" providerId="ADAL" clId="{AF640E88-6583-4A5C-9F74-226784FD1B58}" dt="2021-11-07T06:55:41.443" v="13" actId="20577"/>
          <ac:spMkLst>
            <pc:docMk/>
            <pc:sldMk cId="3073975481" sldId="256"/>
            <ac:spMk id="2" creationId="{571CB232-CC87-4DA7-B9E3-42D1539A02FE}"/>
          </ac:spMkLst>
        </pc:spChg>
      </pc:sldChg>
      <pc:sldChg chg="del">
        <pc:chgData name="Ritesh Kumar" userId="bb8723b3-3a85-4f0a-b473-71fa52ab65e0" providerId="ADAL" clId="{AF640E88-6583-4A5C-9F74-226784FD1B58}" dt="2021-11-07T06:57:33.146" v="138" actId="2696"/>
        <pc:sldMkLst>
          <pc:docMk/>
          <pc:sldMk cId="1378713048" sldId="299"/>
        </pc:sldMkLst>
      </pc:sldChg>
      <pc:sldChg chg="modSp modAnim">
        <pc:chgData name="Ritesh Kumar" userId="bb8723b3-3a85-4f0a-b473-71fa52ab65e0" providerId="ADAL" clId="{AF640E88-6583-4A5C-9F74-226784FD1B58}" dt="2021-11-07T06:56:20.334" v="128" actId="20577"/>
        <pc:sldMkLst>
          <pc:docMk/>
          <pc:sldMk cId="1859444253" sldId="300"/>
        </pc:sldMkLst>
        <pc:spChg chg="mod">
          <ac:chgData name="Ritesh Kumar" userId="bb8723b3-3a85-4f0a-b473-71fa52ab65e0" providerId="ADAL" clId="{AF640E88-6583-4A5C-9F74-226784FD1B58}" dt="2021-11-07T06:56:20.334" v="128" actId="20577"/>
          <ac:spMkLst>
            <pc:docMk/>
            <pc:sldMk cId="1859444253" sldId="300"/>
            <ac:spMk id="3" creationId="{00000000-0000-0000-0000-000000000000}"/>
          </ac:spMkLst>
        </pc:spChg>
      </pc:sldChg>
      <pc:sldChg chg="del">
        <pc:chgData name="Ritesh Kumar" userId="bb8723b3-3a85-4f0a-b473-71fa52ab65e0" providerId="ADAL" clId="{AF640E88-6583-4A5C-9F74-226784FD1B58}" dt="2021-11-07T06:56:28.099" v="129" actId="2696"/>
        <pc:sldMkLst>
          <pc:docMk/>
          <pc:sldMk cId="2938813617" sldId="301"/>
        </pc:sldMkLst>
      </pc:sldChg>
      <pc:sldChg chg="del">
        <pc:chgData name="Ritesh Kumar" userId="bb8723b3-3a85-4f0a-b473-71fa52ab65e0" providerId="ADAL" clId="{AF640E88-6583-4A5C-9F74-226784FD1B58}" dt="2021-11-07T06:56:37.131" v="130" actId="2696"/>
        <pc:sldMkLst>
          <pc:docMk/>
          <pc:sldMk cId="3201505218" sldId="302"/>
        </pc:sldMkLst>
      </pc:sldChg>
      <pc:sldChg chg="del">
        <pc:chgData name="Ritesh Kumar" userId="bb8723b3-3a85-4f0a-b473-71fa52ab65e0" providerId="ADAL" clId="{AF640E88-6583-4A5C-9F74-226784FD1B58}" dt="2021-11-07T06:56:41.845" v="131" actId="2696"/>
        <pc:sldMkLst>
          <pc:docMk/>
          <pc:sldMk cId="142016387" sldId="303"/>
        </pc:sldMkLst>
      </pc:sldChg>
      <pc:sldChg chg="del">
        <pc:chgData name="Ritesh Kumar" userId="bb8723b3-3a85-4f0a-b473-71fa52ab65e0" providerId="ADAL" clId="{AF640E88-6583-4A5C-9F74-226784FD1B58}" dt="2021-11-07T06:56:46.888" v="132" actId="2696"/>
        <pc:sldMkLst>
          <pc:docMk/>
          <pc:sldMk cId="2916279307" sldId="304"/>
        </pc:sldMkLst>
      </pc:sldChg>
      <pc:sldChg chg="del">
        <pc:chgData name="Ritesh Kumar" userId="bb8723b3-3a85-4f0a-b473-71fa52ab65e0" providerId="ADAL" clId="{AF640E88-6583-4A5C-9F74-226784FD1B58}" dt="2021-11-07T06:56:51.311" v="133" actId="2696"/>
        <pc:sldMkLst>
          <pc:docMk/>
          <pc:sldMk cId="2924640211" sldId="305"/>
        </pc:sldMkLst>
      </pc:sldChg>
      <pc:sldChg chg="del">
        <pc:chgData name="Ritesh Kumar" userId="bb8723b3-3a85-4f0a-b473-71fa52ab65e0" providerId="ADAL" clId="{AF640E88-6583-4A5C-9F74-226784FD1B58}" dt="2021-11-07T06:56:55.706" v="134" actId="2696"/>
        <pc:sldMkLst>
          <pc:docMk/>
          <pc:sldMk cId="2773723799" sldId="306"/>
        </pc:sldMkLst>
      </pc:sldChg>
      <pc:sldChg chg="del">
        <pc:chgData name="Ritesh Kumar" userId="bb8723b3-3a85-4f0a-b473-71fa52ab65e0" providerId="ADAL" clId="{AF640E88-6583-4A5C-9F74-226784FD1B58}" dt="2021-11-07T06:57:01.857" v="135" actId="2696"/>
        <pc:sldMkLst>
          <pc:docMk/>
          <pc:sldMk cId="2111464956" sldId="307"/>
        </pc:sldMkLst>
      </pc:sldChg>
      <pc:sldChg chg="del">
        <pc:chgData name="Ritesh Kumar" userId="bb8723b3-3a85-4f0a-b473-71fa52ab65e0" providerId="ADAL" clId="{AF640E88-6583-4A5C-9F74-226784FD1B58}" dt="2021-11-07T06:57:08.607" v="136" actId="2696"/>
        <pc:sldMkLst>
          <pc:docMk/>
          <pc:sldMk cId="3833891564" sldId="309"/>
        </pc:sldMkLst>
      </pc:sldChg>
      <pc:sldChg chg="del">
        <pc:chgData name="Ritesh Kumar" userId="bb8723b3-3a85-4f0a-b473-71fa52ab65e0" providerId="ADAL" clId="{AF640E88-6583-4A5C-9F74-226784FD1B58}" dt="2021-11-07T06:57:12.678" v="137" actId="2696"/>
        <pc:sldMkLst>
          <pc:docMk/>
          <pc:sldMk cId="3377393808" sldId="31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5DCC6-AD85-48BC-9570-30E68BBD598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7A67E-2D11-4192-B74E-B6BA45C93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37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8624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/>
          </p:cNvSpPr>
          <p:nvPr userDrawn="1"/>
        </p:nvSpPr>
        <p:spPr bwMode="auto">
          <a:xfrm rot="16200000" flipH="1">
            <a:off x="3393015" y="-3393016"/>
            <a:ext cx="5405970" cy="12192001"/>
          </a:xfrm>
          <a:custGeom>
            <a:avLst/>
            <a:gdLst>
              <a:gd name="T0" fmla="*/ 0 w 5867"/>
              <a:gd name="T1" fmla="*/ 0 h 4320"/>
              <a:gd name="T2" fmla="*/ 0 w 5867"/>
              <a:gd name="T3" fmla="*/ 4320 h 4320"/>
              <a:gd name="T4" fmla="*/ 3187 w 5867"/>
              <a:gd name="T5" fmla="*/ 4320 h 4320"/>
              <a:gd name="T6" fmla="*/ 4630 w 5867"/>
              <a:gd name="T7" fmla="*/ 3063 h 4320"/>
              <a:gd name="T8" fmla="*/ 5669 w 5867"/>
              <a:gd name="T9" fmla="*/ 1003 h 4320"/>
              <a:gd name="T10" fmla="*/ 5867 w 5867"/>
              <a:gd name="T11" fmla="*/ 0 h 4320"/>
              <a:gd name="T12" fmla="*/ 0 w 5867"/>
              <a:gd name="T13" fmla="*/ 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67" h="4320">
                <a:moveTo>
                  <a:pt x="0" y="0"/>
                </a:moveTo>
                <a:cubicBezTo>
                  <a:pt x="0" y="4320"/>
                  <a:pt x="0" y="4320"/>
                  <a:pt x="0" y="4320"/>
                </a:cubicBezTo>
                <a:cubicBezTo>
                  <a:pt x="3187" y="4320"/>
                  <a:pt x="3187" y="4320"/>
                  <a:pt x="3187" y="4320"/>
                </a:cubicBezTo>
                <a:cubicBezTo>
                  <a:pt x="3717" y="3993"/>
                  <a:pt x="4197" y="3574"/>
                  <a:pt x="4630" y="3063"/>
                </a:cubicBezTo>
                <a:cubicBezTo>
                  <a:pt x="5097" y="2509"/>
                  <a:pt x="5447" y="1824"/>
                  <a:pt x="5669" y="1003"/>
                </a:cubicBezTo>
                <a:cubicBezTo>
                  <a:pt x="5752" y="692"/>
                  <a:pt x="5818" y="357"/>
                  <a:pt x="58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596" y="436563"/>
            <a:ext cx="9217254" cy="1957846"/>
          </a:xfrm>
        </p:spPr>
        <p:txBody>
          <a:bodyPr anchor="b">
            <a:noAutofit/>
          </a:bodyPr>
          <a:lstStyle>
            <a:lvl1pPr algn="l">
              <a:lnSpc>
                <a:spcPct val="85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596" y="2473324"/>
            <a:ext cx="9217254" cy="1193801"/>
          </a:xfrm>
        </p:spPr>
        <p:txBody>
          <a:bodyPr>
            <a:noAutofit/>
          </a:bodyPr>
          <a:lstStyle>
            <a:lvl1pPr marL="0" indent="0" algn="l">
              <a:lnSpc>
                <a:spcPct val="85000"/>
              </a:lnSpc>
              <a:buNone/>
              <a:defRPr sz="30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31825" y="4039777"/>
            <a:ext cx="5064125" cy="122872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900" b="1" baseline="0">
                <a:solidFill>
                  <a:schemeClr val="bg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900" b="1"/>
            </a:lvl3pPr>
            <a:lvl4pPr marL="1371600" indent="0">
              <a:buNone/>
              <a:defRPr sz="1900" b="1"/>
            </a:lvl4pPr>
            <a:lvl5pPr marL="1828800" indent="0">
              <a:buNone/>
              <a:defRPr sz="1900"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18" t="13101" r="12318" b="13101"/>
          <a:stretch/>
        </p:blipFill>
        <p:spPr>
          <a:xfrm>
            <a:off x="10656094" y="5510745"/>
            <a:ext cx="1100138" cy="942323"/>
          </a:xfrm>
          <a:prstGeom prst="rect">
            <a:avLst/>
          </a:prstGeom>
        </p:spPr>
      </p:pic>
      <p:grpSp>
        <p:nvGrpSpPr>
          <p:cNvPr id="70" name="Group 68">
            <a:extLst>
              <a:ext uri="{FF2B5EF4-FFF2-40B4-BE49-F238E27FC236}">
                <a16:creationId xmlns:a16="http://schemas.microsoft.com/office/drawing/2014/main" id="{3C970309-7241-493F-B2B9-42CA2E76752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631596" y="6340355"/>
            <a:ext cx="1676400" cy="112713"/>
            <a:chOff x="594" y="3108"/>
            <a:chExt cx="1056" cy="71"/>
          </a:xfrm>
        </p:grpSpPr>
        <p:sp>
          <p:nvSpPr>
            <p:cNvPr id="71" name="AutoShape 67">
              <a:extLst>
                <a:ext uri="{FF2B5EF4-FFF2-40B4-BE49-F238E27FC236}">
                  <a16:creationId xmlns:a16="http://schemas.microsoft.com/office/drawing/2014/main" id="{2A3C16B6-FB26-458A-925F-8FA9FC7A1053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594" y="3108"/>
              <a:ext cx="1056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69">
              <a:extLst>
                <a:ext uri="{FF2B5EF4-FFF2-40B4-BE49-F238E27FC236}">
                  <a16:creationId xmlns:a16="http://schemas.microsoft.com/office/drawing/2014/main" id="{7799CDA6-56A2-4BCB-8FD7-A06D9463944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4" y="3110"/>
              <a:ext cx="37" cy="53"/>
            </a:xfrm>
            <a:custGeom>
              <a:avLst/>
              <a:gdLst>
                <a:gd name="T0" fmla="*/ 37 w 74"/>
                <a:gd name="T1" fmla="*/ 103 h 103"/>
                <a:gd name="T2" fmla="*/ 0 w 74"/>
                <a:gd name="T3" fmla="*/ 69 h 103"/>
                <a:gd name="T4" fmla="*/ 0 w 74"/>
                <a:gd name="T5" fmla="*/ 63 h 103"/>
                <a:gd name="T6" fmla="*/ 2 w 74"/>
                <a:gd name="T7" fmla="*/ 60 h 103"/>
                <a:gd name="T8" fmla="*/ 11 w 74"/>
                <a:gd name="T9" fmla="*/ 60 h 103"/>
                <a:gd name="T10" fmla="*/ 14 w 74"/>
                <a:gd name="T11" fmla="*/ 63 h 103"/>
                <a:gd name="T12" fmla="*/ 14 w 74"/>
                <a:gd name="T13" fmla="*/ 68 h 103"/>
                <a:gd name="T14" fmla="*/ 37 w 74"/>
                <a:gd name="T15" fmla="*/ 90 h 103"/>
                <a:gd name="T16" fmla="*/ 60 w 74"/>
                <a:gd name="T17" fmla="*/ 68 h 103"/>
                <a:gd name="T18" fmla="*/ 60 w 74"/>
                <a:gd name="T19" fmla="*/ 3 h 103"/>
                <a:gd name="T20" fmla="*/ 62 w 74"/>
                <a:gd name="T21" fmla="*/ 0 h 103"/>
                <a:gd name="T22" fmla="*/ 71 w 74"/>
                <a:gd name="T23" fmla="*/ 0 h 103"/>
                <a:gd name="T24" fmla="*/ 74 w 74"/>
                <a:gd name="T25" fmla="*/ 3 h 103"/>
                <a:gd name="T26" fmla="*/ 74 w 74"/>
                <a:gd name="T27" fmla="*/ 69 h 103"/>
                <a:gd name="T28" fmla="*/ 37 w 74"/>
                <a:gd name="T29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4" h="103">
                  <a:moveTo>
                    <a:pt x="37" y="103"/>
                  </a:moveTo>
                  <a:cubicBezTo>
                    <a:pt x="15" y="103"/>
                    <a:pt x="0" y="90"/>
                    <a:pt x="0" y="69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2"/>
                    <a:pt x="1" y="60"/>
                    <a:pt x="2" y="60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0"/>
                    <a:pt x="14" y="62"/>
                    <a:pt x="14" y="63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14" y="81"/>
                    <a:pt x="22" y="90"/>
                    <a:pt x="37" y="90"/>
                  </a:cubicBezTo>
                  <a:cubicBezTo>
                    <a:pt x="52" y="90"/>
                    <a:pt x="60" y="80"/>
                    <a:pt x="60" y="68"/>
                  </a:cubicBezTo>
                  <a:cubicBezTo>
                    <a:pt x="60" y="3"/>
                    <a:pt x="60" y="3"/>
                    <a:pt x="60" y="3"/>
                  </a:cubicBezTo>
                  <a:cubicBezTo>
                    <a:pt x="60" y="2"/>
                    <a:pt x="61" y="0"/>
                    <a:pt x="62" y="0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73" y="0"/>
                    <a:pt x="74" y="2"/>
                    <a:pt x="74" y="3"/>
                  </a:cubicBezTo>
                  <a:cubicBezTo>
                    <a:pt x="74" y="69"/>
                    <a:pt x="74" y="69"/>
                    <a:pt x="74" y="69"/>
                  </a:cubicBezTo>
                  <a:cubicBezTo>
                    <a:pt x="74" y="90"/>
                    <a:pt x="58" y="103"/>
                    <a:pt x="37" y="10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0">
              <a:extLst>
                <a:ext uri="{FF2B5EF4-FFF2-40B4-BE49-F238E27FC236}">
                  <a16:creationId xmlns:a16="http://schemas.microsoft.com/office/drawing/2014/main" id="{1D936A7F-968C-4A4E-A5B9-FB0671D9B4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8" y="3126"/>
              <a:ext cx="36" cy="37"/>
            </a:xfrm>
            <a:custGeom>
              <a:avLst/>
              <a:gdLst>
                <a:gd name="T0" fmla="*/ 36 w 72"/>
                <a:gd name="T1" fmla="*/ 0 h 72"/>
                <a:gd name="T2" fmla="*/ 72 w 72"/>
                <a:gd name="T3" fmla="*/ 36 h 72"/>
                <a:gd name="T4" fmla="*/ 36 w 72"/>
                <a:gd name="T5" fmla="*/ 72 h 72"/>
                <a:gd name="T6" fmla="*/ 0 w 72"/>
                <a:gd name="T7" fmla="*/ 36 h 72"/>
                <a:gd name="T8" fmla="*/ 36 w 72"/>
                <a:gd name="T9" fmla="*/ 0 h 72"/>
                <a:gd name="T10" fmla="*/ 36 w 72"/>
                <a:gd name="T11" fmla="*/ 59 h 72"/>
                <a:gd name="T12" fmla="*/ 58 w 72"/>
                <a:gd name="T13" fmla="*/ 36 h 72"/>
                <a:gd name="T14" fmla="*/ 36 w 72"/>
                <a:gd name="T15" fmla="*/ 13 h 72"/>
                <a:gd name="T16" fmla="*/ 14 w 72"/>
                <a:gd name="T17" fmla="*/ 36 h 72"/>
                <a:gd name="T18" fmla="*/ 36 w 72"/>
                <a:gd name="T19" fmla="*/ 5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" h="72">
                  <a:moveTo>
                    <a:pt x="36" y="0"/>
                  </a:moveTo>
                  <a:cubicBezTo>
                    <a:pt x="56" y="0"/>
                    <a:pt x="72" y="16"/>
                    <a:pt x="72" y="36"/>
                  </a:cubicBezTo>
                  <a:cubicBezTo>
                    <a:pt x="72" y="57"/>
                    <a:pt x="56" y="72"/>
                    <a:pt x="36" y="72"/>
                  </a:cubicBezTo>
                  <a:cubicBezTo>
                    <a:pt x="16" y="72"/>
                    <a:pt x="0" y="57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lose/>
                  <a:moveTo>
                    <a:pt x="36" y="59"/>
                  </a:moveTo>
                  <a:cubicBezTo>
                    <a:pt x="49" y="59"/>
                    <a:pt x="58" y="49"/>
                    <a:pt x="58" y="36"/>
                  </a:cubicBezTo>
                  <a:cubicBezTo>
                    <a:pt x="58" y="23"/>
                    <a:pt x="49" y="13"/>
                    <a:pt x="36" y="13"/>
                  </a:cubicBezTo>
                  <a:cubicBezTo>
                    <a:pt x="23" y="13"/>
                    <a:pt x="14" y="23"/>
                    <a:pt x="14" y="36"/>
                  </a:cubicBezTo>
                  <a:cubicBezTo>
                    <a:pt x="14" y="49"/>
                    <a:pt x="23" y="59"/>
                    <a:pt x="36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1">
              <a:extLst>
                <a:ext uri="{FF2B5EF4-FFF2-40B4-BE49-F238E27FC236}">
                  <a16:creationId xmlns:a16="http://schemas.microsoft.com/office/drawing/2014/main" id="{B9DC3BAF-65E1-476F-A063-39662A0BDD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1" y="3110"/>
              <a:ext cx="33" cy="52"/>
            </a:xfrm>
            <a:custGeom>
              <a:avLst/>
              <a:gdLst>
                <a:gd name="T0" fmla="*/ 53 w 67"/>
                <a:gd name="T1" fmla="*/ 64 h 101"/>
                <a:gd name="T2" fmla="*/ 34 w 67"/>
                <a:gd name="T3" fmla="*/ 44 h 101"/>
                <a:gd name="T4" fmla="*/ 13 w 67"/>
                <a:gd name="T5" fmla="*/ 64 h 101"/>
                <a:gd name="T6" fmla="*/ 13 w 67"/>
                <a:gd name="T7" fmla="*/ 99 h 101"/>
                <a:gd name="T8" fmla="*/ 11 w 67"/>
                <a:gd name="T9" fmla="*/ 101 h 101"/>
                <a:gd name="T10" fmla="*/ 2 w 67"/>
                <a:gd name="T11" fmla="*/ 101 h 101"/>
                <a:gd name="T12" fmla="*/ 0 w 67"/>
                <a:gd name="T13" fmla="*/ 98 h 101"/>
                <a:gd name="T14" fmla="*/ 0 w 67"/>
                <a:gd name="T15" fmla="*/ 3 h 101"/>
                <a:gd name="T16" fmla="*/ 2 w 67"/>
                <a:gd name="T17" fmla="*/ 0 h 101"/>
                <a:gd name="T18" fmla="*/ 11 w 67"/>
                <a:gd name="T19" fmla="*/ 0 h 101"/>
                <a:gd name="T20" fmla="*/ 13 w 67"/>
                <a:gd name="T21" fmla="*/ 3 h 101"/>
                <a:gd name="T22" fmla="*/ 13 w 67"/>
                <a:gd name="T23" fmla="*/ 43 h 101"/>
                <a:gd name="T24" fmla="*/ 37 w 67"/>
                <a:gd name="T25" fmla="*/ 31 h 101"/>
                <a:gd name="T26" fmla="*/ 67 w 67"/>
                <a:gd name="T27" fmla="*/ 61 h 101"/>
                <a:gd name="T28" fmla="*/ 67 w 67"/>
                <a:gd name="T29" fmla="*/ 99 h 101"/>
                <a:gd name="T30" fmla="*/ 64 w 67"/>
                <a:gd name="T31" fmla="*/ 101 h 101"/>
                <a:gd name="T32" fmla="*/ 55 w 67"/>
                <a:gd name="T33" fmla="*/ 101 h 101"/>
                <a:gd name="T34" fmla="*/ 53 w 67"/>
                <a:gd name="T35" fmla="*/ 99 h 101"/>
                <a:gd name="T36" fmla="*/ 53 w 67"/>
                <a:gd name="T37" fmla="*/ 6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7" h="101">
                  <a:moveTo>
                    <a:pt x="53" y="64"/>
                  </a:moveTo>
                  <a:cubicBezTo>
                    <a:pt x="53" y="52"/>
                    <a:pt x="46" y="44"/>
                    <a:pt x="34" y="44"/>
                  </a:cubicBezTo>
                  <a:cubicBezTo>
                    <a:pt x="21" y="44"/>
                    <a:pt x="13" y="52"/>
                    <a:pt x="13" y="64"/>
                  </a:cubicBezTo>
                  <a:cubicBezTo>
                    <a:pt x="13" y="99"/>
                    <a:pt x="13" y="99"/>
                    <a:pt x="13" y="99"/>
                  </a:cubicBezTo>
                  <a:cubicBezTo>
                    <a:pt x="13" y="100"/>
                    <a:pt x="12" y="101"/>
                    <a:pt x="11" y="101"/>
                  </a:cubicBezTo>
                  <a:cubicBezTo>
                    <a:pt x="2" y="101"/>
                    <a:pt x="2" y="101"/>
                    <a:pt x="2" y="101"/>
                  </a:cubicBezTo>
                  <a:cubicBezTo>
                    <a:pt x="1" y="101"/>
                    <a:pt x="0" y="100"/>
                    <a:pt x="0" y="9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2" y="0"/>
                    <a:pt x="13" y="1"/>
                    <a:pt x="13" y="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7" y="36"/>
                    <a:pt x="26" y="31"/>
                    <a:pt x="37" y="31"/>
                  </a:cubicBezTo>
                  <a:cubicBezTo>
                    <a:pt x="55" y="31"/>
                    <a:pt x="67" y="44"/>
                    <a:pt x="67" y="61"/>
                  </a:cubicBezTo>
                  <a:cubicBezTo>
                    <a:pt x="67" y="99"/>
                    <a:pt x="67" y="99"/>
                    <a:pt x="67" y="99"/>
                  </a:cubicBezTo>
                  <a:cubicBezTo>
                    <a:pt x="67" y="100"/>
                    <a:pt x="65" y="101"/>
                    <a:pt x="64" y="101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4" y="101"/>
                    <a:pt x="53" y="100"/>
                    <a:pt x="53" y="99"/>
                  </a:cubicBezTo>
                  <a:lnTo>
                    <a:pt x="53" y="6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2">
              <a:extLst>
                <a:ext uri="{FF2B5EF4-FFF2-40B4-BE49-F238E27FC236}">
                  <a16:creationId xmlns:a16="http://schemas.microsoft.com/office/drawing/2014/main" id="{DA2BCBBC-7EA0-4F65-AD34-8DF9C116585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" y="3126"/>
              <a:ext cx="33" cy="36"/>
            </a:xfrm>
            <a:custGeom>
              <a:avLst/>
              <a:gdLst>
                <a:gd name="T0" fmla="*/ 54 w 67"/>
                <a:gd name="T1" fmla="*/ 33 h 70"/>
                <a:gd name="T2" fmla="*/ 34 w 67"/>
                <a:gd name="T3" fmla="*/ 13 h 70"/>
                <a:gd name="T4" fmla="*/ 14 w 67"/>
                <a:gd name="T5" fmla="*/ 33 h 70"/>
                <a:gd name="T6" fmla="*/ 14 w 67"/>
                <a:gd name="T7" fmla="*/ 68 h 70"/>
                <a:gd name="T8" fmla="*/ 12 w 67"/>
                <a:gd name="T9" fmla="*/ 70 h 70"/>
                <a:gd name="T10" fmla="*/ 3 w 67"/>
                <a:gd name="T11" fmla="*/ 70 h 70"/>
                <a:gd name="T12" fmla="*/ 0 w 67"/>
                <a:gd name="T13" fmla="*/ 67 h 70"/>
                <a:gd name="T14" fmla="*/ 0 w 67"/>
                <a:gd name="T15" fmla="*/ 5 h 70"/>
                <a:gd name="T16" fmla="*/ 3 w 67"/>
                <a:gd name="T17" fmla="*/ 2 h 70"/>
                <a:gd name="T18" fmla="*/ 12 w 67"/>
                <a:gd name="T19" fmla="*/ 2 h 70"/>
                <a:gd name="T20" fmla="*/ 14 w 67"/>
                <a:gd name="T21" fmla="*/ 5 h 70"/>
                <a:gd name="T22" fmla="*/ 14 w 67"/>
                <a:gd name="T23" fmla="*/ 12 h 70"/>
                <a:gd name="T24" fmla="*/ 38 w 67"/>
                <a:gd name="T25" fmla="*/ 0 h 70"/>
                <a:gd name="T26" fmla="*/ 67 w 67"/>
                <a:gd name="T27" fmla="*/ 30 h 70"/>
                <a:gd name="T28" fmla="*/ 67 w 67"/>
                <a:gd name="T29" fmla="*/ 68 h 70"/>
                <a:gd name="T30" fmla="*/ 65 w 67"/>
                <a:gd name="T31" fmla="*/ 70 h 70"/>
                <a:gd name="T32" fmla="*/ 56 w 67"/>
                <a:gd name="T33" fmla="*/ 70 h 70"/>
                <a:gd name="T34" fmla="*/ 54 w 67"/>
                <a:gd name="T35" fmla="*/ 68 h 70"/>
                <a:gd name="T36" fmla="*/ 54 w 67"/>
                <a:gd name="T37" fmla="*/ 33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7" h="70">
                  <a:moveTo>
                    <a:pt x="54" y="33"/>
                  </a:moveTo>
                  <a:cubicBezTo>
                    <a:pt x="54" y="21"/>
                    <a:pt x="47" y="13"/>
                    <a:pt x="34" y="13"/>
                  </a:cubicBezTo>
                  <a:cubicBezTo>
                    <a:pt x="22" y="13"/>
                    <a:pt x="14" y="21"/>
                    <a:pt x="14" y="33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14" y="69"/>
                    <a:pt x="13" y="70"/>
                    <a:pt x="12" y="70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2" y="70"/>
                    <a:pt x="0" y="69"/>
                    <a:pt x="0" y="6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2" y="2"/>
                    <a:pt x="3" y="2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3" y="2"/>
                    <a:pt x="14" y="3"/>
                    <a:pt x="14" y="5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8" y="5"/>
                    <a:pt x="27" y="0"/>
                    <a:pt x="38" y="0"/>
                  </a:cubicBezTo>
                  <a:cubicBezTo>
                    <a:pt x="56" y="0"/>
                    <a:pt x="67" y="13"/>
                    <a:pt x="67" y="30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67" y="69"/>
                    <a:pt x="66" y="70"/>
                    <a:pt x="65" y="70"/>
                  </a:cubicBezTo>
                  <a:cubicBezTo>
                    <a:pt x="56" y="70"/>
                    <a:pt x="56" y="70"/>
                    <a:pt x="56" y="70"/>
                  </a:cubicBezTo>
                  <a:cubicBezTo>
                    <a:pt x="55" y="70"/>
                    <a:pt x="54" y="69"/>
                    <a:pt x="54" y="68"/>
                  </a:cubicBezTo>
                  <a:lnTo>
                    <a:pt x="54" y="3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3">
              <a:extLst>
                <a:ext uri="{FF2B5EF4-FFF2-40B4-BE49-F238E27FC236}">
                  <a16:creationId xmlns:a16="http://schemas.microsoft.com/office/drawing/2014/main" id="{B778D02A-87A1-444F-92DC-E23ECE71124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61" y="3126"/>
              <a:ext cx="29" cy="37"/>
            </a:xfrm>
            <a:custGeom>
              <a:avLst/>
              <a:gdLst>
                <a:gd name="T0" fmla="*/ 56 w 59"/>
                <a:gd name="T1" fmla="*/ 9 h 72"/>
                <a:gd name="T2" fmla="*/ 56 w 59"/>
                <a:gd name="T3" fmla="*/ 13 h 72"/>
                <a:gd name="T4" fmla="*/ 52 w 59"/>
                <a:gd name="T5" fmla="*/ 17 h 72"/>
                <a:gd name="T6" fmla="*/ 47 w 59"/>
                <a:gd name="T7" fmla="*/ 17 h 72"/>
                <a:gd name="T8" fmla="*/ 29 w 59"/>
                <a:gd name="T9" fmla="*/ 11 h 72"/>
                <a:gd name="T10" fmla="*/ 16 w 59"/>
                <a:gd name="T11" fmla="*/ 20 h 72"/>
                <a:gd name="T12" fmla="*/ 26 w 59"/>
                <a:gd name="T13" fmla="*/ 28 h 72"/>
                <a:gd name="T14" fmla="*/ 38 w 59"/>
                <a:gd name="T15" fmla="*/ 30 h 72"/>
                <a:gd name="T16" fmla="*/ 59 w 59"/>
                <a:gd name="T17" fmla="*/ 50 h 72"/>
                <a:gd name="T18" fmla="*/ 30 w 59"/>
                <a:gd name="T19" fmla="*/ 72 h 72"/>
                <a:gd name="T20" fmla="*/ 4 w 59"/>
                <a:gd name="T21" fmla="*/ 63 h 72"/>
                <a:gd name="T22" fmla="*/ 2 w 59"/>
                <a:gd name="T23" fmla="*/ 56 h 72"/>
                <a:gd name="T24" fmla="*/ 6 w 59"/>
                <a:gd name="T25" fmla="*/ 53 h 72"/>
                <a:gd name="T26" fmla="*/ 11 w 59"/>
                <a:gd name="T27" fmla="*/ 53 h 72"/>
                <a:gd name="T28" fmla="*/ 31 w 59"/>
                <a:gd name="T29" fmla="*/ 61 h 72"/>
                <a:gd name="T30" fmla="*/ 45 w 59"/>
                <a:gd name="T31" fmla="*/ 52 h 72"/>
                <a:gd name="T32" fmla="*/ 32 w 59"/>
                <a:gd name="T33" fmla="*/ 42 h 72"/>
                <a:gd name="T34" fmla="*/ 21 w 59"/>
                <a:gd name="T35" fmla="*/ 40 h 72"/>
                <a:gd name="T36" fmla="*/ 2 w 59"/>
                <a:gd name="T37" fmla="*/ 21 h 72"/>
                <a:gd name="T38" fmla="*/ 30 w 59"/>
                <a:gd name="T39" fmla="*/ 0 h 72"/>
                <a:gd name="T40" fmla="*/ 56 w 59"/>
                <a:gd name="T41" fmla="*/ 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" h="72">
                  <a:moveTo>
                    <a:pt x="56" y="9"/>
                  </a:moveTo>
                  <a:cubicBezTo>
                    <a:pt x="57" y="10"/>
                    <a:pt x="57" y="12"/>
                    <a:pt x="56" y="13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1" y="19"/>
                    <a:pt x="49" y="19"/>
                    <a:pt x="47" y="17"/>
                  </a:cubicBezTo>
                  <a:cubicBezTo>
                    <a:pt x="42" y="14"/>
                    <a:pt x="36" y="11"/>
                    <a:pt x="29" y="11"/>
                  </a:cubicBezTo>
                  <a:cubicBezTo>
                    <a:pt x="21" y="11"/>
                    <a:pt x="16" y="15"/>
                    <a:pt x="16" y="20"/>
                  </a:cubicBezTo>
                  <a:cubicBezTo>
                    <a:pt x="16" y="24"/>
                    <a:pt x="19" y="27"/>
                    <a:pt x="26" y="28"/>
                  </a:cubicBezTo>
                  <a:cubicBezTo>
                    <a:pt x="38" y="30"/>
                    <a:pt x="38" y="30"/>
                    <a:pt x="38" y="30"/>
                  </a:cubicBezTo>
                  <a:cubicBezTo>
                    <a:pt x="51" y="33"/>
                    <a:pt x="59" y="39"/>
                    <a:pt x="59" y="50"/>
                  </a:cubicBezTo>
                  <a:cubicBezTo>
                    <a:pt x="59" y="62"/>
                    <a:pt x="49" y="72"/>
                    <a:pt x="30" y="72"/>
                  </a:cubicBezTo>
                  <a:cubicBezTo>
                    <a:pt x="18" y="72"/>
                    <a:pt x="9" y="68"/>
                    <a:pt x="4" y="63"/>
                  </a:cubicBezTo>
                  <a:cubicBezTo>
                    <a:pt x="0" y="60"/>
                    <a:pt x="0" y="58"/>
                    <a:pt x="2" y="56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8" y="51"/>
                    <a:pt x="10" y="52"/>
                    <a:pt x="11" y="53"/>
                  </a:cubicBezTo>
                  <a:cubicBezTo>
                    <a:pt x="16" y="58"/>
                    <a:pt x="23" y="61"/>
                    <a:pt x="31" y="61"/>
                  </a:cubicBezTo>
                  <a:cubicBezTo>
                    <a:pt x="40" y="61"/>
                    <a:pt x="45" y="56"/>
                    <a:pt x="45" y="52"/>
                  </a:cubicBezTo>
                  <a:cubicBezTo>
                    <a:pt x="45" y="46"/>
                    <a:pt x="41" y="44"/>
                    <a:pt x="32" y="42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9" y="38"/>
                    <a:pt x="2" y="31"/>
                    <a:pt x="2" y="21"/>
                  </a:cubicBezTo>
                  <a:cubicBezTo>
                    <a:pt x="2" y="9"/>
                    <a:pt x="14" y="0"/>
                    <a:pt x="30" y="0"/>
                  </a:cubicBezTo>
                  <a:cubicBezTo>
                    <a:pt x="42" y="0"/>
                    <a:pt x="51" y="4"/>
                    <a:pt x="56" y="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4">
              <a:extLst>
                <a:ext uri="{FF2B5EF4-FFF2-40B4-BE49-F238E27FC236}">
                  <a16:creationId xmlns:a16="http://schemas.microsoft.com/office/drawing/2014/main" id="{F3801425-5EC2-4004-9138-4527BED26D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14" y="3110"/>
              <a:ext cx="43" cy="52"/>
            </a:xfrm>
            <a:custGeom>
              <a:avLst/>
              <a:gdLst>
                <a:gd name="T0" fmla="*/ 85 w 85"/>
                <a:gd name="T1" fmla="*/ 98 h 101"/>
                <a:gd name="T2" fmla="*/ 83 w 85"/>
                <a:gd name="T3" fmla="*/ 101 h 101"/>
                <a:gd name="T4" fmla="*/ 74 w 85"/>
                <a:gd name="T5" fmla="*/ 101 h 101"/>
                <a:gd name="T6" fmla="*/ 71 w 85"/>
                <a:gd name="T7" fmla="*/ 98 h 101"/>
                <a:gd name="T8" fmla="*/ 71 w 85"/>
                <a:gd name="T9" fmla="*/ 57 h 101"/>
                <a:gd name="T10" fmla="*/ 14 w 85"/>
                <a:gd name="T11" fmla="*/ 57 h 101"/>
                <a:gd name="T12" fmla="*/ 14 w 85"/>
                <a:gd name="T13" fmla="*/ 98 h 101"/>
                <a:gd name="T14" fmla="*/ 11 w 85"/>
                <a:gd name="T15" fmla="*/ 101 h 101"/>
                <a:gd name="T16" fmla="*/ 2 w 85"/>
                <a:gd name="T17" fmla="*/ 101 h 101"/>
                <a:gd name="T18" fmla="*/ 0 w 85"/>
                <a:gd name="T19" fmla="*/ 98 h 101"/>
                <a:gd name="T20" fmla="*/ 0 w 85"/>
                <a:gd name="T21" fmla="*/ 3 h 101"/>
                <a:gd name="T22" fmla="*/ 2 w 85"/>
                <a:gd name="T23" fmla="*/ 0 h 101"/>
                <a:gd name="T24" fmla="*/ 11 w 85"/>
                <a:gd name="T25" fmla="*/ 0 h 101"/>
                <a:gd name="T26" fmla="*/ 14 w 85"/>
                <a:gd name="T27" fmla="*/ 3 h 101"/>
                <a:gd name="T28" fmla="*/ 14 w 85"/>
                <a:gd name="T29" fmla="*/ 44 h 101"/>
                <a:gd name="T30" fmla="*/ 71 w 85"/>
                <a:gd name="T31" fmla="*/ 44 h 101"/>
                <a:gd name="T32" fmla="*/ 71 w 85"/>
                <a:gd name="T33" fmla="*/ 3 h 101"/>
                <a:gd name="T34" fmla="*/ 74 w 85"/>
                <a:gd name="T35" fmla="*/ 0 h 101"/>
                <a:gd name="T36" fmla="*/ 83 w 85"/>
                <a:gd name="T37" fmla="*/ 0 h 101"/>
                <a:gd name="T38" fmla="*/ 85 w 85"/>
                <a:gd name="T39" fmla="*/ 3 h 101"/>
                <a:gd name="T40" fmla="*/ 85 w 85"/>
                <a:gd name="T41" fmla="*/ 9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5" h="101">
                  <a:moveTo>
                    <a:pt x="85" y="98"/>
                  </a:moveTo>
                  <a:cubicBezTo>
                    <a:pt x="85" y="100"/>
                    <a:pt x="84" y="101"/>
                    <a:pt x="83" y="101"/>
                  </a:cubicBezTo>
                  <a:cubicBezTo>
                    <a:pt x="74" y="101"/>
                    <a:pt x="74" y="101"/>
                    <a:pt x="74" y="101"/>
                  </a:cubicBezTo>
                  <a:cubicBezTo>
                    <a:pt x="72" y="101"/>
                    <a:pt x="71" y="100"/>
                    <a:pt x="71" y="98"/>
                  </a:cubicBezTo>
                  <a:cubicBezTo>
                    <a:pt x="71" y="57"/>
                    <a:pt x="71" y="57"/>
                    <a:pt x="71" y="57"/>
                  </a:cubicBezTo>
                  <a:cubicBezTo>
                    <a:pt x="14" y="57"/>
                    <a:pt x="14" y="57"/>
                    <a:pt x="14" y="5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0"/>
                    <a:pt x="13" y="101"/>
                    <a:pt x="11" y="101"/>
                  </a:cubicBezTo>
                  <a:cubicBezTo>
                    <a:pt x="2" y="101"/>
                    <a:pt x="2" y="101"/>
                    <a:pt x="2" y="101"/>
                  </a:cubicBezTo>
                  <a:cubicBezTo>
                    <a:pt x="1" y="101"/>
                    <a:pt x="0" y="100"/>
                    <a:pt x="0" y="9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0"/>
                    <a:pt x="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3" y="0"/>
                    <a:pt x="14" y="2"/>
                    <a:pt x="14" y="3"/>
                  </a:cubicBezTo>
                  <a:cubicBezTo>
                    <a:pt x="14" y="44"/>
                    <a:pt x="14" y="44"/>
                    <a:pt x="14" y="44"/>
                  </a:cubicBezTo>
                  <a:cubicBezTo>
                    <a:pt x="71" y="44"/>
                    <a:pt x="71" y="44"/>
                    <a:pt x="71" y="44"/>
                  </a:cubicBezTo>
                  <a:cubicBezTo>
                    <a:pt x="71" y="3"/>
                    <a:pt x="71" y="3"/>
                    <a:pt x="71" y="3"/>
                  </a:cubicBezTo>
                  <a:cubicBezTo>
                    <a:pt x="71" y="2"/>
                    <a:pt x="72" y="0"/>
                    <a:pt x="74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4" y="0"/>
                    <a:pt x="85" y="2"/>
                    <a:pt x="85" y="3"/>
                  </a:cubicBezTo>
                  <a:lnTo>
                    <a:pt x="85" y="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5">
              <a:extLst>
                <a:ext uri="{FF2B5EF4-FFF2-40B4-BE49-F238E27FC236}">
                  <a16:creationId xmlns:a16="http://schemas.microsoft.com/office/drawing/2014/main" id="{0C29C676-0FB5-4662-BC37-9ECB478701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5" y="3126"/>
              <a:ext cx="35" cy="37"/>
            </a:xfrm>
            <a:custGeom>
              <a:avLst/>
              <a:gdLst>
                <a:gd name="T0" fmla="*/ 35 w 71"/>
                <a:gd name="T1" fmla="*/ 0 h 72"/>
                <a:gd name="T2" fmla="*/ 71 w 71"/>
                <a:gd name="T3" fmla="*/ 36 h 72"/>
                <a:gd name="T4" fmla="*/ 35 w 71"/>
                <a:gd name="T5" fmla="*/ 72 h 72"/>
                <a:gd name="T6" fmla="*/ 0 w 71"/>
                <a:gd name="T7" fmla="*/ 36 h 72"/>
                <a:gd name="T8" fmla="*/ 35 w 71"/>
                <a:gd name="T9" fmla="*/ 0 h 72"/>
                <a:gd name="T10" fmla="*/ 35 w 71"/>
                <a:gd name="T11" fmla="*/ 59 h 72"/>
                <a:gd name="T12" fmla="*/ 57 w 71"/>
                <a:gd name="T13" fmla="*/ 36 h 72"/>
                <a:gd name="T14" fmla="*/ 35 w 71"/>
                <a:gd name="T15" fmla="*/ 13 h 72"/>
                <a:gd name="T16" fmla="*/ 14 w 71"/>
                <a:gd name="T17" fmla="*/ 36 h 72"/>
                <a:gd name="T18" fmla="*/ 35 w 71"/>
                <a:gd name="T19" fmla="*/ 5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1" h="72">
                  <a:moveTo>
                    <a:pt x="35" y="0"/>
                  </a:moveTo>
                  <a:cubicBezTo>
                    <a:pt x="55" y="0"/>
                    <a:pt x="71" y="16"/>
                    <a:pt x="71" y="36"/>
                  </a:cubicBezTo>
                  <a:cubicBezTo>
                    <a:pt x="71" y="57"/>
                    <a:pt x="55" y="72"/>
                    <a:pt x="35" y="72"/>
                  </a:cubicBezTo>
                  <a:cubicBezTo>
                    <a:pt x="16" y="72"/>
                    <a:pt x="0" y="57"/>
                    <a:pt x="0" y="36"/>
                  </a:cubicBezTo>
                  <a:cubicBezTo>
                    <a:pt x="0" y="16"/>
                    <a:pt x="16" y="0"/>
                    <a:pt x="35" y="0"/>
                  </a:cubicBezTo>
                  <a:close/>
                  <a:moveTo>
                    <a:pt x="35" y="59"/>
                  </a:moveTo>
                  <a:cubicBezTo>
                    <a:pt x="48" y="59"/>
                    <a:pt x="57" y="49"/>
                    <a:pt x="57" y="36"/>
                  </a:cubicBezTo>
                  <a:cubicBezTo>
                    <a:pt x="57" y="23"/>
                    <a:pt x="48" y="13"/>
                    <a:pt x="35" y="13"/>
                  </a:cubicBezTo>
                  <a:cubicBezTo>
                    <a:pt x="23" y="13"/>
                    <a:pt x="14" y="23"/>
                    <a:pt x="14" y="36"/>
                  </a:cubicBezTo>
                  <a:cubicBezTo>
                    <a:pt x="14" y="49"/>
                    <a:pt x="23" y="59"/>
                    <a:pt x="35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76">
              <a:extLst>
                <a:ext uri="{FF2B5EF4-FFF2-40B4-BE49-F238E27FC236}">
                  <a16:creationId xmlns:a16="http://schemas.microsoft.com/office/drawing/2014/main" id="{53E41A4F-2D5A-478B-A4FA-AD680280435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07" y="3126"/>
              <a:ext cx="35" cy="51"/>
            </a:xfrm>
            <a:custGeom>
              <a:avLst/>
              <a:gdLst>
                <a:gd name="T0" fmla="*/ 37 w 71"/>
                <a:gd name="T1" fmla="*/ 0 h 100"/>
                <a:gd name="T2" fmla="*/ 71 w 71"/>
                <a:gd name="T3" fmla="*/ 36 h 100"/>
                <a:gd name="T4" fmla="*/ 37 w 71"/>
                <a:gd name="T5" fmla="*/ 72 h 100"/>
                <a:gd name="T6" fmla="*/ 14 w 71"/>
                <a:gd name="T7" fmla="*/ 60 h 100"/>
                <a:gd name="T8" fmla="*/ 14 w 71"/>
                <a:gd name="T9" fmla="*/ 98 h 100"/>
                <a:gd name="T10" fmla="*/ 11 w 71"/>
                <a:gd name="T11" fmla="*/ 100 h 100"/>
                <a:gd name="T12" fmla="*/ 2 w 71"/>
                <a:gd name="T13" fmla="*/ 100 h 100"/>
                <a:gd name="T14" fmla="*/ 0 w 71"/>
                <a:gd name="T15" fmla="*/ 98 h 100"/>
                <a:gd name="T16" fmla="*/ 0 w 71"/>
                <a:gd name="T17" fmla="*/ 5 h 100"/>
                <a:gd name="T18" fmla="*/ 2 w 71"/>
                <a:gd name="T19" fmla="*/ 2 h 100"/>
                <a:gd name="T20" fmla="*/ 11 w 71"/>
                <a:gd name="T21" fmla="*/ 2 h 100"/>
                <a:gd name="T22" fmla="*/ 14 w 71"/>
                <a:gd name="T23" fmla="*/ 5 h 100"/>
                <a:gd name="T24" fmla="*/ 14 w 71"/>
                <a:gd name="T25" fmla="*/ 13 h 100"/>
                <a:gd name="T26" fmla="*/ 37 w 71"/>
                <a:gd name="T27" fmla="*/ 0 h 100"/>
                <a:gd name="T28" fmla="*/ 35 w 71"/>
                <a:gd name="T29" fmla="*/ 59 h 100"/>
                <a:gd name="T30" fmla="*/ 57 w 71"/>
                <a:gd name="T31" fmla="*/ 36 h 100"/>
                <a:gd name="T32" fmla="*/ 35 w 71"/>
                <a:gd name="T33" fmla="*/ 13 h 100"/>
                <a:gd name="T34" fmla="*/ 14 w 71"/>
                <a:gd name="T35" fmla="*/ 36 h 100"/>
                <a:gd name="T36" fmla="*/ 35 w 71"/>
                <a:gd name="T37" fmla="*/ 59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1" h="100">
                  <a:moveTo>
                    <a:pt x="37" y="0"/>
                  </a:moveTo>
                  <a:cubicBezTo>
                    <a:pt x="56" y="0"/>
                    <a:pt x="71" y="15"/>
                    <a:pt x="71" y="36"/>
                  </a:cubicBezTo>
                  <a:cubicBezTo>
                    <a:pt x="71" y="57"/>
                    <a:pt x="56" y="72"/>
                    <a:pt x="37" y="72"/>
                  </a:cubicBezTo>
                  <a:cubicBezTo>
                    <a:pt x="27" y="72"/>
                    <a:pt x="18" y="67"/>
                    <a:pt x="14" y="60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99"/>
                    <a:pt x="13" y="100"/>
                    <a:pt x="11" y="100"/>
                  </a:cubicBezTo>
                  <a:cubicBezTo>
                    <a:pt x="2" y="100"/>
                    <a:pt x="2" y="100"/>
                    <a:pt x="2" y="100"/>
                  </a:cubicBezTo>
                  <a:cubicBezTo>
                    <a:pt x="1" y="100"/>
                    <a:pt x="0" y="99"/>
                    <a:pt x="0" y="9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2" y="2"/>
                    <a:pt x="14" y="3"/>
                    <a:pt x="14" y="5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8" y="6"/>
                    <a:pt x="26" y="0"/>
                    <a:pt x="37" y="0"/>
                  </a:cubicBezTo>
                  <a:close/>
                  <a:moveTo>
                    <a:pt x="35" y="59"/>
                  </a:moveTo>
                  <a:cubicBezTo>
                    <a:pt x="48" y="59"/>
                    <a:pt x="57" y="49"/>
                    <a:pt x="57" y="36"/>
                  </a:cubicBezTo>
                  <a:cubicBezTo>
                    <a:pt x="57" y="23"/>
                    <a:pt x="48" y="13"/>
                    <a:pt x="35" y="13"/>
                  </a:cubicBezTo>
                  <a:cubicBezTo>
                    <a:pt x="23" y="13"/>
                    <a:pt x="14" y="23"/>
                    <a:pt x="14" y="36"/>
                  </a:cubicBezTo>
                  <a:cubicBezTo>
                    <a:pt x="14" y="49"/>
                    <a:pt x="23" y="59"/>
                    <a:pt x="35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77">
              <a:extLst>
                <a:ext uri="{FF2B5EF4-FFF2-40B4-BE49-F238E27FC236}">
                  <a16:creationId xmlns:a16="http://schemas.microsoft.com/office/drawing/2014/main" id="{FE3BE58D-E954-4C88-8090-FA3FAE94CF5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49" y="3110"/>
              <a:ext cx="30" cy="52"/>
            </a:xfrm>
            <a:custGeom>
              <a:avLst/>
              <a:gdLst>
                <a:gd name="T0" fmla="*/ 11 w 61"/>
                <a:gd name="T1" fmla="*/ 101 h 101"/>
                <a:gd name="T2" fmla="*/ 3 w 61"/>
                <a:gd name="T3" fmla="*/ 101 h 101"/>
                <a:gd name="T4" fmla="*/ 0 w 61"/>
                <a:gd name="T5" fmla="*/ 98 h 101"/>
                <a:gd name="T6" fmla="*/ 0 w 61"/>
                <a:gd name="T7" fmla="*/ 3 h 101"/>
                <a:gd name="T8" fmla="*/ 3 w 61"/>
                <a:gd name="T9" fmla="*/ 0 h 101"/>
                <a:gd name="T10" fmla="*/ 11 w 61"/>
                <a:gd name="T11" fmla="*/ 0 h 101"/>
                <a:gd name="T12" fmla="*/ 14 w 61"/>
                <a:gd name="T13" fmla="*/ 3 h 101"/>
                <a:gd name="T14" fmla="*/ 14 w 61"/>
                <a:gd name="T15" fmla="*/ 58 h 101"/>
                <a:gd name="T16" fmla="*/ 21 w 61"/>
                <a:gd name="T17" fmla="*/ 58 h 101"/>
                <a:gd name="T18" fmla="*/ 41 w 61"/>
                <a:gd name="T19" fmla="*/ 35 h 101"/>
                <a:gd name="T20" fmla="*/ 44 w 61"/>
                <a:gd name="T21" fmla="*/ 33 h 101"/>
                <a:gd name="T22" fmla="*/ 55 w 61"/>
                <a:gd name="T23" fmla="*/ 33 h 101"/>
                <a:gd name="T24" fmla="*/ 56 w 61"/>
                <a:gd name="T25" fmla="*/ 36 h 101"/>
                <a:gd name="T26" fmla="*/ 32 w 61"/>
                <a:gd name="T27" fmla="*/ 63 h 101"/>
                <a:gd name="T28" fmla="*/ 60 w 61"/>
                <a:gd name="T29" fmla="*/ 98 h 101"/>
                <a:gd name="T30" fmla="*/ 59 w 61"/>
                <a:gd name="T31" fmla="*/ 101 h 101"/>
                <a:gd name="T32" fmla="*/ 48 w 61"/>
                <a:gd name="T33" fmla="*/ 101 h 101"/>
                <a:gd name="T34" fmla="*/ 44 w 61"/>
                <a:gd name="T35" fmla="*/ 99 h 101"/>
                <a:gd name="T36" fmla="*/ 21 w 61"/>
                <a:gd name="T37" fmla="*/ 69 h 101"/>
                <a:gd name="T38" fmla="*/ 14 w 61"/>
                <a:gd name="T39" fmla="*/ 69 h 101"/>
                <a:gd name="T40" fmla="*/ 14 w 61"/>
                <a:gd name="T41" fmla="*/ 98 h 101"/>
                <a:gd name="T42" fmla="*/ 11 w 61"/>
                <a:gd name="T43" fmla="*/ 10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101">
                  <a:moveTo>
                    <a:pt x="11" y="101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1" y="101"/>
                    <a:pt x="0" y="100"/>
                    <a:pt x="0" y="9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3" y="0"/>
                    <a:pt x="14" y="1"/>
                    <a:pt x="14" y="3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21" y="58"/>
                    <a:pt x="21" y="58"/>
                    <a:pt x="21" y="58"/>
                  </a:cubicBezTo>
                  <a:cubicBezTo>
                    <a:pt x="41" y="35"/>
                    <a:pt x="41" y="35"/>
                    <a:pt x="41" y="35"/>
                  </a:cubicBezTo>
                  <a:cubicBezTo>
                    <a:pt x="42" y="34"/>
                    <a:pt x="43" y="33"/>
                    <a:pt x="44" y="33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7" y="33"/>
                    <a:pt x="58" y="35"/>
                    <a:pt x="56" y="36"/>
                  </a:cubicBezTo>
                  <a:cubicBezTo>
                    <a:pt x="32" y="63"/>
                    <a:pt x="32" y="63"/>
                    <a:pt x="32" y="63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9"/>
                    <a:pt x="61" y="101"/>
                    <a:pt x="59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47" y="101"/>
                    <a:pt x="45" y="101"/>
                    <a:pt x="44" y="9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14" y="69"/>
                    <a:pt x="14" y="69"/>
                    <a:pt x="14" y="69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0"/>
                    <a:pt x="13" y="101"/>
                    <a:pt x="11" y="10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81" name="Freeform 78">
              <a:extLst>
                <a:ext uri="{FF2B5EF4-FFF2-40B4-BE49-F238E27FC236}">
                  <a16:creationId xmlns:a16="http://schemas.microsoft.com/office/drawing/2014/main" id="{C0855422-C6D2-4F9C-901E-8A51F50E9CA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82" y="3111"/>
              <a:ext cx="9" cy="51"/>
            </a:xfrm>
            <a:custGeom>
              <a:avLst/>
              <a:gdLst>
                <a:gd name="T0" fmla="*/ 0 w 19"/>
                <a:gd name="T1" fmla="*/ 10 h 100"/>
                <a:gd name="T2" fmla="*/ 10 w 19"/>
                <a:gd name="T3" fmla="*/ 0 h 100"/>
                <a:gd name="T4" fmla="*/ 19 w 19"/>
                <a:gd name="T5" fmla="*/ 10 h 100"/>
                <a:gd name="T6" fmla="*/ 10 w 19"/>
                <a:gd name="T7" fmla="*/ 20 h 100"/>
                <a:gd name="T8" fmla="*/ 0 w 19"/>
                <a:gd name="T9" fmla="*/ 10 h 100"/>
                <a:gd name="T10" fmla="*/ 6 w 19"/>
                <a:gd name="T11" fmla="*/ 100 h 100"/>
                <a:gd name="T12" fmla="*/ 3 w 19"/>
                <a:gd name="T13" fmla="*/ 97 h 100"/>
                <a:gd name="T14" fmla="*/ 3 w 19"/>
                <a:gd name="T15" fmla="*/ 35 h 100"/>
                <a:gd name="T16" fmla="*/ 6 w 19"/>
                <a:gd name="T17" fmla="*/ 32 h 100"/>
                <a:gd name="T18" fmla="*/ 14 w 19"/>
                <a:gd name="T19" fmla="*/ 32 h 100"/>
                <a:gd name="T20" fmla="*/ 17 w 19"/>
                <a:gd name="T21" fmla="*/ 35 h 100"/>
                <a:gd name="T22" fmla="*/ 17 w 19"/>
                <a:gd name="T23" fmla="*/ 97 h 100"/>
                <a:gd name="T24" fmla="*/ 14 w 19"/>
                <a:gd name="T25" fmla="*/ 100 h 100"/>
                <a:gd name="T26" fmla="*/ 6 w 19"/>
                <a:gd name="T27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" h="100">
                  <a:moveTo>
                    <a:pt x="0" y="10"/>
                  </a:moveTo>
                  <a:cubicBezTo>
                    <a:pt x="0" y="5"/>
                    <a:pt x="5" y="0"/>
                    <a:pt x="10" y="0"/>
                  </a:cubicBezTo>
                  <a:cubicBezTo>
                    <a:pt x="15" y="0"/>
                    <a:pt x="19" y="5"/>
                    <a:pt x="19" y="10"/>
                  </a:cubicBezTo>
                  <a:cubicBezTo>
                    <a:pt x="19" y="15"/>
                    <a:pt x="15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lose/>
                  <a:moveTo>
                    <a:pt x="6" y="100"/>
                  </a:moveTo>
                  <a:cubicBezTo>
                    <a:pt x="4" y="100"/>
                    <a:pt x="3" y="99"/>
                    <a:pt x="3" y="97"/>
                  </a:cubicBezTo>
                  <a:cubicBezTo>
                    <a:pt x="3" y="35"/>
                    <a:pt x="3" y="35"/>
                    <a:pt x="3" y="35"/>
                  </a:cubicBezTo>
                  <a:cubicBezTo>
                    <a:pt x="3" y="33"/>
                    <a:pt x="4" y="32"/>
                    <a:pt x="6" y="32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16" y="32"/>
                    <a:pt x="17" y="33"/>
                    <a:pt x="17" y="35"/>
                  </a:cubicBezTo>
                  <a:cubicBezTo>
                    <a:pt x="17" y="97"/>
                    <a:pt x="17" y="97"/>
                    <a:pt x="17" y="97"/>
                  </a:cubicBezTo>
                  <a:cubicBezTo>
                    <a:pt x="17" y="99"/>
                    <a:pt x="16" y="100"/>
                    <a:pt x="14" y="100"/>
                  </a:cubicBezTo>
                  <a:lnTo>
                    <a:pt x="6" y="1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79">
              <a:extLst>
                <a:ext uri="{FF2B5EF4-FFF2-40B4-BE49-F238E27FC236}">
                  <a16:creationId xmlns:a16="http://schemas.microsoft.com/office/drawing/2014/main" id="{8C76060D-84E4-4EC1-9C98-C5F8A56A9B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98" y="3126"/>
              <a:ext cx="34" cy="36"/>
            </a:xfrm>
            <a:custGeom>
              <a:avLst/>
              <a:gdLst>
                <a:gd name="T0" fmla="*/ 54 w 67"/>
                <a:gd name="T1" fmla="*/ 33 h 70"/>
                <a:gd name="T2" fmla="*/ 34 w 67"/>
                <a:gd name="T3" fmla="*/ 13 h 70"/>
                <a:gd name="T4" fmla="*/ 14 w 67"/>
                <a:gd name="T5" fmla="*/ 33 h 70"/>
                <a:gd name="T6" fmla="*/ 14 w 67"/>
                <a:gd name="T7" fmla="*/ 68 h 70"/>
                <a:gd name="T8" fmla="*/ 12 w 67"/>
                <a:gd name="T9" fmla="*/ 70 h 70"/>
                <a:gd name="T10" fmla="*/ 3 w 67"/>
                <a:gd name="T11" fmla="*/ 70 h 70"/>
                <a:gd name="T12" fmla="*/ 0 w 67"/>
                <a:gd name="T13" fmla="*/ 67 h 70"/>
                <a:gd name="T14" fmla="*/ 0 w 67"/>
                <a:gd name="T15" fmla="*/ 5 h 70"/>
                <a:gd name="T16" fmla="*/ 3 w 67"/>
                <a:gd name="T17" fmla="*/ 2 h 70"/>
                <a:gd name="T18" fmla="*/ 12 w 67"/>
                <a:gd name="T19" fmla="*/ 2 h 70"/>
                <a:gd name="T20" fmla="*/ 14 w 67"/>
                <a:gd name="T21" fmla="*/ 5 h 70"/>
                <a:gd name="T22" fmla="*/ 14 w 67"/>
                <a:gd name="T23" fmla="*/ 12 h 70"/>
                <a:gd name="T24" fmla="*/ 38 w 67"/>
                <a:gd name="T25" fmla="*/ 0 h 70"/>
                <a:gd name="T26" fmla="*/ 67 w 67"/>
                <a:gd name="T27" fmla="*/ 30 h 70"/>
                <a:gd name="T28" fmla="*/ 67 w 67"/>
                <a:gd name="T29" fmla="*/ 68 h 70"/>
                <a:gd name="T30" fmla="*/ 65 w 67"/>
                <a:gd name="T31" fmla="*/ 70 h 70"/>
                <a:gd name="T32" fmla="*/ 56 w 67"/>
                <a:gd name="T33" fmla="*/ 70 h 70"/>
                <a:gd name="T34" fmla="*/ 54 w 67"/>
                <a:gd name="T35" fmla="*/ 68 h 70"/>
                <a:gd name="T36" fmla="*/ 54 w 67"/>
                <a:gd name="T37" fmla="*/ 33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7" h="70">
                  <a:moveTo>
                    <a:pt x="54" y="33"/>
                  </a:moveTo>
                  <a:cubicBezTo>
                    <a:pt x="54" y="21"/>
                    <a:pt x="47" y="13"/>
                    <a:pt x="34" y="13"/>
                  </a:cubicBezTo>
                  <a:cubicBezTo>
                    <a:pt x="22" y="13"/>
                    <a:pt x="14" y="21"/>
                    <a:pt x="14" y="33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14" y="69"/>
                    <a:pt x="13" y="70"/>
                    <a:pt x="12" y="70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2" y="70"/>
                    <a:pt x="0" y="69"/>
                    <a:pt x="0" y="6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2" y="2"/>
                    <a:pt x="3" y="2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3" y="2"/>
                    <a:pt x="14" y="3"/>
                    <a:pt x="14" y="5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8" y="5"/>
                    <a:pt x="27" y="0"/>
                    <a:pt x="38" y="0"/>
                  </a:cubicBezTo>
                  <a:cubicBezTo>
                    <a:pt x="56" y="0"/>
                    <a:pt x="67" y="13"/>
                    <a:pt x="67" y="30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67" y="69"/>
                    <a:pt x="66" y="70"/>
                    <a:pt x="65" y="70"/>
                  </a:cubicBezTo>
                  <a:cubicBezTo>
                    <a:pt x="56" y="70"/>
                    <a:pt x="56" y="70"/>
                    <a:pt x="56" y="70"/>
                  </a:cubicBezTo>
                  <a:cubicBezTo>
                    <a:pt x="55" y="70"/>
                    <a:pt x="54" y="69"/>
                    <a:pt x="54" y="68"/>
                  </a:cubicBezTo>
                  <a:lnTo>
                    <a:pt x="54" y="3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0">
              <a:extLst>
                <a:ext uri="{FF2B5EF4-FFF2-40B4-BE49-F238E27FC236}">
                  <a16:creationId xmlns:a16="http://schemas.microsoft.com/office/drawing/2014/main" id="{026FF383-B739-4148-A440-A18D5AB051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37" y="3126"/>
              <a:ext cx="30" cy="37"/>
            </a:xfrm>
            <a:custGeom>
              <a:avLst/>
              <a:gdLst>
                <a:gd name="T0" fmla="*/ 55 w 59"/>
                <a:gd name="T1" fmla="*/ 9 h 72"/>
                <a:gd name="T2" fmla="*/ 56 w 59"/>
                <a:gd name="T3" fmla="*/ 13 h 72"/>
                <a:gd name="T4" fmla="*/ 52 w 59"/>
                <a:gd name="T5" fmla="*/ 17 h 72"/>
                <a:gd name="T6" fmla="*/ 47 w 59"/>
                <a:gd name="T7" fmla="*/ 17 h 72"/>
                <a:gd name="T8" fmla="*/ 29 w 59"/>
                <a:gd name="T9" fmla="*/ 11 h 72"/>
                <a:gd name="T10" fmla="*/ 16 w 59"/>
                <a:gd name="T11" fmla="*/ 20 h 72"/>
                <a:gd name="T12" fmla="*/ 26 w 59"/>
                <a:gd name="T13" fmla="*/ 28 h 72"/>
                <a:gd name="T14" fmla="*/ 38 w 59"/>
                <a:gd name="T15" fmla="*/ 30 h 72"/>
                <a:gd name="T16" fmla="*/ 59 w 59"/>
                <a:gd name="T17" fmla="*/ 50 h 72"/>
                <a:gd name="T18" fmla="*/ 30 w 59"/>
                <a:gd name="T19" fmla="*/ 72 h 72"/>
                <a:gd name="T20" fmla="*/ 4 w 59"/>
                <a:gd name="T21" fmla="*/ 63 h 72"/>
                <a:gd name="T22" fmla="*/ 2 w 59"/>
                <a:gd name="T23" fmla="*/ 56 h 72"/>
                <a:gd name="T24" fmla="*/ 6 w 59"/>
                <a:gd name="T25" fmla="*/ 53 h 72"/>
                <a:gd name="T26" fmla="*/ 11 w 59"/>
                <a:gd name="T27" fmla="*/ 53 h 72"/>
                <a:gd name="T28" fmla="*/ 31 w 59"/>
                <a:gd name="T29" fmla="*/ 61 h 72"/>
                <a:gd name="T30" fmla="*/ 45 w 59"/>
                <a:gd name="T31" fmla="*/ 52 h 72"/>
                <a:gd name="T32" fmla="*/ 32 w 59"/>
                <a:gd name="T33" fmla="*/ 42 h 72"/>
                <a:gd name="T34" fmla="*/ 21 w 59"/>
                <a:gd name="T35" fmla="*/ 40 h 72"/>
                <a:gd name="T36" fmla="*/ 2 w 59"/>
                <a:gd name="T37" fmla="*/ 21 h 72"/>
                <a:gd name="T38" fmla="*/ 30 w 59"/>
                <a:gd name="T39" fmla="*/ 0 h 72"/>
                <a:gd name="T40" fmla="*/ 55 w 59"/>
                <a:gd name="T41" fmla="*/ 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" h="72">
                  <a:moveTo>
                    <a:pt x="55" y="9"/>
                  </a:moveTo>
                  <a:cubicBezTo>
                    <a:pt x="57" y="10"/>
                    <a:pt x="57" y="12"/>
                    <a:pt x="56" y="13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1" y="19"/>
                    <a:pt x="49" y="19"/>
                    <a:pt x="47" y="17"/>
                  </a:cubicBezTo>
                  <a:cubicBezTo>
                    <a:pt x="42" y="14"/>
                    <a:pt x="36" y="11"/>
                    <a:pt x="29" y="11"/>
                  </a:cubicBezTo>
                  <a:cubicBezTo>
                    <a:pt x="21" y="11"/>
                    <a:pt x="16" y="15"/>
                    <a:pt x="16" y="20"/>
                  </a:cubicBezTo>
                  <a:cubicBezTo>
                    <a:pt x="16" y="24"/>
                    <a:pt x="19" y="27"/>
                    <a:pt x="26" y="28"/>
                  </a:cubicBezTo>
                  <a:cubicBezTo>
                    <a:pt x="38" y="30"/>
                    <a:pt x="38" y="30"/>
                    <a:pt x="38" y="30"/>
                  </a:cubicBezTo>
                  <a:cubicBezTo>
                    <a:pt x="51" y="33"/>
                    <a:pt x="59" y="39"/>
                    <a:pt x="59" y="50"/>
                  </a:cubicBezTo>
                  <a:cubicBezTo>
                    <a:pt x="59" y="62"/>
                    <a:pt x="49" y="72"/>
                    <a:pt x="30" y="72"/>
                  </a:cubicBezTo>
                  <a:cubicBezTo>
                    <a:pt x="18" y="72"/>
                    <a:pt x="9" y="68"/>
                    <a:pt x="4" y="63"/>
                  </a:cubicBezTo>
                  <a:cubicBezTo>
                    <a:pt x="0" y="60"/>
                    <a:pt x="0" y="58"/>
                    <a:pt x="2" y="56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8" y="51"/>
                    <a:pt x="10" y="52"/>
                    <a:pt x="11" y="53"/>
                  </a:cubicBezTo>
                  <a:cubicBezTo>
                    <a:pt x="16" y="58"/>
                    <a:pt x="23" y="61"/>
                    <a:pt x="31" y="61"/>
                  </a:cubicBezTo>
                  <a:cubicBezTo>
                    <a:pt x="40" y="61"/>
                    <a:pt x="45" y="56"/>
                    <a:pt x="45" y="52"/>
                  </a:cubicBezTo>
                  <a:cubicBezTo>
                    <a:pt x="45" y="46"/>
                    <a:pt x="41" y="44"/>
                    <a:pt x="32" y="42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9" y="38"/>
                    <a:pt x="2" y="31"/>
                    <a:pt x="2" y="21"/>
                  </a:cubicBezTo>
                  <a:cubicBezTo>
                    <a:pt x="2" y="9"/>
                    <a:pt x="14" y="0"/>
                    <a:pt x="30" y="0"/>
                  </a:cubicBezTo>
                  <a:cubicBezTo>
                    <a:pt x="42" y="0"/>
                    <a:pt x="51" y="4"/>
                    <a:pt x="55" y="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81">
              <a:extLst>
                <a:ext uri="{FF2B5EF4-FFF2-40B4-BE49-F238E27FC236}">
                  <a16:creationId xmlns:a16="http://schemas.microsoft.com/office/drawing/2014/main" id="{47560836-F614-4EF9-BDC9-0C8D1D525B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90" y="3110"/>
              <a:ext cx="40" cy="53"/>
            </a:xfrm>
            <a:custGeom>
              <a:avLst/>
              <a:gdLst>
                <a:gd name="T0" fmla="*/ 41 w 81"/>
                <a:gd name="T1" fmla="*/ 103 h 103"/>
                <a:gd name="T2" fmla="*/ 0 w 81"/>
                <a:gd name="T3" fmla="*/ 66 h 103"/>
                <a:gd name="T4" fmla="*/ 0 w 81"/>
                <a:gd name="T5" fmla="*/ 3 h 103"/>
                <a:gd name="T6" fmla="*/ 3 w 81"/>
                <a:gd name="T7" fmla="*/ 0 h 103"/>
                <a:gd name="T8" fmla="*/ 12 w 81"/>
                <a:gd name="T9" fmla="*/ 0 h 103"/>
                <a:gd name="T10" fmla="*/ 15 w 81"/>
                <a:gd name="T11" fmla="*/ 3 h 103"/>
                <a:gd name="T12" fmla="*/ 15 w 81"/>
                <a:gd name="T13" fmla="*/ 66 h 103"/>
                <a:gd name="T14" fmla="*/ 41 w 81"/>
                <a:gd name="T15" fmla="*/ 90 h 103"/>
                <a:gd name="T16" fmla="*/ 67 w 81"/>
                <a:gd name="T17" fmla="*/ 66 h 103"/>
                <a:gd name="T18" fmla="*/ 67 w 81"/>
                <a:gd name="T19" fmla="*/ 3 h 103"/>
                <a:gd name="T20" fmla="*/ 69 w 81"/>
                <a:gd name="T21" fmla="*/ 0 h 103"/>
                <a:gd name="T22" fmla="*/ 78 w 81"/>
                <a:gd name="T23" fmla="*/ 0 h 103"/>
                <a:gd name="T24" fmla="*/ 81 w 81"/>
                <a:gd name="T25" fmla="*/ 3 h 103"/>
                <a:gd name="T26" fmla="*/ 81 w 81"/>
                <a:gd name="T27" fmla="*/ 66 h 103"/>
                <a:gd name="T28" fmla="*/ 41 w 81"/>
                <a:gd name="T29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1" h="103">
                  <a:moveTo>
                    <a:pt x="41" y="103"/>
                  </a:moveTo>
                  <a:cubicBezTo>
                    <a:pt x="18" y="103"/>
                    <a:pt x="0" y="91"/>
                    <a:pt x="0" y="6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4" y="0"/>
                    <a:pt x="15" y="2"/>
                    <a:pt x="15" y="3"/>
                  </a:cubicBezTo>
                  <a:cubicBezTo>
                    <a:pt x="15" y="66"/>
                    <a:pt x="15" y="66"/>
                    <a:pt x="15" y="66"/>
                  </a:cubicBezTo>
                  <a:cubicBezTo>
                    <a:pt x="15" y="81"/>
                    <a:pt x="25" y="90"/>
                    <a:pt x="41" y="90"/>
                  </a:cubicBezTo>
                  <a:cubicBezTo>
                    <a:pt x="56" y="90"/>
                    <a:pt x="67" y="81"/>
                    <a:pt x="67" y="66"/>
                  </a:cubicBezTo>
                  <a:cubicBezTo>
                    <a:pt x="67" y="3"/>
                    <a:pt x="67" y="3"/>
                    <a:pt x="67" y="3"/>
                  </a:cubicBezTo>
                  <a:cubicBezTo>
                    <a:pt x="67" y="2"/>
                    <a:pt x="68" y="0"/>
                    <a:pt x="69" y="0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80" y="0"/>
                    <a:pt x="81" y="2"/>
                    <a:pt x="81" y="3"/>
                  </a:cubicBezTo>
                  <a:cubicBezTo>
                    <a:pt x="81" y="66"/>
                    <a:pt x="81" y="66"/>
                    <a:pt x="81" y="66"/>
                  </a:cubicBezTo>
                  <a:cubicBezTo>
                    <a:pt x="81" y="91"/>
                    <a:pt x="63" y="103"/>
                    <a:pt x="41" y="10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82">
              <a:extLst>
                <a:ext uri="{FF2B5EF4-FFF2-40B4-BE49-F238E27FC236}">
                  <a16:creationId xmlns:a16="http://schemas.microsoft.com/office/drawing/2014/main" id="{E79F9220-3E78-4198-8617-5DC6309D93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39" y="3126"/>
              <a:ext cx="34" cy="36"/>
            </a:xfrm>
            <a:custGeom>
              <a:avLst/>
              <a:gdLst>
                <a:gd name="T0" fmla="*/ 54 w 67"/>
                <a:gd name="T1" fmla="*/ 33 h 70"/>
                <a:gd name="T2" fmla="*/ 34 w 67"/>
                <a:gd name="T3" fmla="*/ 13 h 70"/>
                <a:gd name="T4" fmla="*/ 14 w 67"/>
                <a:gd name="T5" fmla="*/ 33 h 70"/>
                <a:gd name="T6" fmla="*/ 14 w 67"/>
                <a:gd name="T7" fmla="*/ 68 h 70"/>
                <a:gd name="T8" fmla="*/ 12 w 67"/>
                <a:gd name="T9" fmla="*/ 70 h 70"/>
                <a:gd name="T10" fmla="*/ 3 w 67"/>
                <a:gd name="T11" fmla="*/ 70 h 70"/>
                <a:gd name="T12" fmla="*/ 0 w 67"/>
                <a:gd name="T13" fmla="*/ 67 h 70"/>
                <a:gd name="T14" fmla="*/ 0 w 67"/>
                <a:gd name="T15" fmla="*/ 5 h 70"/>
                <a:gd name="T16" fmla="*/ 3 w 67"/>
                <a:gd name="T17" fmla="*/ 2 h 70"/>
                <a:gd name="T18" fmla="*/ 12 w 67"/>
                <a:gd name="T19" fmla="*/ 2 h 70"/>
                <a:gd name="T20" fmla="*/ 14 w 67"/>
                <a:gd name="T21" fmla="*/ 5 h 70"/>
                <a:gd name="T22" fmla="*/ 14 w 67"/>
                <a:gd name="T23" fmla="*/ 12 h 70"/>
                <a:gd name="T24" fmla="*/ 38 w 67"/>
                <a:gd name="T25" fmla="*/ 0 h 70"/>
                <a:gd name="T26" fmla="*/ 67 w 67"/>
                <a:gd name="T27" fmla="*/ 30 h 70"/>
                <a:gd name="T28" fmla="*/ 67 w 67"/>
                <a:gd name="T29" fmla="*/ 68 h 70"/>
                <a:gd name="T30" fmla="*/ 65 w 67"/>
                <a:gd name="T31" fmla="*/ 70 h 70"/>
                <a:gd name="T32" fmla="*/ 56 w 67"/>
                <a:gd name="T33" fmla="*/ 70 h 70"/>
                <a:gd name="T34" fmla="*/ 54 w 67"/>
                <a:gd name="T35" fmla="*/ 68 h 70"/>
                <a:gd name="T36" fmla="*/ 54 w 67"/>
                <a:gd name="T37" fmla="*/ 33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7" h="70">
                  <a:moveTo>
                    <a:pt x="54" y="33"/>
                  </a:moveTo>
                  <a:cubicBezTo>
                    <a:pt x="54" y="21"/>
                    <a:pt x="47" y="13"/>
                    <a:pt x="34" y="13"/>
                  </a:cubicBezTo>
                  <a:cubicBezTo>
                    <a:pt x="22" y="13"/>
                    <a:pt x="14" y="21"/>
                    <a:pt x="14" y="33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14" y="69"/>
                    <a:pt x="13" y="70"/>
                    <a:pt x="12" y="70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2" y="70"/>
                    <a:pt x="0" y="69"/>
                    <a:pt x="0" y="6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2" y="2"/>
                    <a:pt x="3" y="2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3" y="2"/>
                    <a:pt x="14" y="3"/>
                    <a:pt x="14" y="5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8" y="5"/>
                    <a:pt x="27" y="0"/>
                    <a:pt x="38" y="0"/>
                  </a:cubicBezTo>
                  <a:cubicBezTo>
                    <a:pt x="56" y="0"/>
                    <a:pt x="67" y="13"/>
                    <a:pt x="67" y="30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67" y="69"/>
                    <a:pt x="66" y="70"/>
                    <a:pt x="65" y="70"/>
                  </a:cubicBezTo>
                  <a:cubicBezTo>
                    <a:pt x="56" y="70"/>
                    <a:pt x="56" y="70"/>
                    <a:pt x="56" y="70"/>
                  </a:cubicBezTo>
                  <a:cubicBezTo>
                    <a:pt x="55" y="70"/>
                    <a:pt x="54" y="69"/>
                    <a:pt x="54" y="68"/>
                  </a:cubicBezTo>
                  <a:lnTo>
                    <a:pt x="54" y="3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83">
              <a:extLst>
                <a:ext uri="{FF2B5EF4-FFF2-40B4-BE49-F238E27FC236}">
                  <a16:creationId xmlns:a16="http://schemas.microsoft.com/office/drawing/2014/main" id="{29CFBCDB-7A7B-492C-9113-C3F44532D30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80" y="3111"/>
              <a:ext cx="9" cy="51"/>
            </a:xfrm>
            <a:custGeom>
              <a:avLst/>
              <a:gdLst>
                <a:gd name="T0" fmla="*/ 0 w 19"/>
                <a:gd name="T1" fmla="*/ 10 h 100"/>
                <a:gd name="T2" fmla="*/ 9 w 19"/>
                <a:gd name="T3" fmla="*/ 0 h 100"/>
                <a:gd name="T4" fmla="*/ 19 w 19"/>
                <a:gd name="T5" fmla="*/ 10 h 100"/>
                <a:gd name="T6" fmla="*/ 9 w 19"/>
                <a:gd name="T7" fmla="*/ 20 h 100"/>
                <a:gd name="T8" fmla="*/ 0 w 19"/>
                <a:gd name="T9" fmla="*/ 10 h 100"/>
                <a:gd name="T10" fmla="*/ 5 w 19"/>
                <a:gd name="T11" fmla="*/ 100 h 100"/>
                <a:gd name="T12" fmla="*/ 2 w 19"/>
                <a:gd name="T13" fmla="*/ 97 h 100"/>
                <a:gd name="T14" fmla="*/ 2 w 19"/>
                <a:gd name="T15" fmla="*/ 35 h 100"/>
                <a:gd name="T16" fmla="*/ 5 w 19"/>
                <a:gd name="T17" fmla="*/ 32 h 100"/>
                <a:gd name="T18" fmla="*/ 14 w 19"/>
                <a:gd name="T19" fmla="*/ 32 h 100"/>
                <a:gd name="T20" fmla="*/ 16 w 19"/>
                <a:gd name="T21" fmla="*/ 35 h 100"/>
                <a:gd name="T22" fmla="*/ 16 w 19"/>
                <a:gd name="T23" fmla="*/ 97 h 100"/>
                <a:gd name="T24" fmla="*/ 14 w 19"/>
                <a:gd name="T25" fmla="*/ 100 h 100"/>
                <a:gd name="T26" fmla="*/ 5 w 19"/>
                <a:gd name="T27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" h="100">
                  <a:moveTo>
                    <a:pt x="0" y="10"/>
                  </a:moveTo>
                  <a:cubicBezTo>
                    <a:pt x="0" y="5"/>
                    <a:pt x="4" y="0"/>
                    <a:pt x="9" y="0"/>
                  </a:cubicBezTo>
                  <a:cubicBezTo>
                    <a:pt x="15" y="0"/>
                    <a:pt x="19" y="5"/>
                    <a:pt x="19" y="10"/>
                  </a:cubicBezTo>
                  <a:cubicBezTo>
                    <a:pt x="19" y="15"/>
                    <a:pt x="15" y="20"/>
                    <a:pt x="9" y="20"/>
                  </a:cubicBezTo>
                  <a:cubicBezTo>
                    <a:pt x="4" y="20"/>
                    <a:pt x="0" y="15"/>
                    <a:pt x="0" y="10"/>
                  </a:cubicBezTo>
                  <a:close/>
                  <a:moveTo>
                    <a:pt x="5" y="100"/>
                  </a:moveTo>
                  <a:cubicBezTo>
                    <a:pt x="3" y="100"/>
                    <a:pt x="2" y="99"/>
                    <a:pt x="2" y="97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2" y="33"/>
                    <a:pt x="3" y="32"/>
                    <a:pt x="5" y="32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15" y="32"/>
                    <a:pt x="16" y="33"/>
                    <a:pt x="16" y="35"/>
                  </a:cubicBezTo>
                  <a:cubicBezTo>
                    <a:pt x="16" y="97"/>
                    <a:pt x="16" y="97"/>
                    <a:pt x="16" y="97"/>
                  </a:cubicBezTo>
                  <a:cubicBezTo>
                    <a:pt x="16" y="99"/>
                    <a:pt x="15" y="100"/>
                    <a:pt x="14" y="100"/>
                  </a:cubicBezTo>
                  <a:lnTo>
                    <a:pt x="5" y="1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84">
              <a:extLst>
                <a:ext uri="{FF2B5EF4-FFF2-40B4-BE49-F238E27FC236}">
                  <a16:creationId xmlns:a16="http://schemas.microsoft.com/office/drawing/2014/main" id="{9F10499B-B774-4E61-A1DA-242E716D6D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3" y="3127"/>
              <a:ext cx="34" cy="35"/>
            </a:xfrm>
            <a:custGeom>
              <a:avLst/>
              <a:gdLst>
                <a:gd name="T0" fmla="*/ 28 w 68"/>
                <a:gd name="T1" fmla="*/ 68 h 68"/>
                <a:gd name="T2" fmla="*/ 24 w 68"/>
                <a:gd name="T3" fmla="*/ 65 h 68"/>
                <a:gd name="T4" fmla="*/ 1 w 68"/>
                <a:gd name="T5" fmla="*/ 4 h 68"/>
                <a:gd name="T6" fmla="*/ 3 w 68"/>
                <a:gd name="T7" fmla="*/ 0 h 68"/>
                <a:gd name="T8" fmla="*/ 13 w 68"/>
                <a:gd name="T9" fmla="*/ 0 h 68"/>
                <a:gd name="T10" fmla="*/ 16 w 68"/>
                <a:gd name="T11" fmla="*/ 3 h 68"/>
                <a:gd name="T12" fmla="*/ 34 w 68"/>
                <a:gd name="T13" fmla="*/ 54 h 68"/>
                <a:gd name="T14" fmla="*/ 52 w 68"/>
                <a:gd name="T15" fmla="*/ 3 h 68"/>
                <a:gd name="T16" fmla="*/ 55 w 68"/>
                <a:gd name="T17" fmla="*/ 0 h 68"/>
                <a:gd name="T18" fmla="*/ 65 w 68"/>
                <a:gd name="T19" fmla="*/ 0 h 68"/>
                <a:gd name="T20" fmla="*/ 67 w 68"/>
                <a:gd name="T21" fmla="*/ 4 h 68"/>
                <a:gd name="T22" fmla="*/ 44 w 68"/>
                <a:gd name="T23" fmla="*/ 65 h 68"/>
                <a:gd name="T24" fmla="*/ 40 w 68"/>
                <a:gd name="T25" fmla="*/ 68 h 68"/>
                <a:gd name="T26" fmla="*/ 28 w 68"/>
                <a:gd name="T27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8" h="68">
                  <a:moveTo>
                    <a:pt x="28" y="68"/>
                  </a:moveTo>
                  <a:cubicBezTo>
                    <a:pt x="26" y="68"/>
                    <a:pt x="25" y="67"/>
                    <a:pt x="24" y="6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52" y="3"/>
                    <a:pt x="52" y="3"/>
                    <a:pt x="52" y="3"/>
                  </a:cubicBezTo>
                  <a:cubicBezTo>
                    <a:pt x="53" y="1"/>
                    <a:pt x="53" y="0"/>
                    <a:pt x="55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7" y="0"/>
                    <a:pt x="68" y="2"/>
                    <a:pt x="67" y="4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2" y="68"/>
                    <a:pt x="40" y="68"/>
                  </a:cubicBezTo>
                  <a:lnTo>
                    <a:pt x="28" y="6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85">
              <a:extLst>
                <a:ext uri="{FF2B5EF4-FFF2-40B4-BE49-F238E27FC236}">
                  <a16:creationId xmlns:a16="http://schemas.microsoft.com/office/drawing/2014/main" id="{AC6DD5B0-F8DE-416E-BD47-FED998E8A0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9" y="3126"/>
              <a:ext cx="34" cy="37"/>
            </a:xfrm>
            <a:custGeom>
              <a:avLst/>
              <a:gdLst>
                <a:gd name="T0" fmla="*/ 69 w 69"/>
                <a:gd name="T1" fmla="*/ 34 h 72"/>
                <a:gd name="T2" fmla="*/ 69 w 69"/>
                <a:gd name="T3" fmla="*/ 37 h 72"/>
                <a:gd name="T4" fmla="*/ 66 w 69"/>
                <a:gd name="T5" fmla="*/ 40 h 72"/>
                <a:gd name="T6" fmla="*/ 14 w 69"/>
                <a:gd name="T7" fmla="*/ 40 h 72"/>
                <a:gd name="T8" fmla="*/ 36 w 69"/>
                <a:gd name="T9" fmla="*/ 60 h 72"/>
                <a:gd name="T10" fmla="*/ 54 w 69"/>
                <a:gd name="T11" fmla="*/ 51 h 72"/>
                <a:gd name="T12" fmla="*/ 58 w 69"/>
                <a:gd name="T13" fmla="*/ 51 h 72"/>
                <a:gd name="T14" fmla="*/ 64 w 69"/>
                <a:gd name="T15" fmla="*/ 55 h 72"/>
                <a:gd name="T16" fmla="*/ 65 w 69"/>
                <a:gd name="T17" fmla="*/ 59 h 72"/>
                <a:gd name="T18" fmla="*/ 35 w 69"/>
                <a:gd name="T19" fmla="*/ 72 h 72"/>
                <a:gd name="T20" fmla="*/ 0 w 69"/>
                <a:gd name="T21" fmla="*/ 36 h 72"/>
                <a:gd name="T22" fmla="*/ 35 w 69"/>
                <a:gd name="T23" fmla="*/ 0 h 72"/>
                <a:gd name="T24" fmla="*/ 69 w 69"/>
                <a:gd name="T25" fmla="*/ 34 h 72"/>
                <a:gd name="T26" fmla="*/ 35 w 69"/>
                <a:gd name="T27" fmla="*/ 12 h 72"/>
                <a:gd name="T28" fmla="*/ 14 w 69"/>
                <a:gd name="T29" fmla="*/ 30 h 72"/>
                <a:gd name="T30" fmla="*/ 56 w 69"/>
                <a:gd name="T31" fmla="*/ 30 h 72"/>
                <a:gd name="T32" fmla="*/ 35 w 69"/>
                <a:gd name="T33" fmla="*/ 1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72">
                  <a:moveTo>
                    <a:pt x="69" y="34"/>
                  </a:moveTo>
                  <a:cubicBezTo>
                    <a:pt x="69" y="37"/>
                    <a:pt x="69" y="37"/>
                    <a:pt x="69" y="37"/>
                  </a:cubicBezTo>
                  <a:cubicBezTo>
                    <a:pt x="69" y="38"/>
                    <a:pt x="68" y="40"/>
                    <a:pt x="66" y="40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5" y="52"/>
                    <a:pt x="24" y="60"/>
                    <a:pt x="36" y="60"/>
                  </a:cubicBezTo>
                  <a:cubicBezTo>
                    <a:pt x="44" y="60"/>
                    <a:pt x="50" y="56"/>
                    <a:pt x="54" y="51"/>
                  </a:cubicBezTo>
                  <a:cubicBezTo>
                    <a:pt x="55" y="50"/>
                    <a:pt x="56" y="50"/>
                    <a:pt x="58" y="51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5" y="56"/>
                    <a:pt x="65" y="58"/>
                    <a:pt x="65" y="59"/>
                  </a:cubicBezTo>
                  <a:cubicBezTo>
                    <a:pt x="59" y="66"/>
                    <a:pt x="49" y="72"/>
                    <a:pt x="35" y="72"/>
                  </a:cubicBezTo>
                  <a:cubicBezTo>
                    <a:pt x="14" y="72"/>
                    <a:pt x="0" y="57"/>
                    <a:pt x="0" y="36"/>
                  </a:cubicBezTo>
                  <a:cubicBezTo>
                    <a:pt x="0" y="16"/>
                    <a:pt x="14" y="0"/>
                    <a:pt x="35" y="0"/>
                  </a:cubicBezTo>
                  <a:cubicBezTo>
                    <a:pt x="55" y="0"/>
                    <a:pt x="69" y="15"/>
                    <a:pt x="69" y="34"/>
                  </a:cubicBezTo>
                  <a:close/>
                  <a:moveTo>
                    <a:pt x="35" y="12"/>
                  </a:moveTo>
                  <a:cubicBezTo>
                    <a:pt x="24" y="12"/>
                    <a:pt x="16" y="19"/>
                    <a:pt x="14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4" y="19"/>
                    <a:pt x="45" y="12"/>
                    <a:pt x="35" y="1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86">
              <a:extLst>
                <a:ext uri="{FF2B5EF4-FFF2-40B4-BE49-F238E27FC236}">
                  <a16:creationId xmlns:a16="http://schemas.microsoft.com/office/drawing/2014/main" id="{2C5C9DCE-BE4D-4741-8142-C24DCBC63FE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69" y="3127"/>
              <a:ext cx="18" cy="35"/>
            </a:xfrm>
            <a:custGeom>
              <a:avLst/>
              <a:gdLst>
                <a:gd name="T0" fmla="*/ 33 w 36"/>
                <a:gd name="T1" fmla="*/ 0 h 68"/>
                <a:gd name="T2" fmla="*/ 36 w 36"/>
                <a:gd name="T3" fmla="*/ 3 h 68"/>
                <a:gd name="T4" fmla="*/ 36 w 36"/>
                <a:gd name="T5" fmla="*/ 11 h 68"/>
                <a:gd name="T6" fmla="*/ 33 w 36"/>
                <a:gd name="T7" fmla="*/ 14 h 68"/>
                <a:gd name="T8" fmla="*/ 30 w 36"/>
                <a:gd name="T9" fmla="*/ 14 h 68"/>
                <a:gd name="T10" fmla="*/ 14 w 36"/>
                <a:gd name="T11" fmla="*/ 34 h 68"/>
                <a:gd name="T12" fmla="*/ 14 w 36"/>
                <a:gd name="T13" fmla="*/ 66 h 68"/>
                <a:gd name="T14" fmla="*/ 11 w 36"/>
                <a:gd name="T15" fmla="*/ 68 h 68"/>
                <a:gd name="T16" fmla="*/ 2 w 36"/>
                <a:gd name="T17" fmla="*/ 68 h 68"/>
                <a:gd name="T18" fmla="*/ 0 w 36"/>
                <a:gd name="T19" fmla="*/ 65 h 68"/>
                <a:gd name="T20" fmla="*/ 0 w 36"/>
                <a:gd name="T21" fmla="*/ 3 h 68"/>
                <a:gd name="T22" fmla="*/ 2 w 36"/>
                <a:gd name="T23" fmla="*/ 0 h 68"/>
                <a:gd name="T24" fmla="*/ 10 w 36"/>
                <a:gd name="T25" fmla="*/ 0 h 68"/>
                <a:gd name="T26" fmla="*/ 13 w 36"/>
                <a:gd name="T27" fmla="*/ 3 h 68"/>
                <a:gd name="T28" fmla="*/ 13 w 36"/>
                <a:gd name="T29" fmla="*/ 11 h 68"/>
                <a:gd name="T30" fmla="*/ 31 w 36"/>
                <a:gd name="T31" fmla="*/ 0 h 68"/>
                <a:gd name="T32" fmla="*/ 33 w 36"/>
                <a:gd name="T33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" h="68">
                  <a:moveTo>
                    <a:pt x="33" y="0"/>
                  </a:moveTo>
                  <a:cubicBezTo>
                    <a:pt x="34" y="0"/>
                    <a:pt x="36" y="0"/>
                    <a:pt x="36" y="3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36" y="13"/>
                    <a:pt x="34" y="14"/>
                    <a:pt x="33" y="14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0" y="14"/>
                    <a:pt x="14" y="19"/>
                    <a:pt x="14" y="34"/>
                  </a:cubicBezTo>
                  <a:cubicBezTo>
                    <a:pt x="14" y="66"/>
                    <a:pt x="14" y="66"/>
                    <a:pt x="14" y="66"/>
                  </a:cubicBezTo>
                  <a:cubicBezTo>
                    <a:pt x="14" y="67"/>
                    <a:pt x="12" y="68"/>
                    <a:pt x="11" y="68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1" y="68"/>
                    <a:pt x="0" y="67"/>
                    <a:pt x="0" y="6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2" y="0"/>
                    <a:pt x="13" y="1"/>
                    <a:pt x="13" y="3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6" y="5"/>
                    <a:pt x="22" y="0"/>
                    <a:pt x="31" y="0"/>
                  </a:cubicBezTo>
                  <a:lnTo>
                    <a:pt x="3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7">
              <a:extLst>
                <a:ext uri="{FF2B5EF4-FFF2-40B4-BE49-F238E27FC236}">
                  <a16:creationId xmlns:a16="http://schemas.microsoft.com/office/drawing/2014/main" id="{0FFE17FF-2568-4E01-9DAE-48BB0248DC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89" y="3126"/>
              <a:ext cx="29" cy="37"/>
            </a:xfrm>
            <a:custGeom>
              <a:avLst/>
              <a:gdLst>
                <a:gd name="T0" fmla="*/ 56 w 59"/>
                <a:gd name="T1" fmla="*/ 9 h 72"/>
                <a:gd name="T2" fmla="*/ 56 w 59"/>
                <a:gd name="T3" fmla="*/ 13 h 72"/>
                <a:gd name="T4" fmla="*/ 52 w 59"/>
                <a:gd name="T5" fmla="*/ 17 h 72"/>
                <a:gd name="T6" fmla="*/ 47 w 59"/>
                <a:gd name="T7" fmla="*/ 17 h 72"/>
                <a:gd name="T8" fmla="*/ 29 w 59"/>
                <a:gd name="T9" fmla="*/ 11 h 72"/>
                <a:gd name="T10" fmla="*/ 16 w 59"/>
                <a:gd name="T11" fmla="*/ 20 h 72"/>
                <a:gd name="T12" fmla="*/ 27 w 59"/>
                <a:gd name="T13" fmla="*/ 28 h 72"/>
                <a:gd name="T14" fmla="*/ 38 w 59"/>
                <a:gd name="T15" fmla="*/ 30 h 72"/>
                <a:gd name="T16" fmla="*/ 59 w 59"/>
                <a:gd name="T17" fmla="*/ 50 h 72"/>
                <a:gd name="T18" fmla="*/ 30 w 59"/>
                <a:gd name="T19" fmla="*/ 72 h 72"/>
                <a:gd name="T20" fmla="*/ 4 w 59"/>
                <a:gd name="T21" fmla="*/ 63 h 72"/>
                <a:gd name="T22" fmla="*/ 2 w 59"/>
                <a:gd name="T23" fmla="*/ 56 h 72"/>
                <a:gd name="T24" fmla="*/ 6 w 59"/>
                <a:gd name="T25" fmla="*/ 53 h 72"/>
                <a:gd name="T26" fmla="*/ 11 w 59"/>
                <a:gd name="T27" fmla="*/ 53 h 72"/>
                <a:gd name="T28" fmla="*/ 31 w 59"/>
                <a:gd name="T29" fmla="*/ 61 h 72"/>
                <a:gd name="T30" fmla="*/ 45 w 59"/>
                <a:gd name="T31" fmla="*/ 52 h 72"/>
                <a:gd name="T32" fmla="*/ 32 w 59"/>
                <a:gd name="T33" fmla="*/ 42 h 72"/>
                <a:gd name="T34" fmla="*/ 21 w 59"/>
                <a:gd name="T35" fmla="*/ 40 h 72"/>
                <a:gd name="T36" fmla="*/ 2 w 59"/>
                <a:gd name="T37" fmla="*/ 21 h 72"/>
                <a:gd name="T38" fmla="*/ 30 w 59"/>
                <a:gd name="T39" fmla="*/ 0 h 72"/>
                <a:gd name="T40" fmla="*/ 56 w 59"/>
                <a:gd name="T41" fmla="*/ 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" h="72">
                  <a:moveTo>
                    <a:pt x="56" y="9"/>
                  </a:moveTo>
                  <a:cubicBezTo>
                    <a:pt x="57" y="10"/>
                    <a:pt x="57" y="12"/>
                    <a:pt x="56" y="13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1" y="19"/>
                    <a:pt x="49" y="19"/>
                    <a:pt x="47" y="17"/>
                  </a:cubicBezTo>
                  <a:cubicBezTo>
                    <a:pt x="42" y="14"/>
                    <a:pt x="36" y="11"/>
                    <a:pt x="29" y="11"/>
                  </a:cubicBezTo>
                  <a:cubicBezTo>
                    <a:pt x="21" y="11"/>
                    <a:pt x="16" y="15"/>
                    <a:pt x="16" y="20"/>
                  </a:cubicBezTo>
                  <a:cubicBezTo>
                    <a:pt x="16" y="24"/>
                    <a:pt x="19" y="27"/>
                    <a:pt x="27" y="28"/>
                  </a:cubicBezTo>
                  <a:cubicBezTo>
                    <a:pt x="38" y="30"/>
                    <a:pt x="38" y="30"/>
                    <a:pt x="38" y="30"/>
                  </a:cubicBezTo>
                  <a:cubicBezTo>
                    <a:pt x="51" y="33"/>
                    <a:pt x="59" y="39"/>
                    <a:pt x="59" y="50"/>
                  </a:cubicBezTo>
                  <a:cubicBezTo>
                    <a:pt x="59" y="62"/>
                    <a:pt x="49" y="72"/>
                    <a:pt x="30" y="72"/>
                  </a:cubicBezTo>
                  <a:cubicBezTo>
                    <a:pt x="18" y="72"/>
                    <a:pt x="9" y="68"/>
                    <a:pt x="4" y="63"/>
                  </a:cubicBezTo>
                  <a:cubicBezTo>
                    <a:pt x="0" y="60"/>
                    <a:pt x="0" y="58"/>
                    <a:pt x="2" y="56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8" y="51"/>
                    <a:pt x="10" y="52"/>
                    <a:pt x="11" y="53"/>
                  </a:cubicBezTo>
                  <a:cubicBezTo>
                    <a:pt x="16" y="58"/>
                    <a:pt x="23" y="61"/>
                    <a:pt x="31" y="61"/>
                  </a:cubicBezTo>
                  <a:cubicBezTo>
                    <a:pt x="40" y="61"/>
                    <a:pt x="45" y="56"/>
                    <a:pt x="45" y="52"/>
                  </a:cubicBezTo>
                  <a:cubicBezTo>
                    <a:pt x="45" y="46"/>
                    <a:pt x="41" y="44"/>
                    <a:pt x="32" y="42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9" y="38"/>
                    <a:pt x="2" y="31"/>
                    <a:pt x="2" y="21"/>
                  </a:cubicBezTo>
                  <a:cubicBezTo>
                    <a:pt x="2" y="9"/>
                    <a:pt x="14" y="0"/>
                    <a:pt x="30" y="0"/>
                  </a:cubicBezTo>
                  <a:cubicBezTo>
                    <a:pt x="42" y="0"/>
                    <a:pt x="51" y="4"/>
                    <a:pt x="56" y="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8">
              <a:extLst>
                <a:ext uri="{FF2B5EF4-FFF2-40B4-BE49-F238E27FC236}">
                  <a16:creationId xmlns:a16="http://schemas.microsoft.com/office/drawing/2014/main" id="{2B09DD4F-AAFE-4EC2-BA90-1264EDD7D78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23" y="3111"/>
              <a:ext cx="10" cy="51"/>
            </a:xfrm>
            <a:custGeom>
              <a:avLst/>
              <a:gdLst>
                <a:gd name="T0" fmla="*/ 0 w 20"/>
                <a:gd name="T1" fmla="*/ 10 h 100"/>
                <a:gd name="T2" fmla="*/ 10 w 20"/>
                <a:gd name="T3" fmla="*/ 0 h 100"/>
                <a:gd name="T4" fmla="*/ 20 w 20"/>
                <a:gd name="T5" fmla="*/ 10 h 100"/>
                <a:gd name="T6" fmla="*/ 10 w 20"/>
                <a:gd name="T7" fmla="*/ 20 h 100"/>
                <a:gd name="T8" fmla="*/ 0 w 20"/>
                <a:gd name="T9" fmla="*/ 10 h 100"/>
                <a:gd name="T10" fmla="*/ 6 w 20"/>
                <a:gd name="T11" fmla="*/ 100 h 100"/>
                <a:gd name="T12" fmla="*/ 3 w 20"/>
                <a:gd name="T13" fmla="*/ 97 h 100"/>
                <a:gd name="T14" fmla="*/ 3 w 20"/>
                <a:gd name="T15" fmla="*/ 35 h 100"/>
                <a:gd name="T16" fmla="*/ 6 w 20"/>
                <a:gd name="T17" fmla="*/ 32 h 100"/>
                <a:gd name="T18" fmla="*/ 14 w 20"/>
                <a:gd name="T19" fmla="*/ 32 h 100"/>
                <a:gd name="T20" fmla="*/ 17 w 20"/>
                <a:gd name="T21" fmla="*/ 35 h 100"/>
                <a:gd name="T22" fmla="*/ 17 w 20"/>
                <a:gd name="T23" fmla="*/ 97 h 100"/>
                <a:gd name="T24" fmla="*/ 14 w 20"/>
                <a:gd name="T25" fmla="*/ 100 h 100"/>
                <a:gd name="T26" fmla="*/ 6 w 20"/>
                <a:gd name="T27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" h="100">
                  <a:moveTo>
                    <a:pt x="0" y="10"/>
                  </a:moveTo>
                  <a:cubicBezTo>
                    <a:pt x="0" y="5"/>
                    <a:pt x="5" y="0"/>
                    <a:pt x="10" y="0"/>
                  </a:cubicBezTo>
                  <a:cubicBezTo>
                    <a:pt x="15" y="0"/>
                    <a:pt x="20" y="5"/>
                    <a:pt x="20" y="10"/>
                  </a:cubicBezTo>
                  <a:cubicBezTo>
                    <a:pt x="20" y="15"/>
                    <a:pt x="15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lose/>
                  <a:moveTo>
                    <a:pt x="6" y="100"/>
                  </a:moveTo>
                  <a:cubicBezTo>
                    <a:pt x="4" y="100"/>
                    <a:pt x="3" y="99"/>
                    <a:pt x="3" y="97"/>
                  </a:cubicBezTo>
                  <a:cubicBezTo>
                    <a:pt x="3" y="35"/>
                    <a:pt x="3" y="35"/>
                    <a:pt x="3" y="35"/>
                  </a:cubicBezTo>
                  <a:cubicBezTo>
                    <a:pt x="3" y="33"/>
                    <a:pt x="4" y="32"/>
                    <a:pt x="6" y="32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16" y="32"/>
                    <a:pt x="17" y="33"/>
                    <a:pt x="17" y="35"/>
                  </a:cubicBezTo>
                  <a:cubicBezTo>
                    <a:pt x="17" y="97"/>
                    <a:pt x="17" y="97"/>
                    <a:pt x="17" y="97"/>
                  </a:cubicBezTo>
                  <a:cubicBezTo>
                    <a:pt x="17" y="99"/>
                    <a:pt x="16" y="100"/>
                    <a:pt x="14" y="100"/>
                  </a:cubicBezTo>
                  <a:lnTo>
                    <a:pt x="6" y="1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89">
              <a:extLst>
                <a:ext uri="{FF2B5EF4-FFF2-40B4-BE49-F238E27FC236}">
                  <a16:creationId xmlns:a16="http://schemas.microsoft.com/office/drawing/2014/main" id="{8ABBEC2A-12E6-4E45-AF64-655EF2C5820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36" y="3115"/>
              <a:ext cx="26" cy="47"/>
            </a:xfrm>
            <a:custGeom>
              <a:avLst/>
              <a:gdLst>
                <a:gd name="T0" fmla="*/ 12 w 52"/>
                <a:gd name="T1" fmla="*/ 35 h 92"/>
                <a:gd name="T2" fmla="*/ 2 w 52"/>
                <a:gd name="T3" fmla="*/ 35 h 92"/>
                <a:gd name="T4" fmla="*/ 0 w 52"/>
                <a:gd name="T5" fmla="*/ 32 h 92"/>
                <a:gd name="T6" fmla="*/ 0 w 52"/>
                <a:gd name="T7" fmla="*/ 26 h 92"/>
                <a:gd name="T8" fmla="*/ 2 w 52"/>
                <a:gd name="T9" fmla="*/ 23 h 92"/>
                <a:gd name="T10" fmla="*/ 12 w 52"/>
                <a:gd name="T11" fmla="*/ 23 h 92"/>
                <a:gd name="T12" fmla="*/ 12 w 52"/>
                <a:gd name="T13" fmla="*/ 3 h 92"/>
                <a:gd name="T14" fmla="*/ 15 w 52"/>
                <a:gd name="T15" fmla="*/ 0 h 92"/>
                <a:gd name="T16" fmla="*/ 23 w 52"/>
                <a:gd name="T17" fmla="*/ 0 h 92"/>
                <a:gd name="T18" fmla="*/ 26 w 52"/>
                <a:gd name="T19" fmla="*/ 3 h 92"/>
                <a:gd name="T20" fmla="*/ 26 w 52"/>
                <a:gd name="T21" fmla="*/ 23 h 92"/>
                <a:gd name="T22" fmla="*/ 47 w 52"/>
                <a:gd name="T23" fmla="*/ 23 h 92"/>
                <a:gd name="T24" fmla="*/ 49 w 52"/>
                <a:gd name="T25" fmla="*/ 26 h 92"/>
                <a:gd name="T26" fmla="*/ 49 w 52"/>
                <a:gd name="T27" fmla="*/ 32 h 92"/>
                <a:gd name="T28" fmla="*/ 47 w 52"/>
                <a:gd name="T29" fmla="*/ 35 h 92"/>
                <a:gd name="T30" fmla="*/ 26 w 52"/>
                <a:gd name="T31" fmla="*/ 35 h 92"/>
                <a:gd name="T32" fmla="*/ 26 w 52"/>
                <a:gd name="T33" fmla="*/ 69 h 92"/>
                <a:gd name="T34" fmla="*/ 35 w 52"/>
                <a:gd name="T35" fmla="*/ 80 h 92"/>
                <a:gd name="T36" fmla="*/ 43 w 52"/>
                <a:gd name="T37" fmla="*/ 77 h 92"/>
                <a:gd name="T38" fmla="*/ 48 w 52"/>
                <a:gd name="T39" fmla="*/ 78 h 92"/>
                <a:gd name="T40" fmla="*/ 51 w 52"/>
                <a:gd name="T41" fmla="*/ 83 h 92"/>
                <a:gd name="T42" fmla="*/ 50 w 52"/>
                <a:gd name="T43" fmla="*/ 87 h 92"/>
                <a:gd name="T44" fmla="*/ 33 w 52"/>
                <a:gd name="T45" fmla="*/ 92 h 92"/>
                <a:gd name="T46" fmla="*/ 12 w 52"/>
                <a:gd name="T47" fmla="*/ 72 h 92"/>
                <a:gd name="T48" fmla="*/ 12 w 52"/>
                <a:gd name="T49" fmla="*/ 3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2" h="92">
                  <a:moveTo>
                    <a:pt x="12" y="35"/>
                  </a:moveTo>
                  <a:cubicBezTo>
                    <a:pt x="2" y="35"/>
                    <a:pt x="2" y="35"/>
                    <a:pt x="2" y="35"/>
                  </a:cubicBezTo>
                  <a:cubicBezTo>
                    <a:pt x="1" y="35"/>
                    <a:pt x="0" y="33"/>
                    <a:pt x="0" y="32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4"/>
                    <a:pt x="1" y="23"/>
                    <a:pt x="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2" y="1"/>
                    <a:pt x="13" y="0"/>
                    <a:pt x="1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8" y="23"/>
                    <a:pt x="49" y="24"/>
                    <a:pt x="49" y="26"/>
                  </a:cubicBezTo>
                  <a:cubicBezTo>
                    <a:pt x="49" y="32"/>
                    <a:pt x="49" y="32"/>
                    <a:pt x="49" y="32"/>
                  </a:cubicBezTo>
                  <a:cubicBezTo>
                    <a:pt x="49" y="33"/>
                    <a:pt x="48" y="35"/>
                    <a:pt x="4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69"/>
                    <a:pt x="26" y="69"/>
                    <a:pt x="26" y="69"/>
                  </a:cubicBezTo>
                  <a:cubicBezTo>
                    <a:pt x="26" y="76"/>
                    <a:pt x="31" y="80"/>
                    <a:pt x="35" y="80"/>
                  </a:cubicBezTo>
                  <a:cubicBezTo>
                    <a:pt x="38" y="80"/>
                    <a:pt x="40" y="79"/>
                    <a:pt x="43" y="77"/>
                  </a:cubicBezTo>
                  <a:cubicBezTo>
                    <a:pt x="45" y="76"/>
                    <a:pt x="46" y="76"/>
                    <a:pt x="48" y="78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2" y="84"/>
                    <a:pt x="51" y="86"/>
                    <a:pt x="50" y="87"/>
                  </a:cubicBezTo>
                  <a:cubicBezTo>
                    <a:pt x="46" y="90"/>
                    <a:pt x="40" y="92"/>
                    <a:pt x="33" y="92"/>
                  </a:cubicBezTo>
                  <a:cubicBezTo>
                    <a:pt x="23" y="92"/>
                    <a:pt x="12" y="86"/>
                    <a:pt x="12" y="72"/>
                  </a:cubicBezTo>
                  <a:lnTo>
                    <a:pt x="12" y="3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90">
              <a:extLst>
                <a:ext uri="{FF2B5EF4-FFF2-40B4-BE49-F238E27FC236}">
                  <a16:creationId xmlns:a16="http://schemas.microsoft.com/office/drawing/2014/main" id="{E5D2A627-3915-4E41-B293-A87473BF4E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62" y="3127"/>
              <a:ext cx="35" cy="51"/>
            </a:xfrm>
            <a:custGeom>
              <a:avLst/>
              <a:gdLst>
                <a:gd name="T0" fmla="*/ 1 w 70"/>
                <a:gd name="T1" fmla="*/ 94 h 100"/>
                <a:gd name="T2" fmla="*/ 1 w 70"/>
                <a:gd name="T3" fmla="*/ 89 h 100"/>
                <a:gd name="T4" fmla="*/ 5 w 70"/>
                <a:gd name="T5" fmla="*/ 85 h 100"/>
                <a:gd name="T6" fmla="*/ 9 w 70"/>
                <a:gd name="T7" fmla="*/ 85 h 100"/>
                <a:gd name="T8" fmla="*/ 18 w 70"/>
                <a:gd name="T9" fmla="*/ 88 h 100"/>
                <a:gd name="T10" fmla="*/ 29 w 70"/>
                <a:gd name="T11" fmla="*/ 80 h 100"/>
                <a:gd name="T12" fmla="*/ 33 w 70"/>
                <a:gd name="T13" fmla="*/ 68 h 100"/>
                <a:gd name="T14" fmla="*/ 29 w 70"/>
                <a:gd name="T15" fmla="*/ 68 h 100"/>
                <a:gd name="T16" fmla="*/ 26 w 70"/>
                <a:gd name="T17" fmla="*/ 66 h 100"/>
                <a:gd name="T18" fmla="*/ 4 w 70"/>
                <a:gd name="T19" fmla="*/ 4 h 100"/>
                <a:gd name="T20" fmla="*/ 6 w 70"/>
                <a:gd name="T21" fmla="*/ 0 h 100"/>
                <a:gd name="T22" fmla="*/ 16 w 70"/>
                <a:gd name="T23" fmla="*/ 0 h 100"/>
                <a:gd name="T24" fmla="*/ 19 w 70"/>
                <a:gd name="T25" fmla="*/ 3 h 100"/>
                <a:gd name="T26" fmla="*/ 37 w 70"/>
                <a:gd name="T27" fmla="*/ 56 h 100"/>
                <a:gd name="T28" fmla="*/ 54 w 70"/>
                <a:gd name="T29" fmla="*/ 3 h 100"/>
                <a:gd name="T30" fmla="*/ 58 w 70"/>
                <a:gd name="T31" fmla="*/ 0 h 100"/>
                <a:gd name="T32" fmla="*/ 67 w 70"/>
                <a:gd name="T33" fmla="*/ 0 h 100"/>
                <a:gd name="T34" fmla="*/ 70 w 70"/>
                <a:gd name="T35" fmla="*/ 4 h 100"/>
                <a:gd name="T36" fmla="*/ 42 w 70"/>
                <a:gd name="T37" fmla="*/ 83 h 100"/>
                <a:gd name="T38" fmla="*/ 19 w 70"/>
                <a:gd name="T39" fmla="*/ 100 h 100"/>
                <a:gd name="T40" fmla="*/ 1 w 70"/>
                <a:gd name="T41" fmla="*/ 94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0" h="100">
                  <a:moveTo>
                    <a:pt x="1" y="94"/>
                  </a:moveTo>
                  <a:cubicBezTo>
                    <a:pt x="0" y="93"/>
                    <a:pt x="0" y="91"/>
                    <a:pt x="1" y="89"/>
                  </a:cubicBezTo>
                  <a:cubicBezTo>
                    <a:pt x="5" y="85"/>
                    <a:pt x="5" y="85"/>
                    <a:pt x="5" y="85"/>
                  </a:cubicBezTo>
                  <a:cubicBezTo>
                    <a:pt x="6" y="83"/>
                    <a:pt x="8" y="84"/>
                    <a:pt x="9" y="85"/>
                  </a:cubicBezTo>
                  <a:cubicBezTo>
                    <a:pt x="12" y="87"/>
                    <a:pt x="15" y="88"/>
                    <a:pt x="18" y="88"/>
                  </a:cubicBezTo>
                  <a:cubicBezTo>
                    <a:pt x="24" y="88"/>
                    <a:pt x="27" y="84"/>
                    <a:pt x="29" y="80"/>
                  </a:cubicBezTo>
                  <a:cubicBezTo>
                    <a:pt x="33" y="68"/>
                    <a:pt x="33" y="68"/>
                    <a:pt x="33" y="68"/>
                  </a:cubicBezTo>
                  <a:cubicBezTo>
                    <a:pt x="29" y="68"/>
                    <a:pt x="29" y="68"/>
                    <a:pt x="29" y="68"/>
                  </a:cubicBezTo>
                  <a:cubicBezTo>
                    <a:pt x="27" y="68"/>
                    <a:pt x="26" y="67"/>
                    <a:pt x="26" y="66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2"/>
                    <a:pt x="4" y="0"/>
                    <a:pt x="6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8" y="0"/>
                    <a:pt x="19" y="1"/>
                    <a:pt x="19" y="3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5" y="1"/>
                    <a:pt x="56" y="0"/>
                    <a:pt x="58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9" y="0"/>
                    <a:pt x="70" y="2"/>
                    <a:pt x="70" y="4"/>
                  </a:cubicBezTo>
                  <a:cubicBezTo>
                    <a:pt x="42" y="83"/>
                    <a:pt x="42" y="83"/>
                    <a:pt x="42" y="83"/>
                  </a:cubicBezTo>
                  <a:cubicBezTo>
                    <a:pt x="39" y="93"/>
                    <a:pt x="31" y="100"/>
                    <a:pt x="19" y="100"/>
                  </a:cubicBezTo>
                  <a:cubicBezTo>
                    <a:pt x="12" y="100"/>
                    <a:pt x="5" y="98"/>
                    <a:pt x="1" y="9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91">
              <a:extLst>
                <a:ext uri="{FF2B5EF4-FFF2-40B4-BE49-F238E27FC236}">
                  <a16:creationId xmlns:a16="http://schemas.microsoft.com/office/drawing/2014/main" id="{F6AC237D-B932-45AD-9B11-99B5D8DCA10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413" y="3110"/>
              <a:ext cx="47" cy="52"/>
            </a:xfrm>
            <a:custGeom>
              <a:avLst/>
              <a:gdLst>
                <a:gd name="T0" fmla="*/ 13 w 93"/>
                <a:gd name="T1" fmla="*/ 101 h 101"/>
                <a:gd name="T2" fmla="*/ 3 w 93"/>
                <a:gd name="T3" fmla="*/ 101 h 101"/>
                <a:gd name="T4" fmla="*/ 1 w 93"/>
                <a:gd name="T5" fmla="*/ 98 h 101"/>
                <a:gd name="T6" fmla="*/ 36 w 93"/>
                <a:gd name="T7" fmla="*/ 3 h 101"/>
                <a:gd name="T8" fmla="*/ 40 w 93"/>
                <a:gd name="T9" fmla="*/ 0 h 101"/>
                <a:gd name="T10" fmla="*/ 53 w 93"/>
                <a:gd name="T11" fmla="*/ 0 h 101"/>
                <a:gd name="T12" fmla="*/ 57 w 93"/>
                <a:gd name="T13" fmla="*/ 3 h 101"/>
                <a:gd name="T14" fmla="*/ 92 w 93"/>
                <a:gd name="T15" fmla="*/ 97 h 101"/>
                <a:gd name="T16" fmla="*/ 90 w 93"/>
                <a:gd name="T17" fmla="*/ 101 h 101"/>
                <a:gd name="T18" fmla="*/ 80 w 93"/>
                <a:gd name="T19" fmla="*/ 101 h 101"/>
                <a:gd name="T20" fmla="*/ 77 w 93"/>
                <a:gd name="T21" fmla="*/ 99 h 101"/>
                <a:gd name="T22" fmla="*/ 68 w 93"/>
                <a:gd name="T23" fmla="*/ 74 h 101"/>
                <a:gd name="T24" fmla="*/ 24 w 93"/>
                <a:gd name="T25" fmla="*/ 74 h 101"/>
                <a:gd name="T26" fmla="*/ 16 w 93"/>
                <a:gd name="T27" fmla="*/ 99 h 101"/>
                <a:gd name="T28" fmla="*/ 13 w 93"/>
                <a:gd name="T29" fmla="*/ 101 h 101"/>
                <a:gd name="T30" fmla="*/ 46 w 93"/>
                <a:gd name="T31" fmla="*/ 15 h 101"/>
                <a:gd name="T32" fmla="*/ 46 w 93"/>
                <a:gd name="T33" fmla="*/ 15 h 101"/>
                <a:gd name="T34" fmla="*/ 29 w 93"/>
                <a:gd name="T35" fmla="*/ 62 h 101"/>
                <a:gd name="T36" fmla="*/ 64 w 93"/>
                <a:gd name="T37" fmla="*/ 62 h 101"/>
                <a:gd name="T38" fmla="*/ 46 w 93"/>
                <a:gd name="T39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3" h="101">
                  <a:moveTo>
                    <a:pt x="13" y="101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1" y="101"/>
                    <a:pt x="0" y="100"/>
                    <a:pt x="1" y="98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7" y="1"/>
                    <a:pt x="39" y="0"/>
                    <a:pt x="40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6" y="1"/>
                    <a:pt x="57" y="3"/>
                  </a:cubicBezTo>
                  <a:cubicBezTo>
                    <a:pt x="92" y="97"/>
                    <a:pt x="92" y="97"/>
                    <a:pt x="92" y="97"/>
                  </a:cubicBezTo>
                  <a:cubicBezTo>
                    <a:pt x="93" y="100"/>
                    <a:pt x="92" y="101"/>
                    <a:pt x="90" y="101"/>
                  </a:cubicBezTo>
                  <a:cubicBezTo>
                    <a:pt x="80" y="101"/>
                    <a:pt x="80" y="101"/>
                    <a:pt x="80" y="101"/>
                  </a:cubicBezTo>
                  <a:cubicBezTo>
                    <a:pt x="78" y="101"/>
                    <a:pt x="77" y="100"/>
                    <a:pt x="77" y="99"/>
                  </a:cubicBezTo>
                  <a:cubicBezTo>
                    <a:pt x="68" y="74"/>
                    <a:pt x="68" y="74"/>
                    <a:pt x="68" y="74"/>
                  </a:cubicBezTo>
                  <a:cubicBezTo>
                    <a:pt x="24" y="74"/>
                    <a:pt x="24" y="74"/>
                    <a:pt x="24" y="74"/>
                  </a:cubicBezTo>
                  <a:cubicBezTo>
                    <a:pt x="16" y="99"/>
                    <a:pt x="16" y="99"/>
                    <a:pt x="16" y="99"/>
                  </a:cubicBezTo>
                  <a:cubicBezTo>
                    <a:pt x="15" y="100"/>
                    <a:pt x="14" y="101"/>
                    <a:pt x="13" y="101"/>
                  </a:cubicBezTo>
                  <a:close/>
                  <a:moveTo>
                    <a:pt x="46" y="15"/>
                  </a:moveTo>
                  <a:cubicBezTo>
                    <a:pt x="46" y="15"/>
                    <a:pt x="46" y="15"/>
                    <a:pt x="46" y="15"/>
                  </a:cubicBezTo>
                  <a:cubicBezTo>
                    <a:pt x="29" y="62"/>
                    <a:pt x="29" y="62"/>
                    <a:pt x="29" y="62"/>
                  </a:cubicBezTo>
                  <a:cubicBezTo>
                    <a:pt x="64" y="62"/>
                    <a:pt x="64" y="62"/>
                    <a:pt x="64" y="62"/>
                  </a:cubicBezTo>
                  <a:lnTo>
                    <a:pt x="46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92">
              <a:extLst>
                <a:ext uri="{FF2B5EF4-FFF2-40B4-BE49-F238E27FC236}">
                  <a16:creationId xmlns:a16="http://schemas.microsoft.com/office/drawing/2014/main" id="{C874B85F-B048-4795-8E9D-31BEEC72B8D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60" y="3108"/>
              <a:ext cx="48" cy="54"/>
            </a:xfrm>
            <a:custGeom>
              <a:avLst/>
              <a:gdLst>
                <a:gd name="T0" fmla="*/ 69 w 95"/>
                <a:gd name="T1" fmla="*/ 0 h 104"/>
                <a:gd name="T2" fmla="*/ 86 w 95"/>
                <a:gd name="T3" fmla="*/ 6 h 104"/>
                <a:gd name="T4" fmla="*/ 86 w 95"/>
                <a:gd name="T5" fmla="*/ 10 h 104"/>
                <a:gd name="T6" fmla="*/ 82 w 95"/>
                <a:gd name="T7" fmla="*/ 15 h 104"/>
                <a:gd name="T8" fmla="*/ 78 w 95"/>
                <a:gd name="T9" fmla="*/ 15 h 104"/>
                <a:gd name="T10" fmla="*/ 70 w 95"/>
                <a:gd name="T11" fmla="*/ 13 h 104"/>
                <a:gd name="T12" fmla="*/ 61 w 95"/>
                <a:gd name="T13" fmla="*/ 24 h 104"/>
                <a:gd name="T14" fmla="*/ 61 w 95"/>
                <a:gd name="T15" fmla="*/ 36 h 104"/>
                <a:gd name="T16" fmla="*/ 92 w 95"/>
                <a:gd name="T17" fmla="*/ 36 h 104"/>
                <a:gd name="T18" fmla="*/ 95 w 95"/>
                <a:gd name="T19" fmla="*/ 39 h 104"/>
                <a:gd name="T20" fmla="*/ 95 w 95"/>
                <a:gd name="T21" fmla="*/ 101 h 104"/>
                <a:gd name="T22" fmla="*/ 92 w 95"/>
                <a:gd name="T23" fmla="*/ 104 h 104"/>
                <a:gd name="T24" fmla="*/ 84 w 95"/>
                <a:gd name="T25" fmla="*/ 104 h 104"/>
                <a:gd name="T26" fmla="*/ 81 w 95"/>
                <a:gd name="T27" fmla="*/ 101 h 104"/>
                <a:gd name="T28" fmla="*/ 81 w 95"/>
                <a:gd name="T29" fmla="*/ 48 h 104"/>
                <a:gd name="T30" fmla="*/ 61 w 95"/>
                <a:gd name="T31" fmla="*/ 48 h 104"/>
                <a:gd name="T32" fmla="*/ 61 w 95"/>
                <a:gd name="T33" fmla="*/ 101 h 104"/>
                <a:gd name="T34" fmla="*/ 58 w 95"/>
                <a:gd name="T35" fmla="*/ 104 h 104"/>
                <a:gd name="T36" fmla="*/ 50 w 95"/>
                <a:gd name="T37" fmla="*/ 104 h 104"/>
                <a:gd name="T38" fmla="*/ 47 w 95"/>
                <a:gd name="T39" fmla="*/ 101 h 104"/>
                <a:gd name="T40" fmla="*/ 47 w 95"/>
                <a:gd name="T41" fmla="*/ 48 h 104"/>
                <a:gd name="T42" fmla="*/ 27 w 95"/>
                <a:gd name="T43" fmla="*/ 48 h 104"/>
                <a:gd name="T44" fmla="*/ 27 w 95"/>
                <a:gd name="T45" fmla="*/ 101 h 104"/>
                <a:gd name="T46" fmla="*/ 24 w 95"/>
                <a:gd name="T47" fmla="*/ 104 h 104"/>
                <a:gd name="T48" fmla="*/ 15 w 95"/>
                <a:gd name="T49" fmla="*/ 104 h 104"/>
                <a:gd name="T50" fmla="*/ 13 w 95"/>
                <a:gd name="T51" fmla="*/ 101 h 104"/>
                <a:gd name="T52" fmla="*/ 13 w 95"/>
                <a:gd name="T53" fmla="*/ 48 h 104"/>
                <a:gd name="T54" fmla="*/ 3 w 95"/>
                <a:gd name="T55" fmla="*/ 48 h 104"/>
                <a:gd name="T56" fmla="*/ 0 w 95"/>
                <a:gd name="T57" fmla="*/ 45 h 104"/>
                <a:gd name="T58" fmla="*/ 0 w 95"/>
                <a:gd name="T59" fmla="*/ 39 h 104"/>
                <a:gd name="T60" fmla="*/ 3 w 95"/>
                <a:gd name="T61" fmla="*/ 36 h 104"/>
                <a:gd name="T62" fmla="*/ 13 w 95"/>
                <a:gd name="T63" fmla="*/ 36 h 104"/>
                <a:gd name="T64" fmla="*/ 13 w 95"/>
                <a:gd name="T65" fmla="*/ 23 h 104"/>
                <a:gd name="T66" fmla="*/ 31 w 95"/>
                <a:gd name="T67" fmla="*/ 3 h 104"/>
                <a:gd name="T68" fmla="*/ 35 w 95"/>
                <a:gd name="T69" fmla="*/ 3 h 104"/>
                <a:gd name="T70" fmla="*/ 39 w 95"/>
                <a:gd name="T71" fmla="*/ 7 h 104"/>
                <a:gd name="T72" fmla="*/ 39 w 95"/>
                <a:gd name="T73" fmla="*/ 13 h 104"/>
                <a:gd name="T74" fmla="*/ 36 w 95"/>
                <a:gd name="T75" fmla="*/ 16 h 104"/>
                <a:gd name="T76" fmla="*/ 35 w 95"/>
                <a:gd name="T77" fmla="*/ 16 h 104"/>
                <a:gd name="T78" fmla="*/ 27 w 95"/>
                <a:gd name="T79" fmla="*/ 24 h 104"/>
                <a:gd name="T80" fmla="*/ 27 w 95"/>
                <a:gd name="T81" fmla="*/ 36 h 104"/>
                <a:gd name="T82" fmla="*/ 47 w 95"/>
                <a:gd name="T83" fmla="*/ 36 h 104"/>
                <a:gd name="T84" fmla="*/ 47 w 95"/>
                <a:gd name="T85" fmla="*/ 23 h 104"/>
                <a:gd name="T86" fmla="*/ 69 w 95"/>
                <a:gd name="T87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5" h="104">
                  <a:moveTo>
                    <a:pt x="69" y="0"/>
                  </a:moveTo>
                  <a:cubicBezTo>
                    <a:pt x="75" y="0"/>
                    <a:pt x="82" y="2"/>
                    <a:pt x="86" y="6"/>
                  </a:cubicBezTo>
                  <a:cubicBezTo>
                    <a:pt x="87" y="7"/>
                    <a:pt x="87" y="9"/>
                    <a:pt x="86" y="10"/>
                  </a:cubicBezTo>
                  <a:cubicBezTo>
                    <a:pt x="82" y="15"/>
                    <a:pt x="82" y="15"/>
                    <a:pt x="82" y="15"/>
                  </a:cubicBezTo>
                  <a:cubicBezTo>
                    <a:pt x="81" y="17"/>
                    <a:pt x="79" y="16"/>
                    <a:pt x="78" y="15"/>
                  </a:cubicBezTo>
                  <a:cubicBezTo>
                    <a:pt x="75" y="14"/>
                    <a:pt x="72" y="13"/>
                    <a:pt x="70" y="13"/>
                  </a:cubicBezTo>
                  <a:cubicBezTo>
                    <a:pt x="65" y="13"/>
                    <a:pt x="61" y="17"/>
                    <a:pt x="61" y="24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4" y="36"/>
                    <a:pt x="95" y="37"/>
                    <a:pt x="95" y="39"/>
                  </a:cubicBezTo>
                  <a:cubicBezTo>
                    <a:pt x="95" y="101"/>
                    <a:pt x="95" y="101"/>
                    <a:pt x="95" y="101"/>
                  </a:cubicBezTo>
                  <a:cubicBezTo>
                    <a:pt x="95" y="103"/>
                    <a:pt x="94" y="104"/>
                    <a:pt x="92" y="104"/>
                  </a:cubicBezTo>
                  <a:cubicBezTo>
                    <a:pt x="84" y="104"/>
                    <a:pt x="84" y="104"/>
                    <a:pt x="84" y="104"/>
                  </a:cubicBezTo>
                  <a:cubicBezTo>
                    <a:pt x="82" y="104"/>
                    <a:pt x="81" y="103"/>
                    <a:pt x="81" y="101"/>
                  </a:cubicBezTo>
                  <a:cubicBezTo>
                    <a:pt x="81" y="48"/>
                    <a:pt x="81" y="48"/>
                    <a:pt x="81" y="48"/>
                  </a:cubicBezTo>
                  <a:cubicBezTo>
                    <a:pt x="61" y="48"/>
                    <a:pt x="61" y="48"/>
                    <a:pt x="61" y="48"/>
                  </a:cubicBezTo>
                  <a:cubicBezTo>
                    <a:pt x="61" y="101"/>
                    <a:pt x="61" y="101"/>
                    <a:pt x="61" y="101"/>
                  </a:cubicBezTo>
                  <a:cubicBezTo>
                    <a:pt x="61" y="103"/>
                    <a:pt x="60" y="104"/>
                    <a:pt x="58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48" y="104"/>
                    <a:pt x="47" y="103"/>
                    <a:pt x="47" y="101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27" y="48"/>
                    <a:pt x="27" y="48"/>
                    <a:pt x="27" y="48"/>
                  </a:cubicBezTo>
                  <a:cubicBezTo>
                    <a:pt x="27" y="101"/>
                    <a:pt x="27" y="101"/>
                    <a:pt x="27" y="101"/>
                  </a:cubicBezTo>
                  <a:cubicBezTo>
                    <a:pt x="27" y="103"/>
                    <a:pt x="25" y="104"/>
                    <a:pt x="24" y="104"/>
                  </a:cubicBezTo>
                  <a:cubicBezTo>
                    <a:pt x="15" y="104"/>
                    <a:pt x="15" y="104"/>
                    <a:pt x="15" y="104"/>
                  </a:cubicBezTo>
                  <a:cubicBezTo>
                    <a:pt x="14" y="104"/>
                    <a:pt x="13" y="103"/>
                    <a:pt x="13" y="101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3" y="48"/>
                    <a:pt x="3" y="48"/>
                    <a:pt x="3" y="48"/>
                  </a:cubicBezTo>
                  <a:cubicBezTo>
                    <a:pt x="1" y="48"/>
                    <a:pt x="0" y="46"/>
                    <a:pt x="0" y="45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37"/>
                    <a:pt x="1" y="36"/>
                    <a:pt x="3" y="36"/>
                  </a:cubicBezTo>
                  <a:cubicBezTo>
                    <a:pt x="13" y="36"/>
                    <a:pt x="13" y="36"/>
                    <a:pt x="13" y="36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13" y="9"/>
                    <a:pt x="22" y="3"/>
                    <a:pt x="31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7" y="3"/>
                    <a:pt x="39" y="4"/>
                    <a:pt x="39" y="7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5"/>
                    <a:pt x="38" y="16"/>
                    <a:pt x="36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29" y="16"/>
                    <a:pt x="27" y="19"/>
                    <a:pt x="27" y="24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7" y="7"/>
                    <a:pt x="58" y="0"/>
                    <a:pt x="69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93">
              <a:extLst>
                <a:ext uri="{FF2B5EF4-FFF2-40B4-BE49-F238E27FC236}">
                  <a16:creationId xmlns:a16="http://schemas.microsoft.com/office/drawing/2014/main" id="{5F9B3777-E01B-47C0-890D-F03798A97E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16" y="3110"/>
              <a:ext cx="14" cy="52"/>
            </a:xfrm>
            <a:custGeom>
              <a:avLst/>
              <a:gdLst>
                <a:gd name="T0" fmla="*/ 0 w 27"/>
                <a:gd name="T1" fmla="*/ 84 h 101"/>
                <a:gd name="T2" fmla="*/ 0 w 27"/>
                <a:gd name="T3" fmla="*/ 3 h 101"/>
                <a:gd name="T4" fmla="*/ 2 w 27"/>
                <a:gd name="T5" fmla="*/ 0 h 101"/>
                <a:gd name="T6" fmla="*/ 11 w 27"/>
                <a:gd name="T7" fmla="*/ 0 h 101"/>
                <a:gd name="T8" fmla="*/ 13 w 27"/>
                <a:gd name="T9" fmla="*/ 3 h 101"/>
                <a:gd name="T10" fmla="*/ 13 w 27"/>
                <a:gd name="T11" fmla="*/ 82 h 101"/>
                <a:gd name="T12" fmla="*/ 21 w 27"/>
                <a:gd name="T13" fmla="*/ 89 h 101"/>
                <a:gd name="T14" fmla="*/ 24 w 27"/>
                <a:gd name="T15" fmla="*/ 89 h 101"/>
                <a:gd name="T16" fmla="*/ 27 w 27"/>
                <a:gd name="T17" fmla="*/ 92 h 101"/>
                <a:gd name="T18" fmla="*/ 27 w 27"/>
                <a:gd name="T19" fmla="*/ 98 h 101"/>
                <a:gd name="T20" fmla="*/ 24 w 27"/>
                <a:gd name="T21" fmla="*/ 101 h 101"/>
                <a:gd name="T22" fmla="*/ 17 w 27"/>
                <a:gd name="T23" fmla="*/ 101 h 101"/>
                <a:gd name="T24" fmla="*/ 0 w 27"/>
                <a:gd name="T25" fmla="*/ 8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" h="101">
                  <a:moveTo>
                    <a:pt x="0" y="84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0"/>
                    <a:pt x="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2" y="0"/>
                    <a:pt x="13" y="2"/>
                    <a:pt x="13" y="3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7"/>
                    <a:pt x="16" y="89"/>
                    <a:pt x="21" y="89"/>
                  </a:cubicBezTo>
                  <a:cubicBezTo>
                    <a:pt x="24" y="89"/>
                    <a:pt x="24" y="89"/>
                    <a:pt x="24" y="89"/>
                  </a:cubicBezTo>
                  <a:cubicBezTo>
                    <a:pt x="26" y="89"/>
                    <a:pt x="27" y="90"/>
                    <a:pt x="27" y="92"/>
                  </a:cubicBezTo>
                  <a:cubicBezTo>
                    <a:pt x="27" y="98"/>
                    <a:pt x="27" y="98"/>
                    <a:pt x="27" y="98"/>
                  </a:cubicBezTo>
                  <a:cubicBezTo>
                    <a:pt x="27" y="100"/>
                    <a:pt x="25" y="101"/>
                    <a:pt x="24" y="101"/>
                  </a:cubicBezTo>
                  <a:cubicBezTo>
                    <a:pt x="17" y="101"/>
                    <a:pt x="17" y="101"/>
                    <a:pt x="17" y="101"/>
                  </a:cubicBezTo>
                  <a:cubicBezTo>
                    <a:pt x="6" y="101"/>
                    <a:pt x="0" y="95"/>
                    <a:pt x="0" y="8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94">
              <a:extLst>
                <a:ext uri="{FF2B5EF4-FFF2-40B4-BE49-F238E27FC236}">
                  <a16:creationId xmlns:a16="http://schemas.microsoft.com/office/drawing/2014/main" id="{F1372D78-9298-4D59-A4ED-F87F26291E0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33" y="3111"/>
              <a:ext cx="9" cy="51"/>
            </a:xfrm>
            <a:custGeom>
              <a:avLst/>
              <a:gdLst>
                <a:gd name="T0" fmla="*/ 0 w 19"/>
                <a:gd name="T1" fmla="*/ 10 h 100"/>
                <a:gd name="T2" fmla="*/ 10 w 19"/>
                <a:gd name="T3" fmla="*/ 0 h 100"/>
                <a:gd name="T4" fmla="*/ 19 w 19"/>
                <a:gd name="T5" fmla="*/ 10 h 100"/>
                <a:gd name="T6" fmla="*/ 10 w 19"/>
                <a:gd name="T7" fmla="*/ 20 h 100"/>
                <a:gd name="T8" fmla="*/ 0 w 19"/>
                <a:gd name="T9" fmla="*/ 10 h 100"/>
                <a:gd name="T10" fmla="*/ 5 w 19"/>
                <a:gd name="T11" fmla="*/ 100 h 100"/>
                <a:gd name="T12" fmla="*/ 3 w 19"/>
                <a:gd name="T13" fmla="*/ 97 h 100"/>
                <a:gd name="T14" fmla="*/ 3 w 19"/>
                <a:gd name="T15" fmla="*/ 35 h 100"/>
                <a:gd name="T16" fmla="*/ 5 w 19"/>
                <a:gd name="T17" fmla="*/ 32 h 100"/>
                <a:gd name="T18" fmla="*/ 14 w 19"/>
                <a:gd name="T19" fmla="*/ 32 h 100"/>
                <a:gd name="T20" fmla="*/ 16 w 19"/>
                <a:gd name="T21" fmla="*/ 35 h 100"/>
                <a:gd name="T22" fmla="*/ 16 w 19"/>
                <a:gd name="T23" fmla="*/ 97 h 100"/>
                <a:gd name="T24" fmla="*/ 14 w 19"/>
                <a:gd name="T25" fmla="*/ 100 h 100"/>
                <a:gd name="T26" fmla="*/ 5 w 19"/>
                <a:gd name="T27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" h="100">
                  <a:moveTo>
                    <a:pt x="0" y="10"/>
                  </a:moveTo>
                  <a:cubicBezTo>
                    <a:pt x="0" y="5"/>
                    <a:pt x="4" y="0"/>
                    <a:pt x="10" y="0"/>
                  </a:cubicBezTo>
                  <a:cubicBezTo>
                    <a:pt x="15" y="0"/>
                    <a:pt x="19" y="5"/>
                    <a:pt x="19" y="10"/>
                  </a:cubicBezTo>
                  <a:cubicBezTo>
                    <a:pt x="19" y="15"/>
                    <a:pt x="15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lose/>
                  <a:moveTo>
                    <a:pt x="5" y="100"/>
                  </a:moveTo>
                  <a:cubicBezTo>
                    <a:pt x="4" y="100"/>
                    <a:pt x="3" y="99"/>
                    <a:pt x="3" y="97"/>
                  </a:cubicBezTo>
                  <a:cubicBezTo>
                    <a:pt x="3" y="35"/>
                    <a:pt x="3" y="35"/>
                    <a:pt x="3" y="35"/>
                  </a:cubicBezTo>
                  <a:cubicBezTo>
                    <a:pt x="3" y="33"/>
                    <a:pt x="4" y="32"/>
                    <a:pt x="5" y="32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15" y="32"/>
                    <a:pt x="16" y="33"/>
                    <a:pt x="16" y="35"/>
                  </a:cubicBezTo>
                  <a:cubicBezTo>
                    <a:pt x="16" y="97"/>
                    <a:pt x="16" y="97"/>
                    <a:pt x="16" y="97"/>
                  </a:cubicBezTo>
                  <a:cubicBezTo>
                    <a:pt x="16" y="99"/>
                    <a:pt x="15" y="100"/>
                    <a:pt x="14" y="100"/>
                  </a:cubicBezTo>
                  <a:lnTo>
                    <a:pt x="5" y="1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95">
              <a:extLst>
                <a:ext uri="{FF2B5EF4-FFF2-40B4-BE49-F238E27FC236}">
                  <a16:creationId xmlns:a16="http://schemas.microsoft.com/office/drawing/2014/main" id="{E29E0BD2-442F-46F7-96D5-732B74393B7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47" y="3126"/>
              <a:ext cx="36" cy="37"/>
            </a:xfrm>
            <a:custGeom>
              <a:avLst/>
              <a:gdLst>
                <a:gd name="T0" fmla="*/ 34 w 71"/>
                <a:gd name="T1" fmla="*/ 0 h 72"/>
                <a:gd name="T2" fmla="*/ 58 w 71"/>
                <a:gd name="T3" fmla="*/ 13 h 72"/>
                <a:gd name="T4" fmla="*/ 58 w 71"/>
                <a:gd name="T5" fmla="*/ 5 h 72"/>
                <a:gd name="T6" fmla="*/ 60 w 71"/>
                <a:gd name="T7" fmla="*/ 2 h 72"/>
                <a:gd name="T8" fmla="*/ 69 w 71"/>
                <a:gd name="T9" fmla="*/ 2 h 72"/>
                <a:gd name="T10" fmla="*/ 71 w 71"/>
                <a:gd name="T11" fmla="*/ 5 h 72"/>
                <a:gd name="T12" fmla="*/ 71 w 71"/>
                <a:gd name="T13" fmla="*/ 67 h 72"/>
                <a:gd name="T14" fmla="*/ 69 w 71"/>
                <a:gd name="T15" fmla="*/ 70 h 72"/>
                <a:gd name="T16" fmla="*/ 60 w 71"/>
                <a:gd name="T17" fmla="*/ 70 h 72"/>
                <a:gd name="T18" fmla="*/ 58 w 71"/>
                <a:gd name="T19" fmla="*/ 67 h 72"/>
                <a:gd name="T20" fmla="*/ 58 w 71"/>
                <a:gd name="T21" fmla="*/ 59 h 72"/>
                <a:gd name="T22" fmla="*/ 34 w 71"/>
                <a:gd name="T23" fmla="*/ 72 h 72"/>
                <a:gd name="T24" fmla="*/ 0 w 71"/>
                <a:gd name="T25" fmla="*/ 36 h 72"/>
                <a:gd name="T26" fmla="*/ 34 w 71"/>
                <a:gd name="T27" fmla="*/ 0 h 72"/>
                <a:gd name="T28" fmla="*/ 36 w 71"/>
                <a:gd name="T29" fmla="*/ 59 h 72"/>
                <a:gd name="T30" fmla="*/ 58 w 71"/>
                <a:gd name="T31" fmla="*/ 36 h 72"/>
                <a:gd name="T32" fmla="*/ 36 w 71"/>
                <a:gd name="T33" fmla="*/ 13 h 72"/>
                <a:gd name="T34" fmla="*/ 14 w 71"/>
                <a:gd name="T35" fmla="*/ 36 h 72"/>
                <a:gd name="T36" fmla="*/ 36 w 71"/>
                <a:gd name="T37" fmla="*/ 5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1" h="72">
                  <a:moveTo>
                    <a:pt x="34" y="0"/>
                  </a:moveTo>
                  <a:cubicBezTo>
                    <a:pt x="45" y="0"/>
                    <a:pt x="54" y="6"/>
                    <a:pt x="58" y="13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3"/>
                    <a:pt x="59" y="2"/>
                    <a:pt x="60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70" y="2"/>
                    <a:pt x="71" y="3"/>
                    <a:pt x="71" y="5"/>
                  </a:cubicBezTo>
                  <a:cubicBezTo>
                    <a:pt x="71" y="67"/>
                    <a:pt x="71" y="67"/>
                    <a:pt x="71" y="67"/>
                  </a:cubicBezTo>
                  <a:cubicBezTo>
                    <a:pt x="71" y="69"/>
                    <a:pt x="70" y="70"/>
                    <a:pt x="69" y="70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59" y="70"/>
                    <a:pt x="58" y="69"/>
                    <a:pt x="58" y="67"/>
                  </a:cubicBezTo>
                  <a:cubicBezTo>
                    <a:pt x="58" y="59"/>
                    <a:pt x="58" y="59"/>
                    <a:pt x="58" y="59"/>
                  </a:cubicBezTo>
                  <a:cubicBezTo>
                    <a:pt x="54" y="67"/>
                    <a:pt x="45" y="72"/>
                    <a:pt x="34" y="72"/>
                  </a:cubicBezTo>
                  <a:cubicBezTo>
                    <a:pt x="16" y="72"/>
                    <a:pt x="0" y="57"/>
                    <a:pt x="0" y="36"/>
                  </a:cubicBezTo>
                  <a:cubicBezTo>
                    <a:pt x="0" y="15"/>
                    <a:pt x="16" y="0"/>
                    <a:pt x="34" y="0"/>
                  </a:cubicBezTo>
                  <a:close/>
                  <a:moveTo>
                    <a:pt x="36" y="59"/>
                  </a:moveTo>
                  <a:cubicBezTo>
                    <a:pt x="49" y="59"/>
                    <a:pt x="58" y="49"/>
                    <a:pt x="58" y="36"/>
                  </a:cubicBezTo>
                  <a:cubicBezTo>
                    <a:pt x="58" y="23"/>
                    <a:pt x="49" y="13"/>
                    <a:pt x="36" y="13"/>
                  </a:cubicBezTo>
                  <a:cubicBezTo>
                    <a:pt x="23" y="13"/>
                    <a:pt x="14" y="23"/>
                    <a:pt x="14" y="36"/>
                  </a:cubicBezTo>
                  <a:cubicBezTo>
                    <a:pt x="14" y="49"/>
                    <a:pt x="23" y="59"/>
                    <a:pt x="36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96">
              <a:extLst>
                <a:ext uri="{FF2B5EF4-FFF2-40B4-BE49-F238E27FC236}">
                  <a16:creationId xmlns:a16="http://schemas.microsoft.com/office/drawing/2014/main" id="{F065F610-FE2C-4E70-8433-5D8DBD02E95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88" y="3115"/>
              <a:ext cx="26" cy="47"/>
            </a:xfrm>
            <a:custGeom>
              <a:avLst/>
              <a:gdLst>
                <a:gd name="T0" fmla="*/ 12 w 52"/>
                <a:gd name="T1" fmla="*/ 35 h 92"/>
                <a:gd name="T2" fmla="*/ 2 w 52"/>
                <a:gd name="T3" fmla="*/ 35 h 92"/>
                <a:gd name="T4" fmla="*/ 0 w 52"/>
                <a:gd name="T5" fmla="*/ 32 h 92"/>
                <a:gd name="T6" fmla="*/ 0 w 52"/>
                <a:gd name="T7" fmla="*/ 26 h 92"/>
                <a:gd name="T8" fmla="*/ 2 w 52"/>
                <a:gd name="T9" fmla="*/ 23 h 92"/>
                <a:gd name="T10" fmla="*/ 12 w 52"/>
                <a:gd name="T11" fmla="*/ 23 h 92"/>
                <a:gd name="T12" fmla="*/ 12 w 52"/>
                <a:gd name="T13" fmla="*/ 3 h 92"/>
                <a:gd name="T14" fmla="*/ 15 w 52"/>
                <a:gd name="T15" fmla="*/ 0 h 92"/>
                <a:gd name="T16" fmla="*/ 24 w 52"/>
                <a:gd name="T17" fmla="*/ 0 h 92"/>
                <a:gd name="T18" fmla="*/ 26 w 52"/>
                <a:gd name="T19" fmla="*/ 3 h 92"/>
                <a:gd name="T20" fmla="*/ 26 w 52"/>
                <a:gd name="T21" fmla="*/ 23 h 92"/>
                <a:gd name="T22" fmla="*/ 47 w 52"/>
                <a:gd name="T23" fmla="*/ 23 h 92"/>
                <a:gd name="T24" fmla="*/ 50 w 52"/>
                <a:gd name="T25" fmla="*/ 26 h 92"/>
                <a:gd name="T26" fmla="*/ 50 w 52"/>
                <a:gd name="T27" fmla="*/ 32 h 92"/>
                <a:gd name="T28" fmla="*/ 47 w 52"/>
                <a:gd name="T29" fmla="*/ 35 h 92"/>
                <a:gd name="T30" fmla="*/ 26 w 52"/>
                <a:gd name="T31" fmla="*/ 35 h 92"/>
                <a:gd name="T32" fmla="*/ 26 w 52"/>
                <a:gd name="T33" fmla="*/ 69 h 92"/>
                <a:gd name="T34" fmla="*/ 36 w 52"/>
                <a:gd name="T35" fmla="*/ 80 h 92"/>
                <a:gd name="T36" fmla="*/ 43 w 52"/>
                <a:gd name="T37" fmla="*/ 77 h 92"/>
                <a:gd name="T38" fmla="*/ 48 w 52"/>
                <a:gd name="T39" fmla="*/ 78 h 92"/>
                <a:gd name="T40" fmla="*/ 51 w 52"/>
                <a:gd name="T41" fmla="*/ 83 h 92"/>
                <a:gd name="T42" fmla="*/ 51 w 52"/>
                <a:gd name="T43" fmla="*/ 87 h 92"/>
                <a:gd name="T44" fmla="*/ 33 w 52"/>
                <a:gd name="T45" fmla="*/ 92 h 92"/>
                <a:gd name="T46" fmla="*/ 12 w 52"/>
                <a:gd name="T47" fmla="*/ 72 h 92"/>
                <a:gd name="T48" fmla="*/ 12 w 52"/>
                <a:gd name="T49" fmla="*/ 3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2" h="92">
                  <a:moveTo>
                    <a:pt x="12" y="35"/>
                  </a:moveTo>
                  <a:cubicBezTo>
                    <a:pt x="2" y="35"/>
                    <a:pt x="2" y="35"/>
                    <a:pt x="2" y="35"/>
                  </a:cubicBezTo>
                  <a:cubicBezTo>
                    <a:pt x="1" y="35"/>
                    <a:pt x="0" y="33"/>
                    <a:pt x="0" y="32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4"/>
                    <a:pt x="1" y="23"/>
                    <a:pt x="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2" y="1"/>
                    <a:pt x="14" y="0"/>
                    <a:pt x="15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23"/>
                    <a:pt x="50" y="24"/>
                    <a:pt x="50" y="26"/>
                  </a:cubicBezTo>
                  <a:cubicBezTo>
                    <a:pt x="50" y="32"/>
                    <a:pt x="50" y="32"/>
                    <a:pt x="50" y="32"/>
                  </a:cubicBezTo>
                  <a:cubicBezTo>
                    <a:pt x="50" y="33"/>
                    <a:pt x="49" y="35"/>
                    <a:pt x="4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69"/>
                    <a:pt x="26" y="69"/>
                    <a:pt x="26" y="69"/>
                  </a:cubicBezTo>
                  <a:cubicBezTo>
                    <a:pt x="26" y="76"/>
                    <a:pt x="31" y="80"/>
                    <a:pt x="36" y="80"/>
                  </a:cubicBezTo>
                  <a:cubicBezTo>
                    <a:pt x="38" y="80"/>
                    <a:pt x="41" y="79"/>
                    <a:pt x="43" y="77"/>
                  </a:cubicBezTo>
                  <a:cubicBezTo>
                    <a:pt x="45" y="76"/>
                    <a:pt x="47" y="76"/>
                    <a:pt x="48" y="78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2" y="84"/>
                    <a:pt x="52" y="86"/>
                    <a:pt x="51" y="87"/>
                  </a:cubicBezTo>
                  <a:cubicBezTo>
                    <a:pt x="47" y="90"/>
                    <a:pt x="41" y="92"/>
                    <a:pt x="33" y="92"/>
                  </a:cubicBezTo>
                  <a:cubicBezTo>
                    <a:pt x="23" y="92"/>
                    <a:pt x="12" y="86"/>
                    <a:pt x="12" y="72"/>
                  </a:cubicBezTo>
                  <a:lnTo>
                    <a:pt x="12" y="3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97">
              <a:extLst>
                <a:ext uri="{FF2B5EF4-FFF2-40B4-BE49-F238E27FC236}">
                  <a16:creationId xmlns:a16="http://schemas.microsoft.com/office/drawing/2014/main" id="{242B960E-23F4-4A9A-9B83-1FD3A107FCB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16" y="3126"/>
              <a:ext cx="34" cy="37"/>
            </a:xfrm>
            <a:custGeom>
              <a:avLst/>
              <a:gdLst>
                <a:gd name="T0" fmla="*/ 69 w 69"/>
                <a:gd name="T1" fmla="*/ 34 h 72"/>
                <a:gd name="T2" fmla="*/ 69 w 69"/>
                <a:gd name="T3" fmla="*/ 37 h 72"/>
                <a:gd name="T4" fmla="*/ 67 w 69"/>
                <a:gd name="T5" fmla="*/ 40 h 72"/>
                <a:gd name="T6" fmla="*/ 14 w 69"/>
                <a:gd name="T7" fmla="*/ 40 h 72"/>
                <a:gd name="T8" fmla="*/ 36 w 69"/>
                <a:gd name="T9" fmla="*/ 60 h 72"/>
                <a:gd name="T10" fmla="*/ 54 w 69"/>
                <a:gd name="T11" fmla="*/ 51 h 72"/>
                <a:gd name="T12" fmla="*/ 58 w 69"/>
                <a:gd name="T13" fmla="*/ 51 h 72"/>
                <a:gd name="T14" fmla="*/ 64 w 69"/>
                <a:gd name="T15" fmla="*/ 55 h 72"/>
                <a:gd name="T16" fmla="*/ 65 w 69"/>
                <a:gd name="T17" fmla="*/ 59 h 72"/>
                <a:gd name="T18" fmla="*/ 35 w 69"/>
                <a:gd name="T19" fmla="*/ 72 h 72"/>
                <a:gd name="T20" fmla="*/ 0 w 69"/>
                <a:gd name="T21" fmla="*/ 36 h 72"/>
                <a:gd name="T22" fmla="*/ 35 w 69"/>
                <a:gd name="T23" fmla="*/ 0 h 72"/>
                <a:gd name="T24" fmla="*/ 69 w 69"/>
                <a:gd name="T25" fmla="*/ 34 h 72"/>
                <a:gd name="T26" fmla="*/ 35 w 69"/>
                <a:gd name="T27" fmla="*/ 12 h 72"/>
                <a:gd name="T28" fmla="*/ 14 w 69"/>
                <a:gd name="T29" fmla="*/ 30 h 72"/>
                <a:gd name="T30" fmla="*/ 56 w 69"/>
                <a:gd name="T31" fmla="*/ 30 h 72"/>
                <a:gd name="T32" fmla="*/ 35 w 69"/>
                <a:gd name="T33" fmla="*/ 1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72">
                  <a:moveTo>
                    <a:pt x="69" y="34"/>
                  </a:moveTo>
                  <a:cubicBezTo>
                    <a:pt x="69" y="37"/>
                    <a:pt x="69" y="37"/>
                    <a:pt x="69" y="37"/>
                  </a:cubicBezTo>
                  <a:cubicBezTo>
                    <a:pt x="69" y="38"/>
                    <a:pt x="69" y="40"/>
                    <a:pt x="67" y="40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5" y="52"/>
                    <a:pt x="24" y="60"/>
                    <a:pt x="36" y="60"/>
                  </a:cubicBezTo>
                  <a:cubicBezTo>
                    <a:pt x="44" y="60"/>
                    <a:pt x="50" y="56"/>
                    <a:pt x="54" y="51"/>
                  </a:cubicBezTo>
                  <a:cubicBezTo>
                    <a:pt x="55" y="50"/>
                    <a:pt x="56" y="50"/>
                    <a:pt x="58" y="51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6" y="56"/>
                    <a:pt x="65" y="58"/>
                    <a:pt x="65" y="59"/>
                  </a:cubicBezTo>
                  <a:cubicBezTo>
                    <a:pt x="59" y="66"/>
                    <a:pt x="49" y="72"/>
                    <a:pt x="35" y="72"/>
                  </a:cubicBezTo>
                  <a:cubicBezTo>
                    <a:pt x="14" y="72"/>
                    <a:pt x="0" y="57"/>
                    <a:pt x="0" y="36"/>
                  </a:cubicBezTo>
                  <a:cubicBezTo>
                    <a:pt x="0" y="16"/>
                    <a:pt x="14" y="0"/>
                    <a:pt x="35" y="0"/>
                  </a:cubicBezTo>
                  <a:cubicBezTo>
                    <a:pt x="55" y="0"/>
                    <a:pt x="69" y="15"/>
                    <a:pt x="69" y="34"/>
                  </a:cubicBezTo>
                  <a:close/>
                  <a:moveTo>
                    <a:pt x="35" y="12"/>
                  </a:moveTo>
                  <a:cubicBezTo>
                    <a:pt x="24" y="12"/>
                    <a:pt x="16" y="19"/>
                    <a:pt x="14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4" y="19"/>
                    <a:pt x="46" y="12"/>
                    <a:pt x="35" y="1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0837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rgbClr val="562213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Manyata III Jhpiego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EF637-7FEB-48E7-8C1D-A5C19BBE1E82}" type="datetime1">
              <a:rPr lang="en-IN" smtClean="0"/>
              <a:t>08-11-2021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50029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-logo with affiliat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/>
          </p:cNvSpPr>
          <p:nvPr userDrawn="1"/>
        </p:nvSpPr>
        <p:spPr bwMode="auto">
          <a:xfrm rot="16200000" flipH="1">
            <a:off x="3393015" y="-3393016"/>
            <a:ext cx="5405970" cy="12192001"/>
          </a:xfrm>
          <a:custGeom>
            <a:avLst/>
            <a:gdLst>
              <a:gd name="T0" fmla="*/ 0 w 5867"/>
              <a:gd name="T1" fmla="*/ 0 h 4320"/>
              <a:gd name="T2" fmla="*/ 0 w 5867"/>
              <a:gd name="T3" fmla="*/ 4320 h 4320"/>
              <a:gd name="T4" fmla="*/ 3187 w 5867"/>
              <a:gd name="T5" fmla="*/ 4320 h 4320"/>
              <a:gd name="T6" fmla="*/ 4630 w 5867"/>
              <a:gd name="T7" fmla="*/ 3063 h 4320"/>
              <a:gd name="T8" fmla="*/ 5669 w 5867"/>
              <a:gd name="T9" fmla="*/ 1003 h 4320"/>
              <a:gd name="T10" fmla="*/ 5867 w 5867"/>
              <a:gd name="T11" fmla="*/ 0 h 4320"/>
              <a:gd name="T12" fmla="*/ 0 w 5867"/>
              <a:gd name="T13" fmla="*/ 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67" h="4320">
                <a:moveTo>
                  <a:pt x="0" y="0"/>
                </a:moveTo>
                <a:cubicBezTo>
                  <a:pt x="0" y="4320"/>
                  <a:pt x="0" y="4320"/>
                  <a:pt x="0" y="4320"/>
                </a:cubicBezTo>
                <a:cubicBezTo>
                  <a:pt x="3187" y="4320"/>
                  <a:pt x="3187" y="4320"/>
                  <a:pt x="3187" y="4320"/>
                </a:cubicBezTo>
                <a:cubicBezTo>
                  <a:pt x="3717" y="3993"/>
                  <a:pt x="4197" y="3574"/>
                  <a:pt x="4630" y="3063"/>
                </a:cubicBezTo>
                <a:cubicBezTo>
                  <a:pt x="5097" y="2509"/>
                  <a:pt x="5447" y="1824"/>
                  <a:pt x="5669" y="1003"/>
                </a:cubicBezTo>
                <a:cubicBezTo>
                  <a:pt x="5752" y="692"/>
                  <a:pt x="5818" y="357"/>
                  <a:pt x="58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596" y="436563"/>
            <a:ext cx="9217254" cy="1957846"/>
          </a:xfrm>
        </p:spPr>
        <p:txBody>
          <a:bodyPr anchor="b">
            <a:noAutofit/>
          </a:bodyPr>
          <a:lstStyle>
            <a:lvl1pPr algn="l">
              <a:lnSpc>
                <a:spcPct val="85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596" y="2473324"/>
            <a:ext cx="9217254" cy="1193801"/>
          </a:xfrm>
        </p:spPr>
        <p:txBody>
          <a:bodyPr>
            <a:noAutofit/>
          </a:bodyPr>
          <a:lstStyle>
            <a:lvl1pPr marL="0" indent="0" algn="l">
              <a:lnSpc>
                <a:spcPct val="85000"/>
              </a:lnSpc>
              <a:buNone/>
              <a:defRPr sz="30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31825" y="4039777"/>
            <a:ext cx="5064125" cy="122872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900" b="1" baseline="0">
                <a:solidFill>
                  <a:schemeClr val="bg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900" b="1"/>
            </a:lvl3pPr>
            <a:lvl4pPr marL="1371600" indent="0">
              <a:buNone/>
              <a:defRPr sz="1900" b="1"/>
            </a:lvl4pPr>
            <a:lvl5pPr marL="1828800" indent="0">
              <a:buNone/>
              <a:defRPr sz="1900"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52CD19-3A18-432F-AD94-0B592A0FCB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51258" y="4925915"/>
            <a:ext cx="2837208" cy="200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468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7C2A8-3574-48AF-9B9F-6538CE8877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7605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Graph with doub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7C2A8-3574-48AF-9B9F-6538CE887783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31825" y="2017336"/>
            <a:ext cx="9114191" cy="437744"/>
          </a:xfrm>
          <a:solidFill>
            <a:schemeClr val="tx2"/>
          </a:solidFill>
        </p:spPr>
        <p:txBody>
          <a:bodyPr tIns="72000" bIns="0" anchor="ctr" anchorCtr="0">
            <a:noAutofit/>
          </a:bodyPr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able Placeholder 10"/>
          <p:cNvSpPr>
            <a:spLocks noGrp="1"/>
          </p:cNvSpPr>
          <p:nvPr>
            <p:ph type="tbl" sz="quarter" idx="15"/>
          </p:nvPr>
        </p:nvSpPr>
        <p:spPr>
          <a:xfrm>
            <a:off x="631825" y="2455863"/>
            <a:ext cx="9105900" cy="3678237"/>
          </a:xfrm>
        </p:spPr>
        <p:txBody>
          <a:bodyPr/>
          <a:lstStyle/>
          <a:p>
            <a:r>
              <a:rPr lang="en-US" dirty="0"/>
              <a:t>Click icon to add table</a:t>
            </a:r>
            <a:endParaRPr lang="en-IE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136848" y="6223415"/>
            <a:ext cx="3600877" cy="258936"/>
          </a:xfrm>
        </p:spPr>
        <p:txBody>
          <a:bodyPr tIns="0">
            <a:noAutofit/>
          </a:bodyPr>
          <a:lstStyle>
            <a:lvl1pPr marL="0" indent="0" algn="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347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1596" y="1913641"/>
            <a:ext cx="4788000" cy="4263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5816" y="1913641"/>
            <a:ext cx="4788000" cy="4263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7C2A8-3574-48AF-9B9F-6538CE8877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3602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596" y="1961053"/>
            <a:ext cx="4790969" cy="578717"/>
          </a:xfrm>
        </p:spPr>
        <p:txBody>
          <a:bodyPr bIns="0" anchor="b">
            <a:noAutofit/>
          </a:bodyPr>
          <a:lstStyle>
            <a:lvl1pPr marL="0" indent="0">
              <a:buNone/>
              <a:defRPr sz="21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596" y="2489201"/>
            <a:ext cx="4790969" cy="36677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5816" y="1961053"/>
            <a:ext cx="4810812" cy="578717"/>
          </a:xfrm>
        </p:spPr>
        <p:txBody>
          <a:bodyPr bIns="0" anchor="b">
            <a:noAutofit/>
          </a:bodyPr>
          <a:lstStyle>
            <a:lvl1pPr marL="0" indent="0">
              <a:buNone/>
              <a:defRPr sz="21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5816" y="2489201"/>
            <a:ext cx="4810812" cy="36677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7C2A8-3574-48AF-9B9F-6538CE887783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53465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7C2A8-3574-48AF-9B9F-6538CE8877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110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1596" y="577849"/>
            <a:ext cx="4911365" cy="1012599"/>
          </a:xfrm>
        </p:spPr>
        <p:txBody>
          <a:bodyPr/>
          <a:lstStyle/>
          <a:p>
            <a:r>
              <a:rPr lang="en-US" dirty="0"/>
              <a:t>Click to edit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31596" y="1912620"/>
            <a:ext cx="4911365" cy="4229100"/>
          </a:xfrm>
        </p:spPr>
        <p:txBody>
          <a:bodyPr/>
          <a:lstStyle>
            <a:lvl4pPr marL="1371600" indent="0">
              <a:buNone/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7C2A8-3574-48AF-9B9F-6538CE887783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6213246" y="577850"/>
            <a:ext cx="4908779" cy="561810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82" t="16649" r="11982" b="16649"/>
          <a:stretch/>
        </p:blipFill>
        <p:spPr>
          <a:xfrm>
            <a:off x="11010807" y="5993607"/>
            <a:ext cx="938306" cy="61824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Straight Connector 11"/>
          <p:cNvCxnSpPr/>
          <p:nvPr userDrawn="1"/>
        </p:nvCxnSpPr>
        <p:spPr>
          <a:xfrm>
            <a:off x="631596" y="466725"/>
            <a:ext cx="4911365" cy="0"/>
          </a:xfrm>
          <a:prstGeom prst="line">
            <a:avLst/>
          </a:prstGeom>
          <a:ln w="2540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31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W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597" y="1905001"/>
            <a:ext cx="9115719" cy="4271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93CB-D26C-43B8-8665-9B41C89AF632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DA70-7779-4ADE-9CD1-CF99EE52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683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1596" y="577850"/>
            <a:ext cx="10928808" cy="1112838"/>
          </a:xfrm>
          <a:prstGeom prst="rect">
            <a:avLst/>
          </a:prstGeom>
        </p:spPr>
        <p:txBody>
          <a:bodyPr vert="horz" lIns="0" tIns="45720" rIns="0" bIns="45720" rtlCol="0" anchor="t" anchorCtr="0">
            <a:noAutofit/>
          </a:bodyPr>
          <a:lstStyle/>
          <a:p>
            <a:r>
              <a:rPr lang="en-US" dirty="0"/>
              <a:t>Project objectives </a:t>
            </a:r>
            <a:br>
              <a:rPr lang="en-US" dirty="0"/>
            </a:br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595" y="1801812"/>
            <a:ext cx="9988779" cy="43856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Bullet Tier 1: </a:t>
            </a:r>
            <a:r>
              <a:rPr lang="en-US" dirty="0" err="1"/>
              <a:t>Lorum</a:t>
            </a:r>
            <a:r>
              <a:rPr lang="en-US" dirty="0"/>
              <a:t> Ipsum </a:t>
            </a:r>
            <a:r>
              <a:rPr lang="en-US" dirty="0" err="1"/>
              <a:t>lluptatem</a:t>
            </a:r>
            <a:r>
              <a:rPr lang="en-US" dirty="0"/>
              <a:t> qui </a:t>
            </a:r>
            <a:r>
              <a:rPr lang="en-US" dirty="0" err="1"/>
              <a:t>rectas</a:t>
            </a:r>
            <a:r>
              <a:rPr lang="en-US" dirty="0"/>
              <a:t> event, </a:t>
            </a:r>
            <a:r>
              <a:rPr lang="en-US" dirty="0" err="1"/>
              <a:t>conseni</a:t>
            </a:r>
            <a:r>
              <a:rPr lang="en-US" dirty="0"/>
              <a:t> </a:t>
            </a:r>
            <a:r>
              <a:rPr lang="en-US" dirty="0" err="1"/>
              <a:t>maximi</a:t>
            </a:r>
            <a:r>
              <a:rPr lang="en-US" dirty="0"/>
              <a:t>, quo </a:t>
            </a:r>
            <a:r>
              <a:rPr lang="en-US" dirty="0" err="1"/>
              <a:t>iur</a:t>
            </a:r>
            <a:r>
              <a:rPr lang="en-US" dirty="0"/>
              <a:t> </a:t>
            </a:r>
            <a:r>
              <a:rPr lang="en-US" dirty="0" err="1"/>
              <a:t>suntionse</a:t>
            </a:r>
            <a:r>
              <a:rPr lang="en-US" dirty="0"/>
              <a:t> </a:t>
            </a:r>
            <a:r>
              <a:rPr lang="en-US" dirty="0" err="1"/>
              <a:t>pos</a:t>
            </a:r>
            <a:r>
              <a:rPr lang="en-US" dirty="0"/>
              <a:t> estrum</a:t>
            </a:r>
          </a:p>
          <a:p>
            <a:pPr lvl="0"/>
            <a:r>
              <a:rPr lang="en-US" dirty="0"/>
              <a:t>Bullet Tier 1: </a:t>
            </a:r>
            <a:r>
              <a:rPr lang="en-US" dirty="0" err="1"/>
              <a:t>Lorum</a:t>
            </a:r>
            <a:r>
              <a:rPr lang="en-US" dirty="0"/>
              <a:t> Ipsum </a:t>
            </a:r>
            <a:r>
              <a:rPr lang="en-US" dirty="0" err="1"/>
              <a:t>lluptatem</a:t>
            </a:r>
            <a:r>
              <a:rPr lang="en-US" dirty="0"/>
              <a:t> qui </a:t>
            </a:r>
            <a:r>
              <a:rPr lang="en-US" dirty="0" err="1"/>
              <a:t>rectas</a:t>
            </a:r>
            <a:r>
              <a:rPr lang="en-US" dirty="0"/>
              <a:t> event, </a:t>
            </a:r>
            <a:r>
              <a:rPr lang="en-US" dirty="0" err="1"/>
              <a:t>conseni</a:t>
            </a:r>
            <a:r>
              <a:rPr lang="en-US" dirty="0"/>
              <a:t> </a:t>
            </a:r>
            <a:r>
              <a:rPr lang="en-US" dirty="0" err="1"/>
              <a:t>maximi</a:t>
            </a:r>
            <a:r>
              <a:rPr lang="en-US" dirty="0"/>
              <a:t>, quo </a:t>
            </a:r>
            <a:r>
              <a:rPr lang="en-US" dirty="0" err="1"/>
              <a:t>iur</a:t>
            </a:r>
            <a:r>
              <a:rPr lang="en-US" dirty="0"/>
              <a:t> </a:t>
            </a:r>
            <a:r>
              <a:rPr lang="en-US" dirty="0" err="1"/>
              <a:t>suntionse</a:t>
            </a:r>
            <a:r>
              <a:rPr lang="en-US" dirty="0"/>
              <a:t> </a:t>
            </a:r>
            <a:r>
              <a:rPr lang="en-US" dirty="0" err="1"/>
              <a:t>pos</a:t>
            </a:r>
            <a:r>
              <a:rPr lang="en-US" dirty="0"/>
              <a:t> estrum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299789"/>
            <a:ext cx="631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66D7C2A8-3574-48AF-9B9F-6538CE887783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82" t="16649" r="11982" b="16649"/>
          <a:stretch/>
        </p:blipFill>
        <p:spPr>
          <a:xfrm>
            <a:off x="11010807" y="5993607"/>
            <a:ext cx="938306" cy="61824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traight Connector 9"/>
          <p:cNvCxnSpPr/>
          <p:nvPr userDrawn="1"/>
        </p:nvCxnSpPr>
        <p:spPr>
          <a:xfrm>
            <a:off x="631596" y="466725"/>
            <a:ext cx="10928808" cy="0"/>
          </a:xfrm>
          <a:prstGeom prst="line">
            <a:avLst/>
          </a:prstGeom>
          <a:ln w="2540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886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9" r:id="rId2"/>
    <p:sldLayoutId id="2147483691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701" r:id="rId9"/>
    <p:sldLayoutId id="2147483702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442913" indent="-198438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" panose="020F0502020204030204" pitchFamily="34" charset="0"/>
        <a:buChar char="›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63575" indent="-212725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" panose="020F050202020403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CB232-CC87-4DA7-B9E3-42D1539A0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0783" y="828448"/>
            <a:ext cx="10981285" cy="1957846"/>
          </a:xfrm>
        </p:spPr>
        <p:txBody>
          <a:bodyPr/>
          <a:lstStyle/>
          <a:p>
            <a:pPr algn="ctr"/>
            <a:r>
              <a:rPr lang="en-US" altLang="en-US" dirty="0"/>
              <a:t> WELCOME TO IPC/WASH TRAINING SESSIONS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Session 3A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975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0" y="2"/>
          <a:ext cx="12192006" cy="6685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061960212"/>
                    </a:ext>
                  </a:extLst>
                </a:gridCol>
                <a:gridCol w="1993584">
                  <a:extLst>
                    <a:ext uri="{9D8B030D-6E8A-4147-A177-3AD203B41FA5}">
                      <a16:colId xmlns:a16="http://schemas.microsoft.com/office/drawing/2014/main" val="1989676224"/>
                    </a:ext>
                  </a:extLst>
                </a:gridCol>
                <a:gridCol w="1201003">
                  <a:extLst>
                    <a:ext uri="{9D8B030D-6E8A-4147-A177-3AD203B41FA5}">
                      <a16:colId xmlns:a16="http://schemas.microsoft.com/office/drawing/2014/main" val="4053904698"/>
                    </a:ext>
                  </a:extLst>
                </a:gridCol>
                <a:gridCol w="964443">
                  <a:extLst>
                    <a:ext uri="{9D8B030D-6E8A-4147-A177-3AD203B41FA5}">
                      <a16:colId xmlns:a16="http://schemas.microsoft.com/office/drawing/2014/main" val="3281498569"/>
                    </a:ext>
                  </a:extLst>
                </a:gridCol>
                <a:gridCol w="800669">
                  <a:extLst>
                    <a:ext uri="{9D8B030D-6E8A-4147-A177-3AD203B41FA5}">
                      <a16:colId xmlns:a16="http://schemas.microsoft.com/office/drawing/2014/main" val="2477103552"/>
                    </a:ext>
                  </a:extLst>
                </a:gridCol>
                <a:gridCol w="764275">
                  <a:extLst>
                    <a:ext uri="{9D8B030D-6E8A-4147-A177-3AD203B41FA5}">
                      <a16:colId xmlns:a16="http://schemas.microsoft.com/office/drawing/2014/main" val="1563782542"/>
                    </a:ext>
                  </a:extLst>
                </a:gridCol>
                <a:gridCol w="891655">
                  <a:extLst>
                    <a:ext uri="{9D8B030D-6E8A-4147-A177-3AD203B41FA5}">
                      <a16:colId xmlns:a16="http://schemas.microsoft.com/office/drawing/2014/main" val="1168050946"/>
                    </a:ext>
                  </a:extLst>
                </a:gridCol>
                <a:gridCol w="946247">
                  <a:extLst>
                    <a:ext uri="{9D8B030D-6E8A-4147-A177-3AD203B41FA5}">
                      <a16:colId xmlns:a16="http://schemas.microsoft.com/office/drawing/2014/main" val="389889553"/>
                    </a:ext>
                  </a:extLst>
                </a:gridCol>
                <a:gridCol w="3275463">
                  <a:extLst>
                    <a:ext uri="{9D8B030D-6E8A-4147-A177-3AD203B41FA5}">
                      <a16:colId xmlns:a16="http://schemas.microsoft.com/office/drawing/2014/main" val="3225823586"/>
                    </a:ext>
                  </a:extLst>
                </a:gridCol>
              </a:tblGrid>
              <a:tr h="599448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2400" dirty="0"/>
                        <a:t>Rational use of PPE at the OPD/IPD/Emergency/Support Services/Ambulance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8591792"/>
                  </a:ext>
                </a:extLst>
              </a:tr>
              <a:tr h="289015">
                <a:tc rowSpan="2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Setting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Activity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Risk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5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Recommended PPE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Remarks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0532890"/>
                  </a:ext>
                </a:extLst>
              </a:tr>
              <a:tr h="497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Medical Mask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Gloves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N 95 mask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Goggles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Face Shield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467826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</a:rPr>
                        <a:t>Wards / Individual Rooms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</a:rPr>
                        <a:t>Clinical Management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</a:rPr>
                        <a:t>Mild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Patients stable. No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aerosol generating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06689630"/>
                  </a:ext>
                </a:extLst>
              </a:tr>
              <a:tr h="984885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</a:rPr>
                        <a:t>ICU / Critical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</a:rPr>
                        <a:t>Critical</a:t>
                      </a:r>
                      <a:r>
                        <a:rPr lang="en-US" sz="1600" u="none" strike="noStrike" baseline="0" dirty="0">
                          <a:effectLst/>
                        </a:rPr>
                        <a:t> Care </a:t>
                      </a:r>
                      <a:r>
                        <a:rPr lang="en-US" sz="1600" u="none" strike="noStrike" dirty="0">
                          <a:effectLst/>
                        </a:rPr>
                        <a:t>Management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</a:rPr>
                        <a:t>Moderate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093A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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093A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</a:rPr>
                        <a:t>Aerosol generating activities performed</a:t>
                      </a:r>
                      <a:br>
                        <a:rPr lang="en-US" sz="1600" u="none" strike="noStrike" dirty="0">
                          <a:effectLst/>
                        </a:rPr>
                      </a:br>
                      <a:r>
                        <a:rPr lang="en-US" sz="1600" u="none" strike="noStrike" dirty="0">
                          <a:effectLst/>
                        </a:rPr>
                        <a:t>Face Shield only when splash of blood is expected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0606510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72000"/>
                      <a:r>
                        <a:rPr lang="en-US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Ward/ICU</a:t>
                      </a:r>
                    </a:p>
                    <a:p>
                      <a:pPr marL="72000"/>
                      <a:r>
                        <a:rPr lang="en-US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/critical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</a:rPr>
                        <a:t>Non </a:t>
                      </a:r>
                      <a:r>
                        <a:rPr lang="en-US" sz="1600" u="none" strike="noStrike" dirty="0" err="1">
                          <a:effectLst/>
                        </a:rPr>
                        <a:t>covid</a:t>
                      </a:r>
                      <a:r>
                        <a:rPr lang="en-US" sz="1600" u="none" strike="noStrike" dirty="0">
                          <a:effectLst/>
                        </a:rPr>
                        <a:t> Dead body packing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</a:rPr>
                        <a:t>Mild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6177951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Labour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Room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Intrapartum care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Moderate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093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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093A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 to be masked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the Labor room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0595146"/>
                  </a:ext>
                </a:extLst>
              </a:tr>
              <a:tr h="1716405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Operation Theatre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Performing</a:t>
                      </a:r>
                    </a:p>
                    <a:p>
                      <a:pPr marL="72000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surgery,</a:t>
                      </a:r>
                    </a:p>
                    <a:p>
                      <a:pPr marL="72000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administering</a:t>
                      </a:r>
                    </a:p>
                    <a:p>
                      <a:pPr marL="72000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</a:t>
                      </a:r>
                    </a:p>
                    <a:p>
                      <a:pPr marL="72000"/>
                      <a:r>
                        <a:rPr lang="en-US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anaesthesia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Moderate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</a:t>
                      </a:r>
                      <a:endParaRPr lang="en-US" sz="1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Goggles only for personnel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involved in aerosol generating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Procedures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*If the person being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operated upon is a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resident of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containment zone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9665259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Sanitation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Cleaning frequently touched surfaces/ floors / changing linen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Mild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0117077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50AF009-4496-4D47-BC2B-4D91ABACEA35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291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574749"/>
              </p:ext>
            </p:extLst>
          </p:nvPr>
        </p:nvGraphicFramePr>
        <p:xfrm>
          <a:off x="1" y="1"/>
          <a:ext cx="12200596" cy="6664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000">
                  <a:extLst>
                    <a:ext uri="{9D8B030D-6E8A-4147-A177-3AD203B41FA5}">
                      <a16:colId xmlns:a16="http://schemas.microsoft.com/office/drawing/2014/main" val="2061960212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1989676224"/>
                    </a:ext>
                  </a:extLst>
                </a:gridCol>
                <a:gridCol w="1317307">
                  <a:extLst>
                    <a:ext uri="{9D8B030D-6E8A-4147-A177-3AD203B41FA5}">
                      <a16:colId xmlns:a16="http://schemas.microsoft.com/office/drawing/2014/main" val="4053904698"/>
                    </a:ext>
                  </a:extLst>
                </a:gridCol>
                <a:gridCol w="964443">
                  <a:extLst>
                    <a:ext uri="{9D8B030D-6E8A-4147-A177-3AD203B41FA5}">
                      <a16:colId xmlns:a16="http://schemas.microsoft.com/office/drawing/2014/main" val="3281498569"/>
                    </a:ext>
                  </a:extLst>
                </a:gridCol>
                <a:gridCol w="667863">
                  <a:extLst>
                    <a:ext uri="{9D8B030D-6E8A-4147-A177-3AD203B41FA5}">
                      <a16:colId xmlns:a16="http://schemas.microsoft.com/office/drawing/2014/main" val="2477103552"/>
                    </a:ext>
                  </a:extLst>
                </a:gridCol>
                <a:gridCol w="897083">
                  <a:extLst>
                    <a:ext uri="{9D8B030D-6E8A-4147-A177-3AD203B41FA5}">
                      <a16:colId xmlns:a16="http://schemas.microsoft.com/office/drawing/2014/main" val="1563782542"/>
                    </a:ext>
                  </a:extLst>
                </a:gridCol>
                <a:gridCol w="891653">
                  <a:extLst>
                    <a:ext uri="{9D8B030D-6E8A-4147-A177-3AD203B41FA5}">
                      <a16:colId xmlns:a16="http://schemas.microsoft.com/office/drawing/2014/main" val="1168050946"/>
                    </a:ext>
                  </a:extLst>
                </a:gridCol>
                <a:gridCol w="946247">
                  <a:extLst>
                    <a:ext uri="{9D8B030D-6E8A-4147-A177-3AD203B41FA5}">
                      <a16:colId xmlns:a16="http://schemas.microsoft.com/office/drawing/2014/main" val="389889553"/>
                    </a:ext>
                  </a:extLst>
                </a:gridCol>
                <a:gridCol w="3024000">
                  <a:extLst>
                    <a:ext uri="{9D8B030D-6E8A-4147-A177-3AD203B41FA5}">
                      <a16:colId xmlns:a16="http://schemas.microsoft.com/office/drawing/2014/main" val="3225823586"/>
                    </a:ext>
                  </a:extLst>
                </a:gridCol>
              </a:tblGrid>
              <a:tr h="484296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2400" dirty="0"/>
                        <a:t>Rational use of PPE at the OPD/IPD/Emergency/Support Services/Ambulance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8591792"/>
                  </a:ext>
                </a:extLst>
              </a:tr>
              <a:tr h="328046">
                <a:tc rowSpan="2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Setting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Activity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Risk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Recommended PPE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Remarks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0532890"/>
                  </a:ext>
                </a:extLst>
              </a:tr>
              <a:tr h="5550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Medical Mask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Gloves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 95 mask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Goggles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 Shield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467826"/>
                  </a:ext>
                </a:extLst>
              </a:tr>
              <a:tr h="577871">
                <a:tc rowSpan="2">
                  <a:txBody>
                    <a:bodyPr/>
                    <a:lstStyle/>
                    <a:p>
                      <a:pPr marL="7200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Emergency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Attending emergency cases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Mild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 aerosol generating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procedures are allowed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3185337"/>
                  </a:ext>
                </a:extLst>
              </a:tr>
              <a:tr h="1272105">
                <a:tc v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Attending to severely ill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patients while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performing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aerosol generating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Procedure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72000" algn="ctr"/>
                      <a:r>
                        <a:rPr lang="en-US" sz="1600" b="1" i="0" u="none" strike="noStrike" kern="1200" baseline="0" dirty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Full complement of PPE (N-95 mask, gown(PPE Suit), goggle, Nitrile Examination gloves, shoe cover)</a:t>
                      </a:r>
                      <a:endParaRPr lang="en-US" sz="16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marL="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72000"/>
                      <a:endParaRPr lang="en-US" sz="16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1254585"/>
                  </a:ext>
                </a:extLst>
              </a:tr>
              <a:tr h="1524554">
                <a:tc rowSpan="2"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Routine Lab</a:t>
                      </a:r>
                    </a:p>
                    <a:p>
                      <a:pPr marL="72000" algn="l" fontAlgn="b"/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algn="l" fontAlgn="b"/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Sample collection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transportation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testing of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routine (</a:t>
                      </a:r>
                      <a:r>
                        <a:rPr lang="en-US" sz="16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nonrespiratory</a:t>
                      </a:r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samples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defTabSz="914400" rtl="0" eaLnBrk="1" fontAlgn="b" latinLnBrk="0" hangingPunct="1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Mild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defTabSz="685800" rtl="0" eaLnBrk="1" fontAlgn="b" latinLnBrk="0" hangingPunct="1"/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1658146"/>
                  </a:ext>
                </a:extLst>
              </a:tr>
              <a:tr h="577871">
                <a:tc v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Respiratory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samples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defTabSz="914400" rtl="0" eaLnBrk="1" fontAlgn="b" latinLnBrk="0" hangingPunct="1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Moderate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defTabSz="685800" rtl="0" eaLnBrk="1" fontAlgn="b" latinLnBrk="0" hangingPunct="1"/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2664474"/>
                  </a:ext>
                </a:extLst>
              </a:tr>
              <a:tr h="767208">
                <a:tc>
                  <a:txBody>
                    <a:bodyPr/>
                    <a:lstStyle/>
                    <a:p>
                      <a:pPr marL="72000"/>
                      <a:r>
                        <a:rPr lang="en-US" sz="16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Radiodiagnosis</a:t>
                      </a:r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Blood bank,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Imaging services,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blood bank services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defTabSz="914400" rtl="0" eaLnBrk="1" fontAlgn="b" latinLnBrk="0" hangingPunct="1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Mild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defTabSz="685800" rtl="0" eaLnBrk="1" fontAlgn="b" latinLnBrk="0" hangingPunct="1"/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2259861"/>
                  </a:ext>
                </a:extLst>
              </a:tr>
              <a:tr h="577871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CSSD / Laundry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Handling Linen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defTabSz="914400" rtl="0" eaLnBrk="1" fontAlgn="b" latinLnBrk="0" hangingPunct="1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Mild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defTabSz="685800" rtl="0" eaLnBrk="1" fontAlgn="b" latinLnBrk="0" hangingPunct="1"/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5579871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50AF009-4496-4D47-BC2B-4D91ABACEA35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811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2" y="1"/>
          <a:ext cx="12205876" cy="4638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000">
                  <a:extLst>
                    <a:ext uri="{9D8B030D-6E8A-4147-A177-3AD203B41FA5}">
                      <a16:colId xmlns:a16="http://schemas.microsoft.com/office/drawing/2014/main" val="2061960212"/>
                    </a:ext>
                  </a:extLst>
                </a:gridCol>
                <a:gridCol w="1993584">
                  <a:extLst>
                    <a:ext uri="{9D8B030D-6E8A-4147-A177-3AD203B41FA5}">
                      <a16:colId xmlns:a16="http://schemas.microsoft.com/office/drawing/2014/main" val="1989676224"/>
                    </a:ext>
                  </a:extLst>
                </a:gridCol>
                <a:gridCol w="1201003">
                  <a:extLst>
                    <a:ext uri="{9D8B030D-6E8A-4147-A177-3AD203B41FA5}">
                      <a16:colId xmlns:a16="http://schemas.microsoft.com/office/drawing/2014/main" val="4053904698"/>
                    </a:ext>
                  </a:extLst>
                </a:gridCol>
                <a:gridCol w="964443">
                  <a:extLst>
                    <a:ext uri="{9D8B030D-6E8A-4147-A177-3AD203B41FA5}">
                      <a16:colId xmlns:a16="http://schemas.microsoft.com/office/drawing/2014/main" val="3281498569"/>
                    </a:ext>
                  </a:extLst>
                </a:gridCol>
                <a:gridCol w="800669">
                  <a:extLst>
                    <a:ext uri="{9D8B030D-6E8A-4147-A177-3AD203B41FA5}">
                      <a16:colId xmlns:a16="http://schemas.microsoft.com/office/drawing/2014/main" val="2477103552"/>
                    </a:ext>
                  </a:extLst>
                </a:gridCol>
                <a:gridCol w="764275">
                  <a:extLst>
                    <a:ext uri="{9D8B030D-6E8A-4147-A177-3AD203B41FA5}">
                      <a16:colId xmlns:a16="http://schemas.microsoft.com/office/drawing/2014/main" val="1563782542"/>
                    </a:ext>
                  </a:extLst>
                </a:gridCol>
                <a:gridCol w="891655">
                  <a:extLst>
                    <a:ext uri="{9D8B030D-6E8A-4147-A177-3AD203B41FA5}">
                      <a16:colId xmlns:a16="http://schemas.microsoft.com/office/drawing/2014/main" val="1168050946"/>
                    </a:ext>
                  </a:extLst>
                </a:gridCol>
                <a:gridCol w="946247">
                  <a:extLst>
                    <a:ext uri="{9D8B030D-6E8A-4147-A177-3AD203B41FA5}">
                      <a16:colId xmlns:a16="http://schemas.microsoft.com/office/drawing/2014/main" val="389889553"/>
                    </a:ext>
                  </a:extLst>
                </a:gridCol>
                <a:gridCol w="3312000">
                  <a:extLst>
                    <a:ext uri="{9D8B030D-6E8A-4147-A177-3AD203B41FA5}">
                      <a16:colId xmlns:a16="http://schemas.microsoft.com/office/drawing/2014/main" val="3225823586"/>
                    </a:ext>
                  </a:extLst>
                </a:gridCol>
              </a:tblGrid>
              <a:tr h="375285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2400" dirty="0"/>
                        <a:t>Rational use of PPE at the OPD/IPD/Emergency/Support Services/Ambulance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8591792"/>
                  </a:ext>
                </a:extLst>
              </a:tr>
              <a:tr h="253365">
                <a:tc rowSpan="2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Setting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Activity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Risk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5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Recommended PPE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Remarks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0532890"/>
                  </a:ext>
                </a:extLst>
              </a:tr>
              <a:tr h="497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Medical Mask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Gloves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N 95 mask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Goggles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en-US" sz="1600" b="1" u="none" strike="noStrike" dirty="0">
                          <a:effectLst/>
                        </a:rPr>
                        <a:t>Face Shield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467826"/>
                  </a:ext>
                </a:extLst>
              </a:tr>
              <a:tr h="1228725">
                <a:tc>
                  <a:txBody>
                    <a:bodyPr/>
                    <a:lstStyle/>
                    <a:p>
                      <a:pPr marL="72000" algn="l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</a:p>
                    <a:p>
                      <a:pPr marL="72000" algn="l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supportive</a:t>
                      </a:r>
                    </a:p>
                    <a:p>
                      <a:pPr marL="72000" algn="l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services incl.</a:t>
                      </a:r>
                    </a:p>
                    <a:p>
                      <a:pPr marL="72000" algn="l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Kitchen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Administrative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Financial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Engineering** and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dietary**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services, etc.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Mild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Face shield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defTabSz="685800" rtl="0" eaLnBrk="1" fontAlgn="b" latinLnBrk="0" hangingPunct="1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 Engineering and dietary service personnel visiting</a:t>
                      </a:r>
                    </a:p>
                    <a:p>
                      <a:pPr marL="72000" algn="l" defTabSz="685800" rtl="0" eaLnBrk="1" fontAlgn="b" latinLnBrk="0" hangingPunct="1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treatment areas will wear personal protective gears</a:t>
                      </a:r>
                    </a:p>
                    <a:p>
                      <a:pPr marL="72000" algn="l" defTabSz="685800" rtl="0" eaLnBrk="1" fontAlgn="b" latinLnBrk="0" hangingPunct="1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appropriate to that area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1254585"/>
                  </a:ext>
                </a:extLst>
              </a:tr>
              <a:tr h="984885">
                <a:tc rowSpan="3">
                  <a:txBody>
                    <a:bodyPr/>
                    <a:lstStyle/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Ambulance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Transfer to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designated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hospital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Transporting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patients not on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any assisted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ventilation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Mild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 aerosol generating</a:t>
                      </a:r>
                    </a:p>
                    <a:p>
                      <a:pPr marL="72000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procedures are allowed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11172920"/>
                  </a:ext>
                </a:extLst>
              </a:tr>
              <a:tr h="5581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Driving</a:t>
                      </a: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the ambulance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Mild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Driver helps in shifting patients to the emergency</a:t>
                      </a:r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65656312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Management of</a:t>
                      </a:r>
                    </a:p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SARI patient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72000" algn="ctr"/>
                      <a:r>
                        <a:rPr lang="en-US" sz="1600" b="1" i="0" u="none" strike="noStrike" kern="1200" baseline="0" dirty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Full complement of PPE (N-95 mask, gown/PPE suit goggle, Nitrile Examination gloves, shoe cover)</a:t>
                      </a:r>
                      <a:endParaRPr lang="en-US" sz="16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marL="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While performing  aerosol generating Procedure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71929837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50AF009-4496-4D47-BC2B-4D91ABACEA35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094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760" y="0"/>
            <a:ext cx="10515600" cy="41270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Sequence of donning and doffing  PPE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553" y="828897"/>
            <a:ext cx="3623556" cy="5210312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Sequence of donning PPE</a:t>
            </a:r>
          </a:p>
          <a:p>
            <a:pPr marL="514350" indent="-514350">
              <a:buAutoNum type="arabicPeriod"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1. Hand hygiene</a:t>
            </a:r>
          </a:p>
          <a:p>
            <a:pPr marL="0" indent="0">
              <a:buNone/>
            </a:pPr>
            <a:r>
              <a:rPr lang="en-US" sz="2000" dirty="0"/>
              <a:t>2. 1</a:t>
            </a:r>
            <a:r>
              <a:rPr lang="en-US" sz="2000" baseline="30000" dirty="0"/>
              <a:t>st</a:t>
            </a:r>
            <a:r>
              <a:rPr lang="en-US" sz="2000" dirty="0"/>
              <a:t> pair of gloves</a:t>
            </a:r>
          </a:p>
          <a:p>
            <a:pPr marL="0" indent="0">
              <a:buNone/>
            </a:pPr>
            <a:r>
              <a:rPr lang="en-US" sz="2000" dirty="0"/>
              <a:t>3. Gown/coverall</a:t>
            </a:r>
          </a:p>
          <a:p>
            <a:pPr marL="0" indent="0">
              <a:buNone/>
            </a:pPr>
            <a:r>
              <a:rPr lang="en-US" sz="2000" dirty="0"/>
              <a:t>4. Shoe Cover</a:t>
            </a:r>
          </a:p>
          <a:p>
            <a:pPr marL="0" indent="0">
              <a:buNone/>
            </a:pPr>
            <a:r>
              <a:rPr lang="en-US" sz="2000" dirty="0"/>
              <a:t>5. N95 mask and hood</a:t>
            </a:r>
          </a:p>
          <a:p>
            <a:pPr marL="0" indent="0">
              <a:buNone/>
            </a:pPr>
            <a:r>
              <a:rPr lang="en-US" sz="2000" dirty="0"/>
              <a:t>6. Goggles/face shield</a:t>
            </a:r>
          </a:p>
          <a:p>
            <a:pPr marL="0" indent="0">
              <a:buNone/>
            </a:pPr>
            <a:r>
              <a:rPr lang="en-US" sz="2000" dirty="0"/>
              <a:t>7. 2</a:t>
            </a:r>
            <a:r>
              <a:rPr lang="en-US" sz="2000" baseline="30000" dirty="0"/>
              <a:t>nd</a:t>
            </a:r>
            <a:r>
              <a:rPr lang="en-US" sz="2000" dirty="0"/>
              <a:t> pair of gloves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16583" y="828897"/>
            <a:ext cx="3948544" cy="52103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Sequence of doffing PPE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1. Check for any tear / leak</a:t>
            </a:r>
          </a:p>
          <a:p>
            <a:pPr marL="0" indent="0">
              <a:buNone/>
            </a:pPr>
            <a:r>
              <a:rPr lang="en-US" sz="2000" dirty="0"/>
              <a:t>2. Disinfect gloves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3. Remove shoe cover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4. Disinfect and remove outer pair of gloves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5. Disinfect inner glove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6. Remove face shield/goggle</a:t>
            </a:r>
          </a:p>
          <a:p>
            <a:pPr marL="0" indent="0">
              <a:buNone/>
            </a:pPr>
            <a:r>
              <a:rPr lang="en-US" sz="2000" dirty="0"/>
              <a:t>7. Disinfect inner glove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8. Remove hood and coverall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9. Disinfect and remove inner gloves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465127" y="828897"/>
            <a:ext cx="3336770" cy="52103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Sequence of doffing PPE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10. Perform hand hygiene &amp; wear a new pair of gloves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11. Remove N95 mask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12. Disinfect gloves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13. Disinfect shoes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14. Disinfect and remove gloves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15. Perform hand hygiene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7338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618" y="365126"/>
            <a:ext cx="10841182" cy="687820"/>
          </a:xfrm>
        </p:spPr>
        <p:txBody>
          <a:bodyPr>
            <a:normAutofit/>
          </a:bodyPr>
          <a:lstStyle/>
          <a:p>
            <a:r>
              <a:rPr lang="en-US" dirty="0"/>
              <a:t>Recap of the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618" y="1357745"/>
            <a:ext cx="10841182" cy="481921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1: Steps of hand hygiene</a:t>
            </a:r>
          </a:p>
          <a:p>
            <a:pPr marL="0" indent="0">
              <a:buNone/>
            </a:pPr>
            <a:r>
              <a:rPr lang="en-US" dirty="0"/>
              <a:t>2: When to perform hand wash</a:t>
            </a:r>
          </a:p>
          <a:p>
            <a:pPr marL="0" indent="0">
              <a:buNone/>
            </a:pPr>
            <a:r>
              <a:rPr lang="en-US" dirty="0"/>
              <a:t>3: When ABHR can be done?</a:t>
            </a:r>
          </a:p>
          <a:p>
            <a:pPr marL="0" indent="0">
              <a:buNone/>
            </a:pPr>
            <a:r>
              <a:rPr lang="en-US" dirty="0"/>
              <a:t>4: Sequence of donning PPE?</a:t>
            </a:r>
          </a:p>
          <a:p>
            <a:pPr marL="0" indent="0">
              <a:buNone/>
            </a:pPr>
            <a:r>
              <a:rPr lang="en-US" dirty="0"/>
              <a:t>6: Sequence of doffing PPE?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847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Practices Hand washing steps using the video and job aids</a:t>
            </a:r>
          </a:p>
          <a:p>
            <a:r>
              <a:rPr lang="en-US" dirty="0"/>
              <a:t> Practice steps of wearing and removing gloves using video and job aids</a:t>
            </a:r>
          </a:p>
          <a:p>
            <a:r>
              <a:rPr lang="en-US" dirty="0"/>
              <a:t> Revise sequence of donning &amp; doffing PPE</a:t>
            </a:r>
          </a:p>
        </p:txBody>
      </p:sp>
    </p:spTree>
    <p:extLst>
      <p:ext uri="{BB962C8B-B14F-4D97-AF65-F5344CB8AC3E}">
        <p14:creationId xmlns:p14="http://schemas.microsoft.com/office/powerpoint/2010/main" val="3658567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609" y="534942"/>
            <a:ext cx="10515600" cy="888909"/>
          </a:xfrm>
        </p:spPr>
        <p:txBody>
          <a:bodyPr/>
          <a:lstStyle/>
          <a:p>
            <a:r>
              <a:rPr lang="en-US" dirty="0"/>
              <a:t>Session Objectives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7271"/>
            <a:ext cx="10342418" cy="44657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In this session 2 standard precautions will be covered</a:t>
            </a:r>
          </a:p>
          <a:p>
            <a:pPr marL="0" indent="0">
              <a:buNone/>
            </a:pPr>
            <a:r>
              <a:rPr lang="en-US" sz="2400" dirty="0"/>
              <a:t>   1. Use of protective attire (PPE)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 To understand what is PPE</a:t>
            </a:r>
          </a:p>
          <a:p>
            <a:r>
              <a:rPr lang="en-US" sz="2400" dirty="0"/>
              <a:t> To learn correct procedure of wearing and removing gloves</a:t>
            </a:r>
          </a:p>
          <a:p>
            <a:r>
              <a:rPr lang="en-US" sz="2400" dirty="0"/>
              <a:t> To learn the correct sequence and process of donning and doffing PPE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9444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88" y="0"/>
            <a:ext cx="10515600" cy="614589"/>
          </a:xfrm>
        </p:spPr>
        <p:txBody>
          <a:bodyPr/>
          <a:lstStyle/>
          <a:p>
            <a:pPr algn="ctr"/>
            <a:r>
              <a:rPr lang="en-US" dirty="0"/>
              <a:t>Personal Protective Equipment (PPE)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577" y="1201783"/>
            <a:ext cx="10818223" cy="49751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PPE refers to a variety of barriers and respirators used alone or in combination to protect </a:t>
            </a:r>
          </a:p>
          <a:p>
            <a:r>
              <a:rPr lang="en-US" dirty="0"/>
              <a:t>Mucous membranes </a:t>
            </a:r>
          </a:p>
          <a:p>
            <a:r>
              <a:rPr lang="en-US" dirty="0"/>
              <a:t>Airways </a:t>
            </a:r>
          </a:p>
          <a:p>
            <a:r>
              <a:rPr lang="en-US" dirty="0"/>
              <a:t>Skin and </a:t>
            </a:r>
          </a:p>
          <a:p>
            <a:r>
              <a:rPr lang="en-US" dirty="0"/>
              <a:t>clothing from contact with infectious agents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 selection of PPE is based on the </a:t>
            </a:r>
          </a:p>
          <a:p>
            <a:r>
              <a:rPr lang="en-US" dirty="0"/>
              <a:t>Nature of the patient interaction</a:t>
            </a:r>
          </a:p>
          <a:p>
            <a:r>
              <a:rPr lang="en-US" dirty="0"/>
              <a:t>Likely mode(s) of transmission of pathogen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Hand hygiene is always the final step after removing and disposing of PPE.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3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Question: What constitutes PPE?</a:t>
            </a:r>
          </a:p>
          <a:p>
            <a:pPr marL="0" indent="0">
              <a:buNone/>
            </a:pPr>
            <a:r>
              <a:rPr lang="en-US" dirty="0"/>
              <a:t>Answer in chat boxes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520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3138" y="319292"/>
            <a:ext cx="10917381" cy="743224"/>
          </a:xfrm>
          <a:prstGeom prst="rect">
            <a:avLst/>
          </a:prstGeom>
        </p:spPr>
        <p:txBody>
          <a:bodyPr vert="horz" lIns="0" tIns="45720" rIns="0" bIns="45720" rtlCol="0" anchor="t" anchorCtr="0">
            <a:noAutofit/>
          </a:bodyPr>
          <a:lstStyle/>
          <a:p>
            <a:pPr algn="ctr"/>
            <a:r>
              <a:rPr sz="3600" dirty="0">
                <a:solidFill>
                  <a:schemeClr val="tx1"/>
                </a:solidFill>
                <a:latin typeface="+mn-lt"/>
                <a:cs typeface="+mj-cs"/>
              </a:rPr>
              <a:t>PPE for use in health care for </a:t>
            </a:r>
            <a:r>
              <a:rPr lang="en-US" sz="3600" dirty="0">
                <a:solidFill>
                  <a:schemeClr val="tx1"/>
                </a:solidFill>
                <a:latin typeface="+mn-lt"/>
                <a:cs typeface="+mj-cs"/>
              </a:rPr>
              <a:t>Infection prevention</a:t>
            </a:r>
            <a:endParaRPr sz="3600" dirty="0">
              <a:solidFill>
                <a:schemeClr val="tx1"/>
              </a:solidFill>
              <a:latin typeface="+mn-lt"/>
              <a:cs typeface="+mj-cs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-103190" y="1489598"/>
            <a:ext cx="9745953" cy="4758801"/>
            <a:chOff x="1420810" y="1809361"/>
            <a:chExt cx="9144000" cy="4245882"/>
          </a:xfrm>
        </p:grpSpPr>
        <p:sp>
          <p:nvSpPr>
            <p:cNvPr id="2" name="object 2"/>
            <p:cNvSpPr/>
            <p:nvPr/>
          </p:nvSpPr>
          <p:spPr>
            <a:xfrm>
              <a:off x="1420810" y="1809361"/>
              <a:ext cx="9144000" cy="4245882"/>
            </a:xfrm>
            <a:prstGeom prst="rect">
              <a:avLst/>
            </a:prstGeom>
            <a:blipFill>
              <a:blip r:embed="rId3" cstate="print"/>
              <a:stretch>
                <a:fillRect t="-21021" b="-120"/>
              </a:stretch>
            </a:blip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sp>
          <p:nvSpPr>
            <p:cNvPr id="4" name="object 4"/>
            <p:cNvSpPr txBox="1"/>
            <p:nvPr/>
          </p:nvSpPr>
          <p:spPr>
            <a:xfrm>
              <a:off x="8543926" y="1895952"/>
              <a:ext cx="627221" cy="21358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388" b="1" spc="-8" dirty="0">
                  <a:latin typeface="Arial"/>
                  <a:cs typeface="Arial"/>
                </a:rPr>
                <a:t>G</a:t>
              </a:r>
              <a:r>
                <a:rPr sz="1388" b="1" spc="-19" dirty="0">
                  <a:latin typeface="Arial"/>
                  <a:cs typeface="Arial"/>
                </a:rPr>
                <a:t>ogg</a:t>
              </a:r>
              <a:r>
                <a:rPr sz="1388" b="1" spc="23" dirty="0">
                  <a:latin typeface="Arial"/>
                  <a:cs typeface="Arial"/>
                </a:rPr>
                <a:t>l</a:t>
              </a:r>
              <a:r>
                <a:rPr sz="1388" b="1" spc="-11" dirty="0">
                  <a:latin typeface="Arial"/>
                  <a:cs typeface="Arial"/>
                </a:rPr>
                <a:t>e</a:t>
              </a:r>
              <a:endParaRPr sz="1388">
                <a:latin typeface="Arial"/>
                <a:cs typeface="Arial"/>
              </a:endParaRPr>
            </a:p>
          </p:txBody>
        </p:sp>
        <p:sp>
          <p:nvSpPr>
            <p:cNvPr id="5" name="object 5"/>
            <p:cNvSpPr txBox="1"/>
            <p:nvPr/>
          </p:nvSpPr>
          <p:spPr>
            <a:xfrm>
              <a:off x="2592991" y="1949959"/>
              <a:ext cx="894874" cy="21358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388" b="1" spc="-11" dirty="0">
                  <a:latin typeface="Arial"/>
                  <a:cs typeface="Arial"/>
                </a:rPr>
                <a:t>F</a:t>
              </a:r>
              <a:r>
                <a:rPr sz="1388" b="1" spc="-4" dirty="0">
                  <a:latin typeface="Arial"/>
                  <a:cs typeface="Arial"/>
                </a:rPr>
                <a:t>a</a:t>
              </a:r>
              <a:r>
                <a:rPr sz="1388" b="1" dirty="0">
                  <a:latin typeface="Arial"/>
                  <a:cs typeface="Arial"/>
                </a:rPr>
                <a:t>c</a:t>
              </a:r>
              <a:r>
                <a:rPr sz="1388" b="1" spc="-11" dirty="0">
                  <a:latin typeface="Arial"/>
                  <a:cs typeface="Arial"/>
                </a:rPr>
                <a:t>e</a:t>
              </a:r>
              <a:r>
                <a:rPr sz="1388" b="1" spc="-135" dirty="0">
                  <a:latin typeface="Arial"/>
                  <a:cs typeface="Arial"/>
                </a:rPr>
                <a:t> </a:t>
              </a:r>
              <a:r>
                <a:rPr sz="1388" b="1" spc="-26" dirty="0">
                  <a:latin typeface="Arial"/>
                  <a:cs typeface="Arial"/>
                </a:rPr>
                <a:t>M</a:t>
              </a:r>
              <a:r>
                <a:rPr sz="1388" b="1" dirty="0">
                  <a:latin typeface="Arial"/>
                  <a:cs typeface="Arial"/>
                </a:rPr>
                <a:t>as</a:t>
              </a:r>
              <a:r>
                <a:rPr sz="1388" b="1" spc="-11" dirty="0">
                  <a:latin typeface="Arial"/>
                  <a:cs typeface="Arial"/>
                </a:rPr>
                <a:t>k</a:t>
              </a:r>
              <a:endParaRPr sz="1388">
                <a:latin typeface="Arial"/>
                <a:cs typeface="Arial"/>
              </a:endParaRPr>
            </a:p>
          </p:txBody>
        </p:sp>
        <p:sp>
          <p:nvSpPr>
            <p:cNvPr id="6" name="object 6"/>
            <p:cNvSpPr txBox="1"/>
            <p:nvPr/>
          </p:nvSpPr>
          <p:spPr>
            <a:xfrm>
              <a:off x="4547236" y="1973485"/>
              <a:ext cx="825341" cy="21358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388" b="1" spc="8" dirty="0">
                  <a:latin typeface="Arial"/>
                  <a:cs typeface="Arial"/>
                </a:rPr>
                <a:t>N</a:t>
              </a:r>
              <a:r>
                <a:rPr sz="1388" b="1" dirty="0">
                  <a:latin typeface="Arial"/>
                  <a:cs typeface="Arial"/>
                </a:rPr>
                <a:t>9</a:t>
              </a:r>
              <a:r>
                <a:rPr sz="1388" b="1" spc="-11" dirty="0">
                  <a:latin typeface="Arial"/>
                  <a:cs typeface="Arial"/>
                </a:rPr>
                <a:t>5</a:t>
              </a:r>
              <a:r>
                <a:rPr sz="1388" b="1" spc="-71" dirty="0">
                  <a:latin typeface="Arial"/>
                  <a:cs typeface="Arial"/>
                </a:rPr>
                <a:t> </a:t>
              </a:r>
              <a:r>
                <a:rPr sz="1388" b="1" spc="-26" dirty="0">
                  <a:latin typeface="Arial"/>
                  <a:cs typeface="Arial"/>
                </a:rPr>
                <a:t>M</a:t>
              </a:r>
              <a:r>
                <a:rPr sz="1388" b="1" spc="-4" dirty="0">
                  <a:latin typeface="Arial"/>
                  <a:cs typeface="Arial"/>
                </a:rPr>
                <a:t>as</a:t>
              </a:r>
              <a:r>
                <a:rPr sz="1388" b="1" spc="-11" dirty="0">
                  <a:latin typeface="Arial"/>
                  <a:cs typeface="Arial"/>
                </a:rPr>
                <a:t>k</a:t>
              </a:r>
              <a:endParaRPr sz="1388">
                <a:latin typeface="Arial"/>
                <a:cs typeface="Arial"/>
              </a:endParaRPr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6406324" y="1966342"/>
              <a:ext cx="978218" cy="21358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388" b="1" spc="-19" dirty="0">
                  <a:latin typeface="Arial"/>
                  <a:cs typeface="Arial"/>
                </a:rPr>
                <a:t>F</a:t>
              </a:r>
              <a:r>
                <a:rPr sz="1388" b="1" spc="-4" dirty="0">
                  <a:latin typeface="Arial"/>
                  <a:cs typeface="Arial"/>
                </a:rPr>
                <a:t>ac</a:t>
              </a:r>
              <a:r>
                <a:rPr sz="1388" b="1" spc="-11" dirty="0">
                  <a:latin typeface="Arial"/>
                  <a:cs typeface="Arial"/>
                </a:rPr>
                <a:t>e</a:t>
              </a:r>
              <a:r>
                <a:rPr sz="1388" b="1" spc="-139" dirty="0">
                  <a:latin typeface="Arial"/>
                  <a:cs typeface="Arial"/>
                </a:rPr>
                <a:t> </a:t>
              </a:r>
              <a:r>
                <a:rPr sz="1388" b="1" spc="-4" dirty="0">
                  <a:latin typeface="Arial"/>
                  <a:cs typeface="Arial"/>
                </a:rPr>
                <a:t>s</a:t>
              </a:r>
              <a:r>
                <a:rPr sz="1388" b="1" spc="38" dirty="0">
                  <a:latin typeface="Arial"/>
                  <a:cs typeface="Arial"/>
                </a:rPr>
                <a:t>h</a:t>
              </a:r>
              <a:r>
                <a:rPr sz="1388" b="1" spc="23" dirty="0">
                  <a:latin typeface="Arial"/>
                  <a:cs typeface="Arial"/>
                </a:rPr>
                <a:t>i</a:t>
              </a:r>
              <a:r>
                <a:rPr sz="1388" b="1" spc="-4" dirty="0">
                  <a:latin typeface="Arial"/>
                  <a:cs typeface="Arial"/>
                </a:rPr>
                <a:t>e</a:t>
              </a:r>
              <a:r>
                <a:rPr sz="1388" b="1" spc="23" dirty="0">
                  <a:latin typeface="Arial"/>
                  <a:cs typeface="Arial"/>
                </a:rPr>
                <a:t>l</a:t>
              </a:r>
              <a:r>
                <a:rPr sz="1388" b="1" spc="-11" dirty="0">
                  <a:latin typeface="Arial"/>
                  <a:cs typeface="Arial"/>
                </a:rPr>
                <a:t>d</a:t>
              </a:r>
              <a:endParaRPr sz="1388">
                <a:latin typeface="Arial"/>
                <a:cs typeface="Arial"/>
              </a:endParaRPr>
            </a:p>
          </p:txBody>
        </p:sp>
        <p:sp>
          <p:nvSpPr>
            <p:cNvPr id="8" name="object 8"/>
            <p:cNvSpPr txBox="1"/>
            <p:nvPr/>
          </p:nvSpPr>
          <p:spPr>
            <a:xfrm>
              <a:off x="6529389" y="3253117"/>
              <a:ext cx="897255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200" b="1" spc="-23" dirty="0">
                  <a:latin typeface="Arial"/>
                  <a:cs typeface="Arial"/>
                </a:rPr>
                <a:t>E</a:t>
              </a:r>
              <a:r>
                <a:rPr sz="1200" b="1" spc="-11" dirty="0">
                  <a:latin typeface="Arial"/>
                  <a:cs typeface="Arial"/>
                </a:rPr>
                <a:t>ye</a:t>
              </a:r>
              <a:r>
                <a:rPr sz="1200" b="1" dirty="0">
                  <a:latin typeface="Arial"/>
                  <a:cs typeface="Arial"/>
                </a:rPr>
                <a:t>s</a:t>
              </a:r>
              <a:r>
                <a:rPr sz="1200" b="1" spc="19" dirty="0">
                  <a:latin typeface="Arial"/>
                  <a:cs typeface="Arial"/>
                </a:rPr>
                <a:t> </a:t>
              </a:r>
              <a:r>
                <a:rPr sz="1200" b="1" dirty="0">
                  <a:latin typeface="Arial"/>
                  <a:cs typeface="Arial"/>
                </a:rPr>
                <a:t>+</a:t>
              </a:r>
              <a:r>
                <a:rPr sz="1200" b="1" spc="45" dirty="0">
                  <a:latin typeface="Arial"/>
                  <a:cs typeface="Arial"/>
                </a:rPr>
                <a:t> </a:t>
              </a:r>
              <a:r>
                <a:rPr sz="1200" b="1" spc="-15" dirty="0">
                  <a:latin typeface="Arial"/>
                  <a:cs typeface="Arial"/>
                </a:rPr>
                <a:t>F</a:t>
              </a:r>
              <a:r>
                <a:rPr sz="1200" b="1" spc="-11" dirty="0">
                  <a:latin typeface="Arial"/>
                  <a:cs typeface="Arial"/>
                </a:rPr>
                <a:t>ac</a:t>
              </a:r>
              <a:r>
                <a:rPr sz="1200" b="1" dirty="0">
                  <a:latin typeface="Arial"/>
                  <a:cs typeface="Arial"/>
                </a:rPr>
                <a:t>e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9" name="object 9"/>
            <p:cNvSpPr txBox="1"/>
            <p:nvPr/>
          </p:nvSpPr>
          <p:spPr>
            <a:xfrm>
              <a:off x="8663940" y="3254356"/>
              <a:ext cx="371951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200" b="1" spc="-23" dirty="0">
                  <a:latin typeface="Arial"/>
                  <a:cs typeface="Arial"/>
                </a:rPr>
                <a:t>E</a:t>
              </a:r>
              <a:r>
                <a:rPr sz="1200" b="1" spc="-8" dirty="0">
                  <a:latin typeface="Arial"/>
                  <a:cs typeface="Arial"/>
                </a:rPr>
                <a:t>ye</a:t>
              </a:r>
              <a:r>
                <a:rPr sz="1200" b="1" dirty="0">
                  <a:latin typeface="Arial"/>
                  <a:cs typeface="Arial"/>
                </a:rPr>
                <a:t>s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10" name="object 10"/>
            <p:cNvSpPr txBox="1"/>
            <p:nvPr/>
          </p:nvSpPr>
          <p:spPr>
            <a:xfrm>
              <a:off x="4396265" y="3275120"/>
              <a:ext cx="1027271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200" b="1" spc="-30" dirty="0">
                  <a:latin typeface="Arial"/>
                  <a:cs typeface="Arial"/>
                </a:rPr>
                <a:t>N</a:t>
              </a:r>
              <a:r>
                <a:rPr sz="1200" b="1" spc="-15" dirty="0">
                  <a:latin typeface="Arial"/>
                  <a:cs typeface="Arial"/>
                </a:rPr>
                <a:t>o</a:t>
              </a:r>
              <a:r>
                <a:rPr sz="1200" b="1" spc="-11" dirty="0">
                  <a:latin typeface="Arial"/>
                  <a:cs typeface="Arial"/>
                </a:rPr>
                <a:t>s</a:t>
              </a:r>
              <a:r>
                <a:rPr sz="1200" b="1" dirty="0">
                  <a:latin typeface="Arial"/>
                  <a:cs typeface="Arial"/>
                </a:rPr>
                <a:t>e</a:t>
              </a:r>
              <a:r>
                <a:rPr sz="1200" b="1" spc="15" dirty="0">
                  <a:latin typeface="Arial"/>
                  <a:cs typeface="Arial"/>
                </a:rPr>
                <a:t> </a:t>
              </a:r>
              <a:r>
                <a:rPr sz="1200" b="1" dirty="0">
                  <a:latin typeface="Arial"/>
                  <a:cs typeface="Arial"/>
                </a:rPr>
                <a:t>+</a:t>
              </a:r>
              <a:r>
                <a:rPr sz="1200" b="1" spc="45" dirty="0">
                  <a:latin typeface="Arial"/>
                  <a:cs typeface="Arial"/>
                </a:rPr>
                <a:t> </a:t>
              </a:r>
              <a:r>
                <a:rPr sz="1200" b="1" spc="-49" dirty="0">
                  <a:latin typeface="Arial"/>
                  <a:cs typeface="Arial"/>
                </a:rPr>
                <a:t>m</a:t>
              </a:r>
              <a:r>
                <a:rPr sz="1200" b="1" spc="-15" dirty="0">
                  <a:latin typeface="Arial"/>
                  <a:cs typeface="Arial"/>
                </a:rPr>
                <a:t>ou</a:t>
              </a:r>
              <a:r>
                <a:rPr sz="1200" b="1" spc="15" dirty="0">
                  <a:latin typeface="Arial"/>
                  <a:cs typeface="Arial"/>
                </a:rPr>
                <a:t>t</a:t>
              </a:r>
              <a:r>
                <a:rPr sz="1200" b="1" dirty="0">
                  <a:latin typeface="Arial"/>
                  <a:cs typeface="Arial"/>
                </a:rPr>
                <a:t>h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11" name="object 11"/>
            <p:cNvSpPr txBox="1"/>
            <p:nvPr/>
          </p:nvSpPr>
          <p:spPr>
            <a:xfrm>
              <a:off x="2498408" y="3296551"/>
              <a:ext cx="1028224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200" b="1" spc="-30" dirty="0">
                  <a:latin typeface="Arial"/>
                  <a:cs typeface="Arial"/>
                </a:rPr>
                <a:t>N</a:t>
              </a:r>
              <a:r>
                <a:rPr sz="1200" b="1" spc="-15" dirty="0">
                  <a:latin typeface="Arial"/>
                  <a:cs typeface="Arial"/>
                </a:rPr>
                <a:t>o</a:t>
              </a:r>
              <a:r>
                <a:rPr sz="1200" b="1" spc="-8" dirty="0">
                  <a:latin typeface="Arial"/>
                  <a:cs typeface="Arial"/>
                </a:rPr>
                <a:t>s</a:t>
              </a:r>
              <a:r>
                <a:rPr sz="1200" b="1" dirty="0">
                  <a:latin typeface="Arial"/>
                  <a:cs typeface="Arial"/>
                </a:rPr>
                <a:t>e</a:t>
              </a:r>
              <a:r>
                <a:rPr sz="1200" b="1" spc="19" dirty="0">
                  <a:latin typeface="Arial"/>
                  <a:cs typeface="Arial"/>
                </a:rPr>
                <a:t> </a:t>
              </a:r>
              <a:r>
                <a:rPr sz="1200" b="1" dirty="0">
                  <a:latin typeface="Arial"/>
                  <a:cs typeface="Arial"/>
                </a:rPr>
                <a:t>+</a:t>
              </a:r>
              <a:r>
                <a:rPr sz="1200" b="1" spc="38" dirty="0">
                  <a:latin typeface="Arial"/>
                  <a:cs typeface="Arial"/>
                </a:rPr>
                <a:t> </a:t>
              </a:r>
              <a:r>
                <a:rPr sz="1200" b="1" spc="-49" dirty="0">
                  <a:latin typeface="Arial"/>
                  <a:cs typeface="Arial"/>
                </a:rPr>
                <a:t>m</a:t>
              </a:r>
              <a:r>
                <a:rPr sz="1200" b="1" spc="-15" dirty="0">
                  <a:latin typeface="Arial"/>
                  <a:cs typeface="Arial"/>
                </a:rPr>
                <a:t>ou</a:t>
              </a:r>
              <a:r>
                <a:rPr sz="1200" b="1" spc="15" dirty="0">
                  <a:latin typeface="Arial"/>
                  <a:cs typeface="Arial"/>
                </a:rPr>
                <a:t>t</a:t>
              </a:r>
              <a:r>
                <a:rPr sz="1200" b="1" dirty="0">
                  <a:latin typeface="Arial"/>
                  <a:cs typeface="Arial"/>
                </a:rPr>
                <a:t>h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3982404" y="3903822"/>
              <a:ext cx="538639" cy="21358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388" b="1" spc="8" dirty="0">
                  <a:latin typeface="Arial"/>
                  <a:cs typeface="Arial"/>
                </a:rPr>
                <a:t>A</a:t>
              </a:r>
              <a:r>
                <a:rPr sz="1388" b="1" spc="-11" dirty="0">
                  <a:latin typeface="Arial"/>
                  <a:cs typeface="Arial"/>
                </a:rPr>
                <a:t>pron</a:t>
              </a:r>
              <a:endParaRPr sz="1388">
                <a:latin typeface="Arial"/>
                <a:cs typeface="Arial"/>
              </a:endParaRPr>
            </a:p>
          </p:txBody>
        </p:sp>
        <p:sp>
          <p:nvSpPr>
            <p:cNvPr id="13" name="object 13"/>
            <p:cNvSpPr txBox="1"/>
            <p:nvPr/>
          </p:nvSpPr>
          <p:spPr>
            <a:xfrm>
              <a:off x="5574316" y="3916395"/>
              <a:ext cx="612458" cy="21358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388" b="1" spc="-8" dirty="0">
                  <a:latin typeface="Arial"/>
                  <a:cs typeface="Arial"/>
                </a:rPr>
                <a:t>G</a:t>
              </a:r>
              <a:r>
                <a:rPr sz="1388" b="1" spc="23" dirty="0">
                  <a:latin typeface="Arial"/>
                  <a:cs typeface="Arial"/>
                </a:rPr>
                <a:t>l</a:t>
              </a:r>
              <a:r>
                <a:rPr sz="1388" b="1" spc="-11" dirty="0">
                  <a:latin typeface="Arial"/>
                  <a:cs typeface="Arial"/>
                </a:rPr>
                <a:t>o</a:t>
              </a:r>
              <a:r>
                <a:rPr sz="1388" b="1" spc="-4" dirty="0">
                  <a:latin typeface="Arial"/>
                  <a:cs typeface="Arial"/>
                </a:rPr>
                <a:t>v</a:t>
              </a:r>
              <a:r>
                <a:rPr sz="1388" b="1" dirty="0">
                  <a:latin typeface="Arial"/>
                  <a:cs typeface="Arial"/>
                </a:rPr>
                <a:t>e</a:t>
              </a:r>
              <a:r>
                <a:rPr sz="1388" b="1" spc="-11" dirty="0">
                  <a:latin typeface="Arial"/>
                  <a:cs typeface="Arial"/>
                </a:rPr>
                <a:t>s</a:t>
              </a:r>
              <a:endParaRPr sz="1388">
                <a:latin typeface="Arial"/>
                <a:cs typeface="Arial"/>
              </a:endParaRPr>
            </a:p>
          </p:txBody>
        </p:sp>
        <p:sp>
          <p:nvSpPr>
            <p:cNvPr id="14" name="object 14"/>
            <p:cNvSpPr txBox="1"/>
            <p:nvPr/>
          </p:nvSpPr>
          <p:spPr>
            <a:xfrm>
              <a:off x="6964394" y="3904298"/>
              <a:ext cx="955834" cy="21358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388" b="1" spc="8" dirty="0">
                  <a:latin typeface="Arial"/>
                  <a:cs typeface="Arial"/>
                </a:rPr>
                <a:t>H</a:t>
              </a:r>
              <a:r>
                <a:rPr sz="1388" b="1" spc="-4" dirty="0">
                  <a:latin typeface="Arial"/>
                  <a:cs typeface="Arial"/>
                </a:rPr>
                <a:t>ea</a:t>
              </a:r>
              <a:r>
                <a:rPr sz="1388" b="1" spc="-11" dirty="0">
                  <a:latin typeface="Arial"/>
                  <a:cs typeface="Arial"/>
                </a:rPr>
                <a:t>d</a:t>
              </a:r>
              <a:r>
                <a:rPr sz="1388" b="1" spc="-143" dirty="0">
                  <a:latin typeface="Arial"/>
                  <a:cs typeface="Arial"/>
                </a:rPr>
                <a:t> </a:t>
              </a:r>
              <a:r>
                <a:rPr sz="1388" b="1" spc="-4" dirty="0">
                  <a:latin typeface="Arial"/>
                  <a:cs typeface="Arial"/>
                </a:rPr>
                <a:t>c</a:t>
              </a:r>
              <a:r>
                <a:rPr sz="1388" b="1" spc="-19" dirty="0">
                  <a:latin typeface="Arial"/>
                  <a:cs typeface="Arial"/>
                </a:rPr>
                <a:t>o</a:t>
              </a:r>
              <a:r>
                <a:rPr sz="1388" b="1" spc="-4" dirty="0">
                  <a:latin typeface="Arial"/>
                  <a:cs typeface="Arial"/>
                </a:rPr>
                <a:t>ve</a:t>
              </a:r>
              <a:r>
                <a:rPr sz="1388" b="1" spc="-8" dirty="0">
                  <a:latin typeface="Arial"/>
                  <a:cs typeface="Arial"/>
                </a:rPr>
                <a:t>r</a:t>
              </a:r>
              <a:endParaRPr sz="1388">
                <a:latin typeface="Arial"/>
                <a:cs typeface="Arial"/>
              </a:endParaRPr>
            </a:p>
          </p:txBody>
        </p:sp>
        <p:sp>
          <p:nvSpPr>
            <p:cNvPr id="15" name="object 15"/>
            <p:cNvSpPr txBox="1"/>
            <p:nvPr/>
          </p:nvSpPr>
          <p:spPr>
            <a:xfrm>
              <a:off x="8550307" y="3903822"/>
              <a:ext cx="956786" cy="21358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388" b="1" spc="-34" dirty="0">
                  <a:latin typeface="Arial"/>
                  <a:cs typeface="Arial"/>
                </a:rPr>
                <a:t>S</a:t>
              </a:r>
              <a:r>
                <a:rPr sz="1388" b="1" spc="38" dirty="0">
                  <a:latin typeface="Arial"/>
                  <a:cs typeface="Arial"/>
                </a:rPr>
                <a:t>h</a:t>
              </a:r>
              <a:r>
                <a:rPr sz="1388" b="1" spc="-19" dirty="0">
                  <a:latin typeface="Arial"/>
                  <a:cs typeface="Arial"/>
                </a:rPr>
                <a:t>o</a:t>
              </a:r>
              <a:r>
                <a:rPr sz="1388" b="1" spc="-11" dirty="0">
                  <a:latin typeface="Arial"/>
                  <a:cs typeface="Arial"/>
                </a:rPr>
                <a:t>e</a:t>
              </a:r>
              <a:r>
                <a:rPr sz="1388" b="1" spc="-131" dirty="0">
                  <a:latin typeface="Arial"/>
                  <a:cs typeface="Arial"/>
                </a:rPr>
                <a:t> </a:t>
              </a:r>
              <a:r>
                <a:rPr sz="1388" b="1" dirty="0">
                  <a:latin typeface="Arial"/>
                  <a:cs typeface="Arial"/>
                </a:rPr>
                <a:t>c</a:t>
              </a:r>
              <a:r>
                <a:rPr sz="1388" b="1" spc="-11" dirty="0">
                  <a:latin typeface="Arial"/>
                  <a:cs typeface="Arial"/>
                </a:rPr>
                <a:t>o</a:t>
              </a:r>
              <a:r>
                <a:rPr sz="1388" b="1" spc="-4" dirty="0">
                  <a:latin typeface="Arial"/>
                  <a:cs typeface="Arial"/>
                </a:rPr>
                <a:t>v</a:t>
              </a:r>
              <a:r>
                <a:rPr sz="1388" b="1" dirty="0">
                  <a:latin typeface="Arial"/>
                  <a:cs typeface="Arial"/>
                </a:rPr>
                <a:t>e</a:t>
              </a:r>
              <a:r>
                <a:rPr sz="1388" b="1" spc="-8" dirty="0">
                  <a:latin typeface="Arial"/>
                  <a:cs typeface="Arial"/>
                </a:rPr>
                <a:t>r</a:t>
              </a:r>
              <a:endParaRPr sz="1388">
                <a:latin typeface="Arial"/>
                <a:cs typeface="Arial"/>
              </a:endParaRPr>
            </a:p>
          </p:txBody>
        </p:sp>
        <p:sp>
          <p:nvSpPr>
            <p:cNvPr id="16" name="object 16"/>
            <p:cNvSpPr txBox="1"/>
            <p:nvPr/>
          </p:nvSpPr>
          <p:spPr>
            <a:xfrm>
              <a:off x="2456260" y="3932302"/>
              <a:ext cx="514826" cy="21358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388" b="1" spc="-8" dirty="0">
                  <a:latin typeface="Arial"/>
                  <a:cs typeface="Arial"/>
                </a:rPr>
                <a:t>G</a:t>
              </a:r>
              <a:r>
                <a:rPr sz="1388" b="1" spc="-19" dirty="0">
                  <a:latin typeface="Arial"/>
                  <a:cs typeface="Arial"/>
                </a:rPr>
                <a:t>o</a:t>
              </a:r>
              <a:r>
                <a:rPr sz="1388" b="1" spc="49" dirty="0">
                  <a:latin typeface="Arial"/>
                  <a:cs typeface="Arial"/>
                </a:rPr>
                <a:t>w</a:t>
              </a:r>
              <a:r>
                <a:rPr sz="1388" b="1" spc="-11" dirty="0">
                  <a:latin typeface="Arial"/>
                  <a:cs typeface="Arial"/>
                </a:rPr>
                <a:t>n</a:t>
              </a:r>
              <a:endParaRPr sz="1388">
                <a:latin typeface="Arial"/>
                <a:cs typeface="Arial"/>
              </a:endParaRPr>
            </a:p>
          </p:txBody>
        </p:sp>
        <p:sp>
          <p:nvSpPr>
            <p:cNvPr id="17" name="object 17"/>
            <p:cNvSpPr txBox="1"/>
            <p:nvPr/>
          </p:nvSpPr>
          <p:spPr>
            <a:xfrm>
              <a:off x="6981349" y="5516543"/>
              <a:ext cx="841058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200" b="1" spc="-30" dirty="0">
                  <a:latin typeface="Arial"/>
                  <a:cs typeface="Arial"/>
                </a:rPr>
                <a:t>H</a:t>
              </a:r>
              <a:r>
                <a:rPr sz="1200" b="1" spc="-11" dirty="0">
                  <a:latin typeface="Arial"/>
                  <a:cs typeface="Arial"/>
                </a:rPr>
                <a:t>ea</a:t>
              </a:r>
              <a:r>
                <a:rPr sz="1200" b="1" dirty="0">
                  <a:latin typeface="Arial"/>
                  <a:cs typeface="Arial"/>
                </a:rPr>
                <a:t>d</a:t>
              </a:r>
              <a:r>
                <a:rPr sz="1200" b="1" spc="11" dirty="0">
                  <a:latin typeface="Arial"/>
                  <a:cs typeface="Arial"/>
                </a:rPr>
                <a:t> </a:t>
              </a:r>
              <a:r>
                <a:rPr sz="1200" b="1" dirty="0">
                  <a:latin typeface="Arial"/>
                  <a:cs typeface="Arial"/>
                </a:rPr>
                <a:t>+</a:t>
              </a:r>
              <a:r>
                <a:rPr sz="1200" b="1" spc="49" dirty="0">
                  <a:latin typeface="Arial"/>
                  <a:cs typeface="Arial"/>
                </a:rPr>
                <a:t> </a:t>
              </a:r>
              <a:r>
                <a:rPr sz="1200" b="1" spc="-15" dirty="0">
                  <a:latin typeface="Arial"/>
                  <a:cs typeface="Arial"/>
                </a:rPr>
                <a:t>h</a:t>
              </a:r>
              <a:r>
                <a:rPr sz="1200" b="1" spc="-11" dirty="0">
                  <a:latin typeface="Arial"/>
                  <a:cs typeface="Arial"/>
                </a:rPr>
                <a:t>a</a:t>
              </a:r>
              <a:r>
                <a:rPr sz="1200" b="1" spc="-34" dirty="0">
                  <a:latin typeface="Arial"/>
                  <a:cs typeface="Arial"/>
                </a:rPr>
                <a:t>i</a:t>
              </a:r>
              <a:r>
                <a:rPr sz="1200" b="1" dirty="0">
                  <a:latin typeface="Arial"/>
                  <a:cs typeface="Arial"/>
                </a:rPr>
                <a:t>r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18" name="object 18"/>
            <p:cNvSpPr txBox="1"/>
            <p:nvPr/>
          </p:nvSpPr>
          <p:spPr>
            <a:xfrm>
              <a:off x="2652904" y="5538451"/>
              <a:ext cx="393859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200" b="1" spc="-30" dirty="0">
                  <a:latin typeface="Arial"/>
                  <a:cs typeface="Arial"/>
                </a:rPr>
                <a:t>B</a:t>
              </a:r>
              <a:r>
                <a:rPr sz="1200" b="1" spc="-15" dirty="0">
                  <a:latin typeface="Arial"/>
                  <a:cs typeface="Arial"/>
                </a:rPr>
                <a:t>od</a:t>
              </a:r>
              <a:r>
                <a:rPr sz="1200" b="1" dirty="0">
                  <a:latin typeface="Arial"/>
                  <a:cs typeface="Arial"/>
                </a:rPr>
                <a:t>y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19" name="object 19"/>
            <p:cNvSpPr txBox="1"/>
            <p:nvPr/>
          </p:nvSpPr>
          <p:spPr>
            <a:xfrm>
              <a:off x="5625942" y="5538451"/>
              <a:ext cx="477679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200" b="1" spc="-30" dirty="0">
                  <a:latin typeface="Arial"/>
                  <a:cs typeface="Arial"/>
                </a:rPr>
                <a:t>H</a:t>
              </a:r>
              <a:r>
                <a:rPr sz="1200" b="1" spc="-11" dirty="0">
                  <a:latin typeface="Arial"/>
                  <a:cs typeface="Arial"/>
                </a:rPr>
                <a:t>a</a:t>
              </a:r>
              <a:r>
                <a:rPr sz="1200" b="1" spc="-15" dirty="0">
                  <a:latin typeface="Arial"/>
                  <a:cs typeface="Arial"/>
                </a:rPr>
                <a:t>nd</a:t>
              </a:r>
              <a:r>
                <a:rPr sz="1200" b="1" dirty="0">
                  <a:latin typeface="Arial"/>
                  <a:cs typeface="Arial"/>
                </a:rPr>
                <a:t>s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20" name="object 20"/>
            <p:cNvSpPr txBox="1"/>
            <p:nvPr/>
          </p:nvSpPr>
          <p:spPr>
            <a:xfrm>
              <a:off x="8889492" y="5538451"/>
              <a:ext cx="329088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200" b="1" spc="-15" dirty="0">
                  <a:latin typeface="Arial"/>
                  <a:cs typeface="Arial"/>
                </a:rPr>
                <a:t>F</a:t>
              </a:r>
              <a:r>
                <a:rPr sz="1200" b="1" spc="-11" dirty="0">
                  <a:latin typeface="Arial"/>
                  <a:cs typeface="Arial"/>
                </a:rPr>
                <a:t>ee</a:t>
              </a:r>
              <a:r>
                <a:rPr sz="1200" b="1" dirty="0">
                  <a:latin typeface="Arial"/>
                  <a:cs typeface="Arial"/>
                </a:rPr>
                <a:t>t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21" name="object 21"/>
            <p:cNvSpPr txBox="1"/>
            <p:nvPr/>
          </p:nvSpPr>
          <p:spPr>
            <a:xfrm>
              <a:off x="4029837" y="5571550"/>
              <a:ext cx="394335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200" b="1" spc="-30" dirty="0">
                  <a:latin typeface="Arial"/>
                  <a:cs typeface="Arial"/>
                </a:rPr>
                <a:t>B</a:t>
              </a:r>
              <a:r>
                <a:rPr sz="1200" b="1" spc="-15" dirty="0">
                  <a:latin typeface="Arial"/>
                  <a:cs typeface="Arial"/>
                </a:rPr>
                <a:t>od</a:t>
              </a:r>
              <a:r>
                <a:rPr sz="1200" b="1" dirty="0">
                  <a:latin typeface="Arial"/>
                  <a:cs typeface="Arial"/>
                </a:rPr>
                <a:t>y</a:t>
              </a:r>
              <a:endParaRPr sz="1200">
                <a:latin typeface="Arial"/>
                <a:cs typeface="Arial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7B26949-6FF9-42E4-900D-173480226E2A}"/>
              </a:ext>
            </a:extLst>
          </p:cNvPr>
          <p:cNvGrpSpPr/>
          <p:nvPr/>
        </p:nvGrpSpPr>
        <p:grpSpPr>
          <a:xfrm>
            <a:off x="2292680" y="6553444"/>
            <a:ext cx="4113644" cy="161583"/>
            <a:chOff x="5966936" y="5857161"/>
            <a:chExt cx="3065431" cy="161583"/>
          </a:xfrm>
        </p:grpSpPr>
        <p:sp>
          <p:nvSpPr>
            <p:cNvPr id="22" name="object 22"/>
            <p:cNvSpPr txBox="1"/>
            <p:nvPr/>
          </p:nvSpPr>
          <p:spPr>
            <a:xfrm>
              <a:off x="5966936" y="5857161"/>
              <a:ext cx="854393" cy="16158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050" spc="4" dirty="0">
                  <a:latin typeface="Calibri"/>
                  <a:cs typeface="Calibri"/>
                </a:rPr>
                <a:t>Sou</a:t>
              </a:r>
              <a:r>
                <a:rPr sz="1050" spc="-19" dirty="0">
                  <a:latin typeface="Calibri"/>
                  <a:cs typeface="Calibri"/>
                </a:rPr>
                <a:t>r</a:t>
              </a:r>
              <a:r>
                <a:rPr sz="1050" spc="-26" dirty="0">
                  <a:latin typeface="Calibri"/>
                  <a:cs typeface="Calibri"/>
                </a:rPr>
                <a:t>c</a:t>
              </a:r>
              <a:r>
                <a:rPr sz="1050" spc="19" dirty="0">
                  <a:latin typeface="Calibri"/>
                  <a:cs typeface="Calibri"/>
                </a:rPr>
                <a:t>e</a:t>
              </a:r>
              <a:r>
                <a:rPr sz="1050" spc="-4" dirty="0">
                  <a:latin typeface="Calibri"/>
                  <a:cs typeface="Calibri"/>
                </a:rPr>
                <a:t>:</a:t>
              </a:r>
              <a:r>
                <a:rPr sz="1050" spc="-26" dirty="0">
                  <a:latin typeface="Calibri"/>
                  <a:cs typeface="Calibri"/>
                </a:rPr>
                <a:t> </a:t>
              </a:r>
              <a:r>
                <a:rPr sz="1050" spc="-30" dirty="0">
                  <a:latin typeface="Calibri"/>
                  <a:cs typeface="Calibri"/>
                </a:rPr>
                <a:t>W</a:t>
              </a:r>
              <a:r>
                <a:rPr sz="1050" spc="-23" dirty="0">
                  <a:latin typeface="Calibri"/>
                  <a:cs typeface="Calibri"/>
                </a:rPr>
                <a:t>H</a:t>
              </a:r>
              <a:r>
                <a:rPr sz="1050" dirty="0">
                  <a:latin typeface="Calibri"/>
                  <a:cs typeface="Calibri"/>
                </a:rPr>
                <a:t>O</a:t>
              </a:r>
              <a:r>
                <a:rPr sz="1050" spc="-45" dirty="0">
                  <a:latin typeface="Calibri"/>
                  <a:cs typeface="Calibri"/>
                </a:rPr>
                <a:t>201</a:t>
              </a:r>
              <a:r>
                <a:rPr sz="1050" spc="-8" dirty="0">
                  <a:latin typeface="Calibri"/>
                  <a:cs typeface="Calibri"/>
                </a:rPr>
                <a:t>5</a:t>
              </a:r>
              <a:endParaRPr sz="1050" dirty="0">
                <a:latin typeface="Calibri"/>
                <a:cs typeface="Calibri"/>
              </a:endParaRPr>
            </a:p>
          </p:txBody>
        </p:sp>
        <p:sp>
          <p:nvSpPr>
            <p:cNvPr id="23" name="object 23"/>
            <p:cNvSpPr txBox="1"/>
            <p:nvPr/>
          </p:nvSpPr>
          <p:spPr>
            <a:xfrm>
              <a:off x="6874478" y="5857161"/>
              <a:ext cx="2157889" cy="16158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050" spc="-19" dirty="0">
                  <a:latin typeface="Calibri"/>
                  <a:cs typeface="Calibri"/>
                </a:rPr>
                <a:t>L</a:t>
              </a:r>
              <a:r>
                <a:rPr sz="1050" spc="30" dirty="0">
                  <a:latin typeface="Calibri"/>
                  <a:cs typeface="Calibri"/>
                </a:rPr>
                <a:t>i</a:t>
              </a:r>
              <a:r>
                <a:rPr sz="1050" spc="8" dirty="0">
                  <a:latin typeface="Calibri"/>
                  <a:cs typeface="Calibri"/>
                </a:rPr>
                <a:t>b</a:t>
              </a:r>
              <a:r>
                <a:rPr sz="1050" spc="19" dirty="0">
                  <a:latin typeface="Calibri"/>
                  <a:cs typeface="Calibri"/>
                </a:rPr>
                <a:t>e</a:t>
              </a:r>
              <a:r>
                <a:rPr sz="1050" spc="-19" dirty="0">
                  <a:latin typeface="Calibri"/>
                  <a:cs typeface="Calibri"/>
                </a:rPr>
                <a:t>r</a:t>
              </a:r>
              <a:r>
                <a:rPr sz="1050" spc="30" dirty="0">
                  <a:latin typeface="Calibri"/>
                  <a:cs typeface="Calibri"/>
                </a:rPr>
                <a:t>i</a:t>
              </a:r>
              <a:r>
                <a:rPr sz="1050" dirty="0">
                  <a:latin typeface="Calibri"/>
                  <a:cs typeface="Calibri"/>
                </a:rPr>
                <a:t>a</a:t>
              </a:r>
              <a:r>
                <a:rPr sz="1050" spc="-98" dirty="0">
                  <a:latin typeface="Calibri"/>
                  <a:cs typeface="Calibri"/>
                </a:rPr>
                <a:t> </a:t>
              </a:r>
              <a:r>
                <a:rPr sz="1050" spc="4" dirty="0">
                  <a:latin typeface="Calibri"/>
                  <a:cs typeface="Calibri"/>
                </a:rPr>
                <a:t>S</a:t>
              </a:r>
              <a:r>
                <a:rPr sz="1050" spc="-11" dirty="0">
                  <a:latin typeface="Calibri"/>
                  <a:cs typeface="Calibri"/>
                </a:rPr>
                <a:t>a</a:t>
              </a:r>
              <a:r>
                <a:rPr sz="1050" spc="23" dirty="0">
                  <a:latin typeface="Calibri"/>
                  <a:cs typeface="Calibri"/>
                </a:rPr>
                <a:t>f</a:t>
              </a:r>
              <a:r>
                <a:rPr sz="1050" spc="-8" dirty="0">
                  <a:latin typeface="Calibri"/>
                  <a:cs typeface="Calibri"/>
                </a:rPr>
                <a:t>e</a:t>
              </a:r>
              <a:r>
                <a:rPr sz="1050" spc="-56" dirty="0">
                  <a:latin typeface="Calibri"/>
                  <a:cs typeface="Calibri"/>
                </a:rPr>
                <a:t> </a:t>
              </a:r>
              <a:r>
                <a:rPr sz="1050" dirty="0">
                  <a:latin typeface="Calibri"/>
                  <a:cs typeface="Calibri"/>
                </a:rPr>
                <a:t>&amp;</a:t>
              </a:r>
              <a:r>
                <a:rPr sz="1050" spc="19" dirty="0">
                  <a:latin typeface="Calibri"/>
                  <a:cs typeface="Calibri"/>
                </a:rPr>
                <a:t> </a:t>
              </a:r>
              <a:r>
                <a:rPr sz="1050" spc="-15" dirty="0">
                  <a:latin typeface="Calibri"/>
                  <a:cs typeface="Calibri"/>
                </a:rPr>
                <a:t>Q</a:t>
              </a:r>
              <a:r>
                <a:rPr sz="1050" spc="4" dirty="0">
                  <a:latin typeface="Calibri"/>
                  <a:cs typeface="Calibri"/>
                </a:rPr>
                <a:t>u</a:t>
              </a:r>
              <a:r>
                <a:rPr sz="1050" spc="-11" dirty="0">
                  <a:latin typeface="Calibri"/>
                  <a:cs typeface="Calibri"/>
                </a:rPr>
                <a:t>a</a:t>
              </a:r>
              <a:r>
                <a:rPr sz="1050" spc="30" dirty="0">
                  <a:latin typeface="Calibri"/>
                  <a:cs typeface="Calibri"/>
                </a:rPr>
                <a:t>li</a:t>
              </a:r>
              <a:r>
                <a:rPr sz="1050" spc="-4" dirty="0">
                  <a:latin typeface="Calibri"/>
                  <a:cs typeface="Calibri"/>
                </a:rPr>
                <a:t>ty</a:t>
              </a:r>
              <a:r>
                <a:rPr sz="1050" spc="-64" dirty="0">
                  <a:latin typeface="Calibri"/>
                  <a:cs typeface="Calibri"/>
                </a:rPr>
                <a:t> </a:t>
              </a:r>
              <a:r>
                <a:rPr sz="1050" spc="-23" dirty="0">
                  <a:latin typeface="Calibri"/>
                  <a:cs typeface="Calibri"/>
                </a:rPr>
                <a:t>H</a:t>
              </a:r>
              <a:r>
                <a:rPr sz="1050" spc="19" dirty="0">
                  <a:latin typeface="Calibri"/>
                  <a:cs typeface="Calibri"/>
                </a:rPr>
                <a:t>e</a:t>
              </a:r>
              <a:r>
                <a:rPr sz="1050" spc="-11" dirty="0">
                  <a:latin typeface="Calibri"/>
                  <a:cs typeface="Calibri"/>
                </a:rPr>
                <a:t>a</a:t>
              </a:r>
              <a:r>
                <a:rPr sz="1050" spc="30" dirty="0">
                  <a:latin typeface="Calibri"/>
                  <a:cs typeface="Calibri"/>
                </a:rPr>
                <a:t>l</a:t>
              </a:r>
              <a:r>
                <a:rPr sz="1050" dirty="0">
                  <a:latin typeface="Calibri"/>
                  <a:cs typeface="Calibri"/>
                </a:rPr>
                <a:t>th</a:t>
              </a:r>
              <a:r>
                <a:rPr sz="1050" spc="-19" dirty="0">
                  <a:latin typeface="Calibri"/>
                  <a:cs typeface="Calibri"/>
                </a:rPr>
                <a:t> </a:t>
              </a:r>
              <a:r>
                <a:rPr sz="1050" spc="4" dirty="0">
                  <a:latin typeface="Calibri"/>
                  <a:cs typeface="Calibri"/>
                </a:rPr>
                <a:t>S</a:t>
              </a:r>
              <a:r>
                <a:rPr sz="1050" spc="19" dirty="0">
                  <a:latin typeface="Calibri"/>
                  <a:cs typeface="Calibri"/>
                </a:rPr>
                <a:t>e</a:t>
              </a:r>
              <a:r>
                <a:rPr sz="1050" spc="-19" dirty="0">
                  <a:latin typeface="Calibri"/>
                  <a:cs typeface="Calibri"/>
                </a:rPr>
                <a:t>r</a:t>
              </a:r>
              <a:r>
                <a:rPr sz="1050" dirty="0">
                  <a:latin typeface="Calibri"/>
                  <a:cs typeface="Calibri"/>
                </a:rPr>
                <a:t>v</a:t>
              </a:r>
              <a:r>
                <a:rPr sz="1050" spc="30" dirty="0">
                  <a:latin typeface="Calibri"/>
                  <a:cs typeface="Calibri"/>
                </a:rPr>
                <a:t>i</a:t>
              </a:r>
              <a:r>
                <a:rPr sz="1050" spc="-26" dirty="0">
                  <a:latin typeface="Calibri"/>
                  <a:cs typeface="Calibri"/>
                </a:rPr>
                <a:t>c</a:t>
              </a:r>
              <a:r>
                <a:rPr sz="1050" spc="19" dirty="0">
                  <a:latin typeface="Calibri"/>
                  <a:cs typeface="Calibri"/>
                </a:rPr>
                <a:t>e</a:t>
              </a:r>
              <a:r>
                <a:rPr sz="1050" dirty="0">
                  <a:latin typeface="Calibri"/>
                  <a:cs typeface="Calibri"/>
                </a:rPr>
                <a:t>s</a:t>
              </a:r>
              <a:r>
                <a:rPr sz="1050" spc="-64" dirty="0">
                  <a:latin typeface="Calibri"/>
                  <a:cs typeface="Calibri"/>
                </a:rPr>
                <a:t> </a:t>
              </a:r>
              <a:r>
                <a:rPr sz="1050" dirty="0">
                  <a:latin typeface="Calibri"/>
                  <a:cs typeface="Calibri"/>
                </a:rPr>
                <a:t>P</a:t>
              </a:r>
              <a:r>
                <a:rPr sz="1050" spc="-11" dirty="0">
                  <a:latin typeface="Calibri"/>
                  <a:cs typeface="Calibri"/>
                </a:rPr>
                <a:t>a</a:t>
              </a:r>
              <a:r>
                <a:rPr sz="1050" spc="-26" dirty="0">
                  <a:latin typeface="Calibri"/>
                  <a:cs typeface="Calibri"/>
                </a:rPr>
                <a:t>c</a:t>
              </a:r>
              <a:r>
                <a:rPr sz="1050" dirty="0">
                  <a:latin typeface="Calibri"/>
                  <a:cs typeface="Calibri"/>
                </a:rPr>
                <a:t>k</a:t>
              </a:r>
              <a:r>
                <a:rPr sz="1050" spc="-11" dirty="0">
                  <a:latin typeface="Calibri"/>
                  <a:cs typeface="Calibri"/>
                </a:rPr>
                <a:t>ag</a:t>
              </a:r>
              <a:r>
                <a:rPr sz="1050" spc="-8" dirty="0">
                  <a:latin typeface="Calibri"/>
                  <a:cs typeface="Calibri"/>
                </a:rPr>
                <a:t>e</a:t>
              </a:r>
              <a:endParaRPr sz="1050" dirty="0">
                <a:latin typeface="Calibri"/>
                <a:cs typeface="Calibri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9136723" y="2193869"/>
            <a:ext cx="2569350" cy="23391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/>
              <a:t>PPE for cleaning staff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Cap </a:t>
            </a:r>
          </a:p>
          <a:p>
            <a:pPr marL="342900" indent="-342900">
              <a:buFontTx/>
              <a:buAutoNum type="arabicPeriod"/>
            </a:pPr>
            <a:r>
              <a:rPr lang="en-US" dirty="0"/>
              <a:t>Mask</a:t>
            </a:r>
          </a:p>
          <a:p>
            <a:pPr marL="342900" indent="-342900">
              <a:buFontTx/>
              <a:buAutoNum type="arabicPeriod"/>
            </a:pPr>
            <a:r>
              <a:rPr lang="en-US" dirty="0"/>
              <a:t>Gown</a:t>
            </a:r>
          </a:p>
          <a:p>
            <a:pPr marL="342900" indent="-342900">
              <a:buAutoNum type="arabicPeriod"/>
            </a:pPr>
            <a:r>
              <a:rPr lang="en-US" dirty="0"/>
              <a:t>Utility gloves</a:t>
            </a:r>
          </a:p>
          <a:p>
            <a:pPr marL="342900" indent="-342900">
              <a:buAutoNum type="arabicPeriod"/>
            </a:pPr>
            <a:r>
              <a:rPr lang="en-US" dirty="0"/>
              <a:t>Gum boots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778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Question: Why service providers should wear gloves?</a:t>
            </a:r>
          </a:p>
          <a:p>
            <a:pPr marL="0" indent="0">
              <a:buNone/>
            </a:pPr>
            <a:r>
              <a:rPr lang="en-US" dirty="0"/>
              <a:t>Answer in chat boxes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429496729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321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627016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GLOVE USE</a:t>
            </a:r>
            <a:br>
              <a:rPr lang="en-US" sz="3600" dirty="0"/>
            </a:br>
            <a:br>
              <a:rPr lang="en-US" sz="3600" b="1" dirty="0">
                <a:latin typeface="+mn-lt"/>
              </a:rPr>
            </a:b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21" y="849085"/>
            <a:ext cx="11662955" cy="21569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Gloves are the most common type of PPE used in healthcare settings. Use of gloves helps to:</a:t>
            </a:r>
          </a:p>
          <a:p>
            <a:r>
              <a:rPr lang="en-US" sz="2000" dirty="0"/>
              <a:t>Reduce the risk of contaminating HCWs hands with blood and other body fluids</a:t>
            </a:r>
          </a:p>
          <a:p>
            <a:r>
              <a:rPr lang="en-US" sz="2000" dirty="0"/>
              <a:t>Reduce the risk of germ dissemination to the environment and of transmission from the HCWs to the patient and vice versa, as well as from one patient to another.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Content Placeholder 6"/>
          <p:cNvSpPr txBox="1">
            <a:spLocks/>
          </p:cNvSpPr>
          <p:nvPr/>
        </p:nvSpPr>
        <p:spPr>
          <a:xfrm>
            <a:off x="8307977" y="3097480"/>
            <a:ext cx="3410494" cy="320752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/>
              <a:t> </a:t>
            </a:r>
            <a:r>
              <a:rPr lang="en-US" sz="2000" b="1" dirty="0"/>
              <a:t>Protect patients</a:t>
            </a:r>
            <a:r>
              <a:rPr lang="en-US" sz="2000" dirty="0"/>
              <a:t>: </a:t>
            </a:r>
          </a:p>
          <a:p>
            <a:pPr marL="0" indent="0" algn="just">
              <a:buNone/>
            </a:pPr>
            <a:r>
              <a:rPr lang="en-US" sz="2000" dirty="0"/>
              <a:t>Using the correct technique for donning gloves.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b="1" dirty="0"/>
              <a:t>Protect health workers</a:t>
            </a:r>
            <a:r>
              <a:rPr lang="en-US" sz="2000" dirty="0"/>
              <a:t>: Using the correct technique for removing gloves </a:t>
            </a:r>
          </a:p>
          <a:p>
            <a:pPr algn="just"/>
            <a:endParaRPr lang="en-US" sz="2000" dirty="0"/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264521" y="3097480"/>
            <a:ext cx="7701842" cy="32973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How they should be used</a:t>
            </a:r>
          </a:p>
          <a:p>
            <a:pPr algn="just"/>
            <a:r>
              <a:rPr lang="en-US" sz="2000" dirty="0"/>
              <a:t>Should be changed between patients</a:t>
            </a:r>
          </a:p>
          <a:p>
            <a:pPr algn="just"/>
            <a:r>
              <a:rPr lang="en-US" sz="2000" dirty="0"/>
              <a:t>Change gloves  while moving from a contaminated body-site to a clean body site</a:t>
            </a:r>
          </a:p>
          <a:p>
            <a:pPr algn="just"/>
            <a:r>
              <a:rPr lang="en-US" sz="2000" dirty="0"/>
              <a:t>After removal of Gloves perform hand hygiene</a:t>
            </a:r>
          </a:p>
          <a:p>
            <a:pPr algn="just"/>
            <a:r>
              <a:rPr lang="en-US" sz="2000" dirty="0"/>
              <a:t> </a:t>
            </a:r>
            <a:r>
              <a:rPr lang="en-US" sz="2000" b="1" dirty="0"/>
              <a:t>Should not be reused/ washed: </a:t>
            </a:r>
            <a:r>
              <a:rPr lang="en-US" sz="2000" dirty="0"/>
              <a:t>At present no standardized, validated and affordable procedure for safe glove reprocessing exists.</a:t>
            </a:r>
            <a:endParaRPr lang="en-US" sz="2000" b="1" dirty="0"/>
          </a:p>
          <a:p>
            <a:pPr marL="0" indent="0" algn="just">
              <a:buNone/>
            </a:pPr>
            <a:endParaRPr lang="en-US" sz="2000" dirty="0"/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731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7985" t="14767" r="9765" b="2137"/>
          <a:stretch/>
        </p:blipFill>
        <p:spPr>
          <a:xfrm>
            <a:off x="4479353" y="0"/>
            <a:ext cx="7915399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339634" y="65782"/>
            <a:ext cx="39972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HelveticaNeue-Bold"/>
              </a:rPr>
              <a:t>The Glove Pyramid</a:t>
            </a:r>
          </a:p>
        </p:txBody>
      </p:sp>
      <p:sp>
        <p:nvSpPr>
          <p:cNvPr id="7" name="Rectangle 6"/>
          <p:cNvSpPr/>
          <p:nvPr/>
        </p:nvSpPr>
        <p:spPr>
          <a:xfrm>
            <a:off x="469659" y="1143000"/>
            <a:ext cx="3135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HelveticaNeue-Bold"/>
              </a:rPr>
              <a:t>To aid decision making</a:t>
            </a:r>
          </a:p>
          <a:p>
            <a:r>
              <a:rPr lang="en-US" b="1" dirty="0">
                <a:latin typeface="HelveticaNeue-Bold"/>
              </a:rPr>
              <a:t>on when to wear (and not wear) gloves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9634" y="2505670"/>
            <a:ext cx="313569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HelveticaNeue-Bold"/>
              </a:rPr>
              <a:t>Sterile gloves</a:t>
            </a:r>
          </a:p>
          <a:p>
            <a:endParaRPr lang="en-US" dirty="0">
              <a:latin typeface="HelveticaNeue-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Neue-Bold"/>
              </a:rPr>
              <a:t> Any surgical procedure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Neue-Bold"/>
              </a:rPr>
              <a:t>Vaginal delivery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Neue-Bold"/>
              </a:rPr>
              <a:t>Invasive radiological procedures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Neue-Bold"/>
              </a:rPr>
              <a:t>Vascular access &amp; procedures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185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8838019"/>
              </p:ext>
            </p:extLst>
          </p:nvPr>
        </p:nvGraphicFramePr>
        <p:xfrm>
          <a:off x="1" y="-3"/>
          <a:ext cx="12192006" cy="6664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061960212"/>
                    </a:ext>
                  </a:extLst>
                </a:gridCol>
                <a:gridCol w="1993584">
                  <a:extLst>
                    <a:ext uri="{9D8B030D-6E8A-4147-A177-3AD203B41FA5}">
                      <a16:colId xmlns:a16="http://schemas.microsoft.com/office/drawing/2014/main" val="1989676224"/>
                    </a:ext>
                  </a:extLst>
                </a:gridCol>
                <a:gridCol w="1201003">
                  <a:extLst>
                    <a:ext uri="{9D8B030D-6E8A-4147-A177-3AD203B41FA5}">
                      <a16:colId xmlns:a16="http://schemas.microsoft.com/office/drawing/2014/main" val="4053904698"/>
                    </a:ext>
                  </a:extLst>
                </a:gridCol>
                <a:gridCol w="964443">
                  <a:extLst>
                    <a:ext uri="{9D8B030D-6E8A-4147-A177-3AD203B41FA5}">
                      <a16:colId xmlns:a16="http://schemas.microsoft.com/office/drawing/2014/main" val="3281498569"/>
                    </a:ext>
                  </a:extLst>
                </a:gridCol>
                <a:gridCol w="800669">
                  <a:extLst>
                    <a:ext uri="{9D8B030D-6E8A-4147-A177-3AD203B41FA5}">
                      <a16:colId xmlns:a16="http://schemas.microsoft.com/office/drawing/2014/main" val="2477103552"/>
                    </a:ext>
                  </a:extLst>
                </a:gridCol>
                <a:gridCol w="764275">
                  <a:extLst>
                    <a:ext uri="{9D8B030D-6E8A-4147-A177-3AD203B41FA5}">
                      <a16:colId xmlns:a16="http://schemas.microsoft.com/office/drawing/2014/main" val="1563782542"/>
                    </a:ext>
                  </a:extLst>
                </a:gridCol>
                <a:gridCol w="891655">
                  <a:extLst>
                    <a:ext uri="{9D8B030D-6E8A-4147-A177-3AD203B41FA5}">
                      <a16:colId xmlns:a16="http://schemas.microsoft.com/office/drawing/2014/main" val="1168050946"/>
                    </a:ext>
                  </a:extLst>
                </a:gridCol>
                <a:gridCol w="946247">
                  <a:extLst>
                    <a:ext uri="{9D8B030D-6E8A-4147-A177-3AD203B41FA5}">
                      <a16:colId xmlns:a16="http://schemas.microsoft.com/office/drawing/2014/main" val="389889553"/>
                    </a:ext>
                  </a:extLst>
                </a:gridCol>
                <a:gridCol w="3275463">
                  <a:extLst>
                    <a:ext uri="{9D8B030D-6E8A-4147-A177-3AD203B41FA5}">
                      <a16:colId xmlns:a16="http://schemas.microsoft.com/office/drawing/2014/main" val="3225823586"/>
                    </a:ext>
                  </a:extLst>
                </a:gridCol>
              </a:tblGrid>
              <a:tr h="392692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2400" dirty="0"/>
                        <a:t>Rational use of PPE at the OPD/IPD/Emergency/Support Services/Ambulance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8591792"/>
                  </a:ext>
                </a:extLst>
              </a:tr>
              <a:tr h="2659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Setting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Activity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Risk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Recommended PPE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Remarks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0532890"/>
                  </a:ext>
                </a:extLst>
              </a:tr>
              <a:tr h="5225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Medical Mask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Gloves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N 95 mask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Goggles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Face Shield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467826"/>
                  </a:ext>
                </a:extLst>
              </a:tr>
              <a:tr h="777988"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Help Desk / </a:t>
                      </a:r>
                      <a:r>
                        <a:rPr lang="en-US" sz="1600" u="none" strike="noStrike" dirty="0" err="1">
                          <a:effectLst/>
                        </a:rPr>
                        <a:t>Regn</a:t>
                      </a:r>
                      <a:r>
                        <a:rPr lang="en-US" sz="1600" u="none" strike="noStrike" dirty="0">
                          <a:effectLst/>
                        </a:rPr>
                        <a:t> Counter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Provide Information to patients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Mild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Physical distancing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06689630"/>
                  </a:ext>
                </a:extLst>
              </a:tr>
              <a:tr h="777988"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>
                          <a:effectLst/>
                        </a:rPr>
                        <a:t>Doctor's Chamber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>
                          <a:effectLst/>
                        </a:rPr>
                        <a:t>Clinical Management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Mild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</a:t>
                      </a:r>
                      <a:endParaRPr lang="en-US" sz="3600" b="0" i="0" u="none" strike="noStrike" dirty="0">
                        <a:solidFill>
                          <a:srgbClr val="00B050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Aerosol generating procedures should not allowed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0606510"/>
                  </a:ext>
                </a:extLst>
              </a:tr>
              <a:tr h="1033984"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Flu</a:t>
                      </a:r>
                      <a:r>
                        <a:rPr lang="en-US" sz="1600" u="none" strike="noStrike" baseline="0" dirty="0">
                          <a:effectLst/>
                        </a:rPr>
                        <a:t> </a:t>
                      </a:r>
                      <a:r>
                        <a:rPr lang="en-US" sz="1600" u="none" strike="noStrike" dirty="0">
                          <a:effectLst/>
                        </a:rPr>
                        <a:t>OPD/fever clinic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>
                          <a:effectLst/>
                        </a:rPr>
                        <a:t>Clinical Management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Moderate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ED093A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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093A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Aerosol generating procedures anticipated</a:t>
                      </a:r>
                      <a:br>
                        <a:rPr lang="en-US" sz="1600" u="none" strike="noStrike" dirty="0">
                          <a:effectLst/>
                        </a:rPr>
                      </a:br>
                      <a:r>
                        <a:rPr lang="en-US" sz="1600" u="none" strike="noStrike" dirty="0">
                          <a:effectLst/>
                        </a:rPr>
                        <a:t>Face Shield only when splash of blood is expected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6177951"/>
                  </a:ext>
                </a:extLst>
              </a:tr>
              <a:tr h="1033984"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Pre Anesthesia Check Up Clinic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>
                          <a:effectLst/>
                        </a:rPr>
                        <a:t>Pre Anesthesia Check Up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Moderate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093A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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093A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Gloves recommended when</a:t>
                      </a:r>
                      <a:br>
                        <a:rPr lang="en-US" sz="1600" u="none" strike="noStrike" dirty="0">
                          <a:effectLst/>
                        </a:rPr>
                      </a:br>
                      <a:r>
                        <a:rPr lang="en-US" sz="1600" u="none" strike="noStrike" dirty="0">
                          <a:effectLst/>
                        </a:rPr>
                        <a:t>close examination of</a:t>
                      </a:r>
                      <a:br>
                        <a:rPr lang="en-US" sz="1600" u="none" strike="noStrike" dirty="0">
                          <a:effectLst/>
                        </a:rPr>
                      </a:br>
                      <a:r>
                        <a:rPr lang="en-US" sz="1600" u="none" strike="noStrike" dirty="0">
                          <a:effectLst/>
                        </a:rPr>
                        <a:t>oral cavity/dentures</a:t>
                      </a:r>
                      <a:br>
                        <a:rPr lang="en-US" sz="1600" u="none" strike="noStrike" dirty="0">
                          <a:effectLst/>
                        </a:rPr>
                      </a:br>
                      <a:r>
                        <a:rPr lang="en-US" sz="1600" u="none" strike="noStrike" dirty="0">
                          <a:effectLst/>
                        </a:rPr>
                        <a:t>is to be done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3185337"/>
                  </a:ext>
                </a:extLst>
              </a:tr>
              <a:tr h="777988"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>
                          <a:effectLst/>
                        </a:rPr>
                        <a:t>Pharmacy Counter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>
                          <a:effectLst/>
                        </a:rPr>
                        <a:t>Distributing of drugs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Mild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Frequent use of hand</a:t>
                      </a:r>
                      <a:br>
                        <a:rPr lang="en-US" sz="1600" u="none" strike="noStrike" dirty="0">
                          <a:effectLst/>
                        </a:rPr>
                      </a:br>
                      <a:r>
                        <a:rPr lang="en-US" sz="1600" u="none" strike="noStrike" dirty="0">
                          <a:effectLst/>
                        </a:rPr>
                        <a:t>sanitizer is advised</a:t>
                      </a:r>
                      <a:br>
                        <a:rPr lang="en-US" sz="1600" u="none" strike="noStrike" dirty="0">
                          <a:effectLst/>
                        </a:rPr>
                      </a:br>
                      <a:r>
                        <a:rPr lang="en-US" sz="1600" u="none" strike="noStrike" dirty="0">
                          <a:effectLst/>
                        </a:rPr>
                        <a:t>over gloves.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1254585"/>
                  </a:ext>
                </a:extLst>
              </a:tr>
              <a:tr h="1081731"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>
                          <a:effectLst/>
                        </a:rPr>
                        <a:t>Sanitary Staff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Cleaning frequently touched surfaces/ floors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Mild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Webdings" panose="05030102010509060703" pitchFamily="18" charset="2"/>
                          <a:ea typeface="+mn-ea"/>
                          <a:cs typeface="+mn-cs"/>
                          <a:sym typeface="Webdings" panose="05030102010509060703" pitchFamily="18" charset="2"/>
                        </a:rPr>
                        <a:t>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Webdings" panose="05030102010509060703" pitchFamily="18" charset="2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u="none" strike="noStrike" dirty="0">
                          <a:solidFill>
                            <a:srgbClr val="ED093A"/>
                          </a:solidFill>
                          <a:effectLst/>
                          <a:latin typeface="Calibri" panose="020F0502020204030204" pitchFamily="34" charset="0"/>
                          <a:sym typeface="Webdings" panose="05030102010509060703" pitchFamily="18" charset="2"/>
                        </a:rPr>
                        <a:t></a:t>
                      </a:r>
                      <a:endParaRPr lang="en-US" sz="3600" b="0" i="0" u="none" strike="noStrike" dirty="0">
                        <a:solidFill>
                          <a:srgbClr val="ED093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720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59919108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50AF009-4496-4D47-BC2B-4D91ABACEA35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399904"/>
      </p:ext>
    </p:extLst>
  </p:cSld>
  <p:clrMapOvr>
    <a:masterClrMapping/>
  </p:clrMapOvr>
</p:sld>
</file>

<file path=ppt/theme/theme1.xml><?xml version="1.0" encoding="utf-8"?>
<a:theme xmlns:a="http://schemas.openxmlformats.org/drawingml/2006/main" name="Jhpiego Theme">
  <a:themeElements>
    <a:clrScheme name="Jhpiego Technical">
      <a:dk1>
        <a:srgbClr val="3F3E3E"/>
      </a:dk1>
      <a:lt1>
        <a:sysClr val="window" lastClr="FFFFFF"/>
      </a:lt1>
      <a:dk2>
        <a:srgbClr val="00667D"/>
      </a:dk2>
      <a:lt2>
        <a:srgbClr val="D3E2E4"/>
      </a:lt2>
      <a:accent1>
        <a:srgbClr val="6F9395"/>
      </a:accent1>
      <a:accent2>
        <a:srgbClr val="7B83AB"/>
      </a:accent2>
      <a:accent3>
        <a:srgbClr val="008869"/>
      </a:accent3>
      <a:accent4>
        <a:srgbClr val="B19E33"/>
      </a:accent4>
      <a:accent5>
        <a:srgbClr val="CBD5D4"/>
      </a:accent5>
      <a:accent6>
        <a:srgbClr val="7A2A5B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hpigeo Template-technical.potx" id="{EAE4653A-A8D0-45EE-A518-DBD309790FBE}" vid="{30D91349-171B-4E6F-B6B3-8E07EFFD04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60CE27D5AB4543A573315B011C6C7D" ma:contentTypeVersion="13" ma:contentTypeDescription="Create a new document." ma:contentTypeScope="" ma:versionID="66a5e2e3bda8a813647ad14726da67d4">
  <xsd:schema xmlns:xsd="http://www.w3.org/2001/XMLSchema" xmlns:xs="http://www.w3.org/2001/XMLSchema" xmlns:p="http://schemas.microsoft.com/office/2006/metadata/properties" xmlns:ns2="0c1413a2-014c-4f8d-95c9-219594620d4d" xmlns:ns3="c6bc7fdb-94a0-4550-9262-59b9a1e24eae" targetNamespace="http://schemas.microsoft.com/office/2006/metadata/properties" ma:root="true" ma:fieldsID="f6273a6cf95cbe05957f653fca978236" ns2:_="" ns3:_="">
    <xsd:import namespace="0c1413a2-014c-4f8d-95c9-219594620d4d"/>
    <xsd:import namespace="c6bc7fdb-94a0-4550-9262-59b9a1e24e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1413a2-014c-4f8d-95c9-219594620d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bc7fdb-94a0-4550-9262-59b9a1e24ea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6bc7fdb-94a0-4550-9262-59b9a1e24eae">
      <UserInfo>
        <DisplayName/>
        <AccountId xsi:nil="true"/>
        <AccountType/>
      </UserInfo>
    </SharedWithUsers>
    <MediaLengthInSeconds xmlns="0c1413a2-014c-4f8d-95c9-219594620d4d" xsi:nil="true"/>
  </documentManagement>
</p:properties>
</file>

<file path=customXml/itemProps1.xml><?xml version="1.0" encoding="utf-8"?>
<ds:datastoreItem xmlns:ds="http://schemas.openxmlformats.org/officeDocument/2006/customXml" ds:itemID="{41F5858E-C758-4CF4-A45B-927E0E17CA0F}"/>
</file>

<file path=customXml/itemProps2.xml><?xml version="1.0" encoding="utf-8"?>
<ds:datastoreItem xmlns:ds="http://schemas.openxmlformats.org/officeDocument/2006/customXml" ds:itemID="{1ADAB7B9-BE00-4D89-B020-954E856CEA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19C4E3-CA2B-4B92-8C3E-E984C0C93152}">
  <ds:schemaRefs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www.w3.org/XML/1998/namespace"/>
    <ds:schemaRef ds:uri="1aabb8e1-f060-4947-840d-a4e891b5b0cc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f8be2eb6-5794-4beb-be10-6b49fe0379f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Jhpiego Theme</Template>
  <TotalTime>850</TotalTime>
  <Words>1176</Words>
  <Application>Microsoft Office PowerPoint</Application>
  <PresentationFormat>Widescreen</PresentationFormat>
  <Paragraphs>384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HelveticaNeue-Bold</vt:lpstr>
      <vt:lpstr>Times New Roman</vt:lpstr>
      <vt:lpstr>Webdings</vt:lpstr>
      <vt:lpstr>Jhpiego Theme</vt:lpstr>
      <vt:lpstr> WELCOME TO IPC/WASH TRAINING SESSIONS  Session 3A</vt:lpstr>
      <vt:lpstr>Session Objectives </vt:lpstr>
      <vt:lpstr>Personal Protective Equipment (PPE) </vt:lpstr>
      <vt:lpstr>PowerPoint Presentation</vt:lpstr>
      <vt:lpstr>PPE for use in health care for Infection prevention</vt:lpstr>
      <vt:lpstr>PowerPoint Presentation</vt:lpstr>
      <vt:lpstr>GLOVE USE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Sequence of donning and doffing  PPE  </vt:lpstr>
      <vt:lpstr>Recap of the session</vt:lpstr>
      <vt:lpstr>Home 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Young Kim</dc:creator>
  <cp:lastModifiedBy>Ritesh Kumar</cp:lastModifiedBy>
  <cp:revision>35</cp:revision>
  <dcterms:created xsi:type="dcterms:W3CDTF">2018-04-13T21:41:03Z</dcterms:created>
  <dcterms:modified xsi:type="dcterms:W3CDTF">2021-11-08T08:02:22Z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0x010100F660CE27D5AB4543A573315B011C6C7D</vt:lpwstr>
  </property>
  <property fmtid="{D5CDD505-2E9C-101B-9397-08002B2CF9AE}" pid="3" name="Order">
    <vt:r8>8911800</vt:r8>
  </property>
  <property fmtid="{D5CDD505-2E9C-101B-9397-08002B2CF9AE}" pid="4" name="TaxKeyword">
    <vt:lpwstr/>
  </property>
  <property fmtid="{D5CDD505-2E9C-101B-9397-08002B2CF9AE}" pid="5" name="TaxCatchAll">
    <vt:lpwstr/>
  </property>
  <property fmtid="{D5CDD505-2E9C-101B-9397-08002B2CF9AE}" pid="6" name="TaxKeywordTaxHTFiel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_SourceUrl">
    <vt:lpwstr/>
  </property>
  <property fmtid="{D5CDD505-2E9C-101B-9397-08002B2CF9AE}" pid="10" name="_SharedFileIndex">
    <vt:lpwstr/>
  </property>
  <property fmtid="{D5CDD505-2E9C-101B-9397-08002B2CF9AE}" pid="11" name="ComplianceAssetId">
    <vt:lpwstr/>
  </property>
</Properties>
</file>